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0"/>
  </p:notesMasterIdLst>
  <p:sldIdLst>
    <p:sldId id="256" r:id="rId2"/>
    <p:sldId id="260" r:id="rId3"/>
    <p:sldId id="257" r:id="rId4"/>
    <p:sldId id="258" r:id="rId5"/>
    <p:sldId id="261" r:id="rId6"/>
    <p:sldId id="259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C6ABCE-613B-4A16-B850-1B84C5E8AC6D}" type="datetimeFigureOut">
              <a:rPr lang="ru-RU" smtClean="0"/>
              <a:t>22.03.2012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76608D-0B3E-4D81-8F5A-D93B7796D2C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08F20F-FB1F-417C-AEE4-D1180780BD56}" type="datetimeFigureOut">
              <a:rPr lang="ru-RU" smtClean="0"/>
              <a:t>22.03.2012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AEFBED-C962-4AB6-B3B3-629C3F30865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08F20F-FB1F-417C-AEE4-D1180780BD56}" type="datetimeFigureOut">
              <a:rPr lang="ru-RU" smtClean="0"/>
              <a:t>22.03.2012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AEFBED-C962-4AB6-B3B3-629C3F3086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08F20F-FB1F-417C-AEE4-D1180780BD56}" type="datetimeFigureOut">
              <a:rPr lang="ru-RU" smtClean="0"/>
              <a:t>22.03.2012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AEFBED-C962-4AB6-B3B3-629C3F3086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08F20F-FB1F-417C-AEE4-D1180780BD56}" type="datetimeFigureOut">
              <a:rPr lang="ru-RU" smtClean="0"/>
              <a:t>22.03.2012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AEFBED-C962-4AB6-B3B3-629C3F3086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08F20F-FB1F-417C-AEE4-D1180780BD56}" type="datetimeFigureOut">
              <a:rPr lang="ru-RU" smtClean="0"/>
              <a:t>22.03.2012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AEFBED-C962-4AB6-B3B3-629C3F30865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08F20F-FB1F-417C-AEE4-D1180780BD56}" type="datetimeFigureOut">
              <a:rPr lang="ru-RU" smtClean="0"/>
              <a:t>22.03.2012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AEFBED-C962-4AB6-B3B3-629C3F3086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08F20F-FB1F-417C-AEE4-D1180780BD56}" type="datetimeFigureOut">
              <a:rPr lang="ru-RU" smtClean="0"/>
              <a:t>22.03.2012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AEFBED-C962-4AB6-B3B3-629C3F3086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08F20F-FB1F-417C-AEE4-D1180780BD56}" type="datetimeFigureOut">
              <a:rPr lang="ru-RU" smtClean="0"/>
              <a:t>22.03.2012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AEFBED-C962-4AB6-B3B3-629C3F3086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08F20F-FB1F-417C-AEE4-D1180780BD56}" type="datetimeFigureOut">
              <a:rPr lang="ru-RU" smtClean="0"/>
              <a:t>22.03.2012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AEFBED-C962-4AB6-B3B3-629C3F308656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08F20F-FB1F-417C-AEE4-D1180780BD56}" type="datetimeFigureOut">
              <a:rPr lang="ru-RU" smtClean="0"/>
              <a:t>22.03.2012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AEFBED-C962-4AB6-B3B3-629C3F3086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08F20F-FB1F-417C-AEE4-D1180780BD56}" type="datetimeFigureOut">
              <a:rPr lang="ru-RU" smtClean="0"/>
              <a:t>22.03.2012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AEFBED-C962-4AB6-B3B3-629C3F30865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808F20F-FB1F-417C-AEE4-D1180780BD56}" type="datetimeFigureOut">
              <a:rPr lang="ru-RU" smtClean="0"/>
              <a:t>22.03.2012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1AEFBED-C962-4AB6-B3B3-629C3F308656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1937" TargetMode="External"/><Relationship Id="rId13" Type="http://schemas.openxmlformats.org/officeDocument/2006/relationships/hyperlink" Target="http://uk.wikipedia.org/wiki/%D0%A0%D0%BE%D0%B7%D1%81%D1%96%D1%8E%D0%B2%D0%B0%D0%BD%D0%BD%D1%8F" TargetMode="External"/><Relationship Id="rId18" Type="http://schemas.openxmlformats.org/officeDocument/2006/relationships/hyperlink" Target="http://uk.wikipedia.org/wiki/%D0%95%D0%BB%D0%B5%D0%BA%D1%82%D1%80%D0%BE%D0%BD" TargetMode="External"/><Relationship Id="rId3" Type="http://schemas.openxmlformats.org/officeDocument/2006/relationships/hyperlink" Target="http://uk.wikipedia.org/wiki/30_%D1%81%D0%B5%D1%80%D0%BF%D0%BD%D1%8F" TargetMode="External"/><Relationship Id="rId7" Type="http://schemas.openxmlformats.org/officeDocument/2006/relationships/hyperlink" Target="http://uk.wikipedia.org/wiki/19_%D0%B6%D0%BE%D0%B2%D1%82%D0%BD%D1%8F" TargetMode="External"/><Relationship Id="rId12" Type="http://schemas.openxmlformats.org/officeDocument/2006/relationships/hyperlink" Target="http://uk.wikipedia.org/wiki/1908" TargetMode="External"/><Relationship Id="rId17" Type="http://schemas.openxmlformats.org/officeDocument/2006/relationships/hyperlink" Target="http://uk.wikipedia.org/wiki/%D0%AF%D0%B4%D1%80%D0%BE_(%D0%B0%D1%82%D0%BE%D0%BC)" TargetMode="External"/><Relationship Id="rId2" Type="http://schemas.openxmlformats.org/officeDocument/2006/relationships/hyperlink" Target="http://uk.wikipedia.org/wiki/%D0%90%D0%BD%D0%B3%D0%BB%D1%96%D0%B9%D1%81%D1%8C%D0%BA%D0%B0_%D0%BC%D0%BE%D0%B2%D0%B0" TargetMode="External"/><Relationship Id="rId16" Type="http://schemas.openxmlformats.org/officeDocument/2006/relationships/hyperlink" Target="http://uk.wikipedia.org/wiki/%D0%90%D1%82%D0%BE%D0%BC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uk.wikipedia.org/wiki/%D0%9D%D0%BE%D0%B2%D0%B0_%D0%97%D0%B5%D0%BB%D0%B0%D0%BD%D0%B4%D1%96%D1%8F" TargetMode="External"/><Relationship Id="rId11" Type="http://schemas.openxmlformats.org/officeDocument/2006/relationships/hyperlink" Target="http://uk.wikipedia.org/wiki/%D0%9D%D0%BE%D0%B1%D0%B5%D0%BB%D1%96%D0%B2%D1%81%D1%8C%D0%BA%D0%B0_%D0%BF%D1%80%D0%B5%D0%BC%D1%96%D1%8F_%D0%B7_%D1%85%D1%96%D0%BC%D1%96%D1%97" TargetMode="External"/><Relationship Id="rId5" Type="http://schemas.openxmlformats.org/officeDocument/2006/relationships/hyperlink" Target="http://uk.wikipedia.org/w/index.php?title=%D0%91%D1%80%D0%B0%D0%B9%D1%82%D0%B2%D0%BE%D1%82%D0%B5%D1%80&amp;action=edit&amp;redlink=1" TargetMode="External"/><Relationship Id="rId15" Type="http://schemas.openxmlformats.org/officeDocument/2006/relationships/hyperlink" Target="http://uk.wikipedia.org/wiki/%D0%A0%D0%B5%D0%B7%D0%B5%D1%80%D1%84%D0%BE%D1%80%D0%B4%D1%96%D0%B2%D1%81%D1%8C%D0%BA%D0%B5_%D1%80%D0%BE%D0%B7%D1%81%D1%96%D1%8E%D0%B2%D0%B0%D0%BD%D0%BD%D1%8F" TargetMode="External"/><Relationship Id="rId10" Type="http://schemas.openxmlformats.org/officeDocument/2006/relationships/hyperlink" Target="http://uk.wikipedia.org/wiki/%D0%A4%D1%96%D0%B7%D0%B8%D0%BA" TargetMode="External"/><Relationship Id="rId4" Type="http://schemas.openxmlformats.org/officeDocument/2006/relationships/hyperlink" Target="http://uk.wikipedia.org/wiki/1871" TargetMode="External"/><Relationship Id="rId9" Type="http://schemas.openxmlformats.org/officeDocument/2006/relationships/hyperlink" Target="http://uk.wikipedia.org/wiki/%D0%9A%D0%B5%D0%BC%D0%B1%D1%80%D0%B8%D0%B4%D0%B6" TargetMode="External"/><Relationship Id="rId14" Type="http://schemas.openxmlformats.org/officeDocument/2006/relationships/hyperlink" Target="http://uk.wikipedia.org/wiki/%D0%90%D0%BB%D1%8C%D1%84%D0%B0-%D1%87%D0%B0%D1%81%D1%82%D0%B8%D0%BD%D0%BA%D0%B8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uk.wikipedia.org/wiki/%D0%9D%D0%BE%D0%B1%D0%B5%D0%BB%D1%96%D0%B2%D1%81%D1%8C%D0%BA%D0%B0_%D0%BF%D1%80%D0%B5%D0%BC%D1%96%D1%8F_%D0%B7_%D1%85%D1%96%D0%BC%D1%96%D1%97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&#1084;&#1072;&#1088;&#1080;&#1085;&#1072;\Desktop\Downloads\&#1044;&#1086;&#1089;&#1083;&#1110;&#1076;&#1080;%20&#1056;&#1077;&#1079;&#1077;&#1088;&#1092;&#1086;&#1088;&#1076;&#1072;.mp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Досл</a:t>
            </a:r>
            <a:r>
              <a:rPr lang="uk-UA" dirty="0" err="1" smtClean="0"/>
              <a:t>ід</a:t>
            </a:r>
            <a:r>
              <a:rPr lang="uk-UA" dirty="0" smtClean="0"/>
              <a:t> Резерфорда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Виконала:учениця  9-ІТ  класу; Вакуленко Інна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15616" y="404664"/>
            <a:ext cx="770485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b="1" dirty="0"/>
              <a:t>Ерне́ст Ре́зерфорд</a:t>
            </a:r>
            <a:r>
              <a:rPr lang="vi-VN" dirty="0"/>
              <a:t> (</a:t>
            </a:r>
            <a:r>
              <a:rPr lang="vi-VN" dirty="0">
                <a:hlinkClick r:id="rId2" tooltip="Англійська мова"/>
              </a:rPr>
              <a:t>англ.</a:t>
            </a:r>
            <a:r>
              <a:rPr lang="vi-VN" dirty="0"/>
              <a:t> </a:t>
            </a:r>
            <a:r>
              <a:rPr lang="en-TT" i="1" dirty="0"/>
              <a:t>Ernest Rutherford</a:t>
            </a:r>
            <a:r>
              <a:rPr lang="en-TT" dirty="0"/>
              <a:t>, *</a:t>
            </a:r>
            <a:r>
              <a:rPr lang="en-TT" dirty="0">
                <a:hlinkClick r:id="rId3" tooltip="30 серпня"/>
              </a:rPr>
              <a:t>30 </a:t>
            </a:r>
            <a:r>
              <a:rPr lang="vi-VN" dirty="0">
                <a:hlinkClick r:id="rId3" tooltip="30 серпня"/>
              </a:rPr>
              <a:t>серпня</a:t>
            </a:r>
            <a:r>
              <a:rPr lang="vi-VN" dirty="0"/>
              <a:t> </a:t>
            </a:r>
            <a:r>
              <a:rPr lang="vi-VN" dirty="0">
                <a:hlinkClick r:id="rId4" tooltip="1871"/>
              </a:rPr>
              <a:t>1871</a:t>
            </a:r>
            <a:r>
              <a:rPr lang="vi-VN" dirty="0"/>
              <a:t>, </a:t>
            </a:r>
            <a:r>
              <a:rPr lang="vi-VN" dirty="0">
                <a:hlinkClick r:id="rId5" tooltip="Брайтвотер (ще не написана)"/>
              </a:rPr>
              <a:t>Брайтвотер</a:t>
            </a:r>
            <a:r>
              <a:rPr lang="vi-VN" dirty="0"/>
              <a:t>, </a:t>
            </a:r>
            <a:r>
              <a:rPr lang="vi-VN" dirty="0">
                <a:hlinkClick r:id="rId6" tooltip="Нова Зеландія"/>
              </a:rPr>
              <a:t>Нова Зеландія</a:t>
            </a:r>
            <a:r>
              <a:rPr lang="vi-VN" dirty="0"/>
              <a:t> — †</a:t>
            </a:r>
            <a:r>
              <a:rPr lang="vi-VN" dirty="0">
                <a:hlinkClick r:id="rId7" tooltip="19 жовтня"/>
              </a:rPr>
              <a:t>19 жовтня</a:t>
            </a:r>
            <a:r>
              <a:rPr lang="vi-VN" dirty="0"/>
              <a:t> </a:t>
            </a:r>
            <a:r>
              <a:rPr lang="vi-VN" dirty="0">
                <a:hlinkClick r:id="rId8" tooltip="1937"/>
              </a:rPr>
              <a:t>1937</a:t>
            </a:r>
            <a:r>
              <a:rPr lang="vi-VN" dirty="0"/>
              <a:t>, </a:t>
            </a:r>
            <a:r>
              <a:rPr lang="vi-VN" dirty="0">
                <a:hlinkClick r:id="rId9" tooltip="Кембридж"/>
              </a:rPr>
              <a:t>Кембридж</a:t>
            </a:r>
            <a:r>
              <a:rPr lang="vi-VN" dirty="0"/>
              <a:t>) — британський </a:t>
            </a:r>
            <a:r>
              <a:rPr lang="vi-VN" dirty="0">
                <a:hlinkClick r:id="rId10" tooltip="Фізик"/>
              </a:rPr>
              <a:t>фізик</a:t>
            </a:r>
            <a:r>
              <a:rPr lang="vi-VN" dirty="0"/>
              <a:t>, лауреат </a:t>
            </a:r>
            <a:r>
              <a:rPr lang="vi-VN" dirty="0">
                <a:hlinkClick r:id="rId11" tooltip="Нобелівська премія з хімії"/>
              </a:rPr>
              <a:t>Нобелівської премії з хімії</a:t>
            </a:r>
            <a:r>
              <a:rPr lang="vi-VN" dirty="0"/>
              <a:t> (</a:t>
            </a:r>
            <a:r>
              <a:rPr lang="vi-VN" dirty="0">
                <a:hlinkClick r:id="rId12" tooltip="1908"/>
              </a:rPr>
              <a:t>1908</a:t>
            </a:r>
            <a:r>
              <a:rPr lang="vi-VN" dirty="0"/>
              <a:t>).</a:t>
            </a:r>
          </a:p>
          <a:p>
            <a:r>
              <a:rPr lang="vi-VN" dirty="0"/>
              <a:t>Резерфорд відомий перед усім експериментами з </a:t>
            </a:r>
            <a:r>
              <a:rPr lang="vi-VN" dirty="0">
                <a:hlinkClick r:id="rId13" tooltip="Розсіювання"/>
              </a:rPr>
              <a:t>розсіювання</a:t>
            </a:r>
            <a:r>
              <a:rPr lang="vi-VN" dirty="0"/>
              <a:t> </a:t>
            </a:r>
            <a:r>
              <a:rPr lang="vi-VN" dirty="0">
                <a:hlinkClick r:id="rId14" tooltip="Альфа-частинки"/>
              </a:rPr>
              <a:t>альфа-частинок</a:t>
            </a:r>
            <a:r>
              <a:rPr lang="vi-VN" dirty="0"/>
              <a:t> (</a:t>
            </a:r>
            <a:r>
              <a:rPr lang="vi-VN" dirty="0">
                <a:hlinkClick r:id="rId15" tooltip="Резерфордівське розсіювання"/>
              </a:rPr>
              <a:t>Резерфордівське розсіювання</a:t>
            </a:r>
            <a:r>
              <a:rPr lang="vi-VN" dirty="0"/>
              <a:t>), завдяки якому він встановив структуру </a:t>
            </a:r>
            <a:r>
              <a:rPr lang="vi-VN" dirty="0">
                <a:hlinkClick r:id="rId16" tooltip="Атом"/>
              </a:rPr>
              <a:t>атома</a:t>
            </a:r>
            <a:r>
              <a:rPr lang="vi-VN" dirty="0"/>
              <a:t>, як системи, що складається із малого за розмірами позитивно зарядженого </a:t>
            </a:r>
            <a:r>
              <a:rPr lang="vi-VN" dirty="0">
                <a:hlinkClick r:id="rId17" tooltip="Ядро (атом)"/>
              </a:rPr>
              <a:t>ядра</a:t>
            </a:r>
            <a:r>
              <a:rPr lang="vi-VN" dirty="0"/>
              <a:t> й </a:t>
            </a:r>
            <a:r>
              <a:rPr lang="vi-VN" u="sng" dirty="0">
                <a:hlinkClick r:id="rId18" tooltip="Електрон"/>
              </a:rPr>
              <a:t>електронів</a:t>
            </a:r>
            <a:r>
              <a:rPr lang="vi-VN" dirty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Ернест Резерфорд</a:t>
            </a:r>
            <a:endParaRPr lang="ru-RU" dirty="0"/>
          </a:p>
        </p:txBody>
      </p:sp>
      <p:pic>
        <p:nvPicPr>
          <p:cNvPr id="4" name="Содержимое 3" descr="rutherford_ernest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27784" y="1447800"/>
            <a:ext cx="4608512" cy="5293568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47664" y="116632"/>
            <a:ext cx="7416824" cy="175432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err="1"/>
              <a:t>Одне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перших </a:t>
            </a:r>
            <a:r>
              <a:rPr lang="ru-RU" dirty="0" err="1"/>
              <a:t>відкриттів</a:t>
            </a:r>
            <a:r>
              <a:rPr lang="ru-RU" dirty="0"/>
              <a:t> Резерфорда </a:t>
            </a:r>
            <a:r>
              <a:rPr lang="ru-RU" dirty="0" err="1"/>
              <a:t>полягало</a:t>
            </a:r>
            <a:r>
              <a:rPr lang="ru-RU" dirty="0"/>
              <a:t> в тому,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радіоактивне</a:t>
            </a:r>
            <a:r>
              <a:rPr lang="ru-RU" dirty="0"/>
              <a:t> </a:t>
            </a:r>
            <a:r>
              <a:rPr lang="ru-RU" dirty="0" err="1"/>
              <a:t>випромінювання</a:t>
            </a:r>
            <a:r>
              <a:rPr lang="ru-RU" dirty="0"/>
              <a:t> урану </a:t>
            </a:r>
            <a:r>
              <a:rPr lang="ru-RU" dirty="0" err="1"/>
              <a:t>складається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компонентів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учений назвав </a:t>
            </a:r>
            <a:r>
              <a:rPr lang="ru-RU" dirty="0" smtClean="0"/>
              <a:t>альфа-</a:t>
            </a:r>
            <a:r>
              <a:rPr lang="ru-RU" dirty="0"/>
              <a:t> </a:t>
            </a:r>
            <a:r>
              <a:rPr lang="ru-RU" dirty="0" err="1"/>
              <a:t>і</a:t>
            </a:r>
            <a:r>
              <a:rPr lang="ru-RU" dirty="0"/>
              <a:t> </a:t>
            </a:r>
            <a:r>
              <a:rPr lang="ru-RU" dirty="0" err="1" smtClean="0"/>
              <a:t>бета-променями</a:t>
            </a:r>
            <a:r>
              <a:rPr lang="ru-RU" dirty="0" smtClean="0"/>
              <a:t>. </a:t>
            </a:r>
            <a:r>
              <a:rPr lang="ru-RU" dirty="0" err="1"/>
              <a:t>Пізніше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продемонстрував</a:t>
            </a:r>
            <a:r>
              <a:rPr lang="ru-RU" dirty="0"/>
              <a:t> природу кожного компоненту (вони </a:t>
            </a:r>
            <a:r>
              <a:rPr lang="ru-RU" dirty="0" err="1"/>
              <a:t>складаються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швидкорухомих</a:t>
            </a:r>
            <a:r>
              <a:rPr lang="ru-RU" dirty="0"/>
              <a:t> </a:t>
            </a:r>
            <a:r>
              <a:rPr lang="ru-RU" dirty="0" err="1"/>
              <a:t>частинок</a:t>
            </a:r>
            <a:r>
              <a:rPr lang="ru-RU" dirty="0"/>
              <a:t>) </a:t>
            </a:r>
            <a:r>
              <a:rPr lang="ru-RU" dirty="0" err="1"/>
              <a:t>і</a:t>
            </a:r>
            <a:r>
              <a:rPr lang="ru-RU" dirty="0"/>
              <a:t> показав,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існує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третій</a:t>
            </a:r>
            <a:r>
              <a:rPr lang="ru-RU" dirty="0"/>
              <a:t> компонент, </a:t>
            </a:r>
            <a:r>
              <a:rPr lang="ru-RU" dirty="0" err="1"/>
              <a:t>який</a:t>
            </a:r>
            <a:r>
              <a:rPr lang="ru-RU" dirty="0"/>
              <a:t> назвав </a:t>
            </a:r>
            <a:r>
              <a:rPr lang="ru-RU" dirty="0" err="1" smtClean="0"/>
              <a:t>гамма-променями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475656" y="404664"/>
            <a:ext cx="7668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1763688" y="332656"/>
            <a:ext cx="70567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err="1"/>
              <a:t>Т</a:t>
            </a:r>
            <a:r>
              <a:rPr lang="ru-RU" dirty="0" err="1" smtClean="0"/>
              <a:t>акож</a:t>
            </a:r>
            <a:r>
              <a:rPr lang="ru-RU" dirty="0" smtClean="0"/>
              <a:t> </a:t>
            </a:r>
            <a:r>
              <a:rPr lang="ru-RU" dirty="0"/>
              <a:t>Резерфорд </a:t>
            </a:r>
            <a:r>
              <a:rPr lang="ru-RU" dirty="0" err="1"/>
              <a:t>виміряв</a:t>
            </a:r>
            <a:r>
              <a:rPr lang="ru-RU" dirty="0"/>
              <a:t> </a:t>
            </a:r>
            <a:r>
              <a:rPr lang="ru-RU" dirty="0" err="1"/>
              <a:t>швидкість</a:t>
            </a:r>
            <a:r>
              <a:rPr lang="ru-RU" dirty="0"/>
              <a:t> </a:t>
            </a:r>
            <a:r>
              <a:rPr lang="ru-RU" dirty="0" err="1"/>
              <a:t>розпаду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сформулював</a:t>
            </a:r>
            <a:r>
              <a:rPr lang="ru-RU" dirty="0"/>
              <a:t> </a:t>
            </a:r>
            <a:r>
              <a:rPr lang="ru-RU" dirty="0" err="1"/>
              <a:t>важливу</a:t>
            </a:r>
            <a:r>
              <a:rPr lang="ru-RU" dirty="0"/>
              <a:t> </a:t>
            </a:r>
            <a:r>
              <a:rPr lang="ru-RU" dirty="0" err="1"/>
              <a:t>концепцію</a:t>
            </a:r>
            <a:r>
              <a:rPr lang="ru-RU" dirty="0"/>
              <a:t> </a:t>
            </a:r>
            <a:r>
              <a:rPr lang="ru-RU" dirty="0" smtClean="0"/>
              <a:t>«</a:t>
            </a:r>
            <a:r>
              <a:rPr lang="ru-RU" dirty="0" err="1" smtClean="0"/>
              <a:t>напіврозпаду</a:t>
            </a:r>
            <a:r>
              <a:rPr lang="ru-RU" dirty="0" smtClean="0"/>
              <a:t>».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незабаром</a:t>
            </a:r>
            <a:r>
              <a:rPr lang="ru-RU" dirty="0"/>
              <a:t> привело до </a:t>
            </a:r>
            <a:r>
              <a:rPr lang="ru-RU" dirty="0" err="1"/>
              <a:t>техніки</a:t>
            </a:r>
            <a:r>
              <a:rPr lang="ru-RU" dirty="0"/>
              <a:t> </a:t>
            </a:r>
            <a:r>
              <a:rPr lang="ru-RU" dirty="0" err="1"/>
              <a:t>радіоактивного</a:t>
            </a:r>
            <a:r>
              <a:rPr lang="ru-RU" dirty="0"/>
              <a:t> </a:t>
            </a:r>
            <a:r>
              <a:rPr lang="ru-RU" dirty="0" err="1"/>
              <a:t>числення</a:t>
            </a:r>
            <a:r>
              <a:rPr lang="ru-RU" dirty="0"/>
              <a:t>, яке стало одним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найважливіших</a:t>
            </a:r>
            <a:r>
              <a:rPr lang="ru-RU" dirty="0"/>
              <a:t> </a:t>
            </a:r>
            <a:r>
              <a:rPr lang="ru-RU" dirty="0" err="1"/>
              <a:t>наукових</a:t>
            </a:r>
            <a:r>
              <a:rPr lang="ru-RU" dirty="0"/>
              <a:t> </a:t>
            </a:r>
            <a:r>
              <a:rPr lang="ru-RU" dirty="0" err="1"/>
              <a:t>інструментів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знайшло</a:t>
            </a:r>
            <a:r>
              <a:rPr lang="ru-RU" dirty="0"/>
              <a:t> </a:t>
            </a:r>
            <a:r>
              <a:rPr lang="ru-RU" dirty="0" err="1"/>
              <a:t>широке</a:t>
            </a:r>
            <a:r>
              <a:rPr lang="ru-RU" dirty="0"/>
              <a:t> </a:t>
            </a:r>
            <a:r>
              <a:rPr lang="ru-RU" dirty="0" err="1"/>
              <a:t>застосування</a:t>
            </a:r>
            <a:r>
              <a:rPr lang="ru-RU" dirty="0"/>
              <a:t> в </a:t>
            </a:r>
            <a:r>
              <a:rPr lang="ru-RU" dirty="0" err="1"/>
              <a:t>геології</a:t>
            </a:r>
            <a:r>
              <a:rPr lang="ru-RU" dirty="0"/>
              <a:t>, </a:t>
            </a:r>
            <a:r>
              <a:rPr lang="ru-RU" dirty="0" err="1"/>
              <a:t>археології</a:t>
            </a:r>
            <a:r>
              <a:rPr lang="ru-RU" dirty="0"/>
              <a:t>, </a:t>
            </a:r>
            <a:r>
              <a:rPr lang="ru-RU" dirty="0" err="1"/>
              <a:t>астрономії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в</a:t>
            </a:r>
            <a:r>
              <a:rPr lang="ru-RU" dirty="0"/>
              <a:t> </a:t>
            </a:r>
            <a:r>
              <a:rPr lang="ru-RU" dirty="0" err="1"/>
              <a:t>багатьох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областях.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331640" y="188640"/>
            <a:ext cx="756084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err="1"/>
              <a:t>Ця</a:t>
            </a:r>
            <a:r>
              <a:rPr lang="ru-RU" dirty="0"/>
              <a:t> </a:t>
            </a:r>
            <a:r>
              <a:rPr lang="ru-RU" dirty="0" err="1"/>
              <a:t>серія</a:t>
            </a:r>
            <a:r>
              <a:rPr lang="ru-RU" dirty="0"/>
              <a:t> </a:t>
            </a:r>
            <a:r>
              <a:rPr lang="ru-RU" dirty="0" err="1"/>
              <a:t>відкриттів</a:t>
            </a:r>
            <a:r>
              <a:rPr lang="ru-RU" dirty="0"/>
              <a:t> принесла Резерфорду в </a:t>
            </a:r>
            <a:r>
              <a:rPr lang="ru-RU" dirty="0" smtClean="0"/>
              <a:t>1908</a:t>
            </a:r>
            <a:r>
              <a:rPr lang="ru-RU" dirty="0"/>
              <a:t> </a:t>
            </a:r>
            <a:r>
              <a:rPr lang="ru-RU" dirty="0" err="1"/>
              <a:t>році</a:t>
            </a:r>
            <a:r>
              <a:rPr lang="ru-RU" dirty="0"/>
              <a:t> </a:t>
            </a:r>
            <a:r>
              <a:rPr lang="ru-RU" dirty="0" err="1" smtClean="0"/>
              <a:t>Нобелівську</a:t>
            </a:r>
            <a:r>
              <a:rPr lang="ru-RU" dirty="0" smtClean="0">
                <a:hlinkClick r:id="rId2" tooltip="Нобелівська премія з хімії"/>
              </a:rPr>
              <a:t> </a:t>
            </a:r>
            <a:r>
              <a:rPr lang="ru-RU" dirty="0" err="1" smtClean="0"/>
              <a:t>премію</a:t>
            </a:r>
            <a:r>
              <a:rPr lang="ru-RU" dirty="0"/>
              <a:t> </a:t>
            </a:r>
            <a:r>
              <a:rPr lang="ru-RU" dirty="0" smtClean="0"/>
              <a:t>, </a:t>
            </a:r>
            <a:r>
              <a:rPr lang="ru-RU" dirty="0" err="1"/>
              <a:t>але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найбільше</a:t>
            </a:r>
            <a:r>
              <a:rPr lang="ru-RU" dirty="0"/>
              <a:t> </a:t>
            </a:r>
            <a:r>
              <a:rPr lang="ru-RU" dirty="0" err="1"/>
              <a:t>досягнення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</a:t>
            </a:r>
            <a:r>
              <a:rPr lang="ru-RU" dirty="0" err="1"/>
              <a:t>попереду</a:t>
            </a:r>
            <a:r>
              <a:rPr lang="ru-RU" dirty="0"/>
              <a:t>.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відмітив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швидкорухомі</a:t>
            </a:r>
            <a:r>
              <a:rPr lang="ru-RU" dirty="0"/>
              <a:t> </a:t>
            </a:r>
            <a:r>
              <a:rPr lang="ru-RU" dirty="0" err="1"/>
              <a:t>альфа-частки</a:t>
            </a:r>
            <a:r>
              <a:rPr lang="ru-RU" dirty="0"/>
              <a:t> </a:t>
            </a:r>
            <a:r>
              <a:rPr lang="ru-RU" dirty="0" err="1"/>
              <a:t>здатні</a:t>
            </a:r>
            <a:r>
              <a:rPr lang="ru-RU" dirty="0"/>
              <a:t> </a:t>
            </a:r>
            <a:r>
              <a:rPr lang="ru-RU" dirty="0" err="1"/>
              <a:t>проходити</a:t>
            </a:r>
            <a:r>
              <a:rPr lang="ru-RU" dirty="0"/>
              <a:t> </a:t>
            </a:r>
            <a:r>
              <a:rPr lang="ru-RU" dirty="0" err="1"/>
              <a:t>крізь</a:t>
            </a:r>
            <a:r>
              <a:rPr lang="ru-RU" dirty="0"/>
              <a:t> </a:t>
            </a:r>
            <a:r>
              <a:rPr lang="ru-RU" dirty="0" err="1"/>
              <a:t>тонку</a:t>
            </a:r>
            <a:r>
              <a:rPr lang="ru-RU" dirty="0"/>
              <a:t> золоту фольгу (не </a:t>
            </a:r>
            <a:r>
              <a:rPr lang="ru-RU" dirty="0" err="1"/>
              <a:t>залишаючи</a:t>
            </a:r>
            <a:r>
              <a:rPr lang="ru-RU" dirty="0"/>
              <a:t> </a:t>
            </a:r>
            <a:r>
              <a:rPr lang="ru-RU" dirty="0" err="1"/>
              <a:t>видимих</a:t>
            </a:r>
            <a:r>
              <a:rPr lang="ru-RU" dirty="0"/>
              <a:t> </a:t>
            </a:r>
            <a:r>
              <a:rPr lang="ru-RU" dirty="0" err="1"/>
              <a:t>слідів</a:t>
            </a:r>
            <a:r>
              <a:rPr lang="ru-RU" dirty="0"/>
              <a:t>!), </a:t>
            </a:r>
            <a:r>
              <a:rPr lang="ru-RU" dirty="0" err="1"/>
              <a:t>але</a:t>
            </a:r>
            <a:r>
              <a:rPr lang="ru-RU" dirty="0"/>
              <a:t>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злегка</a:t>
            </a:r>
            <a:r>
              <a:rPr lang="ru-RU" dirty="0"/>
              <a:t> </a:t>
            </a:r>
            <a:r>
              <a:rPr lang="ru-RU" dirty="0" err="1"/>
              <a:t>відхиляються</a:t>
            </a:r>
            <a:r>
              <a:rPr lang="ru-RU" dirty="0"/>
              <a:t>. </a:t>
            </a:r>
            <a:r>
              <a:rPr lang="ru-RU" dirty="0" err="1"/>
              <a:t>Виникло</a:t>
            </a:r>
            <a:r>
              <a:rPr lang="ru-RU" dirty="0"/>
              <a:t> </a:t>
            </a:r>
            <a:r>
              <a:rPr lang="ru-RU" dirty="0" err="1"/>
              <a:t>припущення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атоми</a:t>
            </a:r>
            <a:r>
              <a:rPr lang="ru-RU" dirty="0"/>
              <a:t> </a:t>
            </a:r>
            <a:r>
              <a:rPr lang="ru-RU" dirty="0" smtClean="0"/>
              <a:t>золота, </a:t>
            </a:r>
            <a:r>
              <a:rPr lang="ru-RU" dirty="0" err="1"/>
              <a:t>тверді</a:t>
            </a:r>
            <a:r>
              <a:rPr lang="ru-RU" dirty="0"/>
              <a:t>, </a:t>
            </a:r>
            <a:r>
              <a:rPr lang="ru-RU" dirty="0" err="1"/>
              <a:t>непроникні</a:t>
            </a:r>
            <a:r>
              <a:rPr lang="ru-RU" dirty="0"/>
              <a:t>, як "</a:t>
            </a:r>
            <a:r>
              <a:rPr lang="ru-RU" dirty="0" err="1"/>
              <a:t>крихітні</a:t>
            </a:r>
            <a:r>
              <a:rPr lang="ru-RU" dirty="0"/>
              <a:t> </a:t>
            </a:r>
            <a:r>
              <a:rPr lang="ru-RU" dirty="0" err="1"/>
              <a:t>більярдні</a:t>
            </a:r>
            <a:r>
              <a:rPr lang="ru-RU" dirty="0"/>
              <a:t> </a:t>
            </a:r>
            <a:r>
              <a:rPr lang="ru-RU" dirty="0" err="1"/>
              <a:t>кулі</a:t>
            </a:r>
            <a:r>
              <a:rPr lang="ru-RU" dirty="0"/>
              <a:t>" — </a:t>
            </a:r>
            <a:r>
              <a:rPr lang="ru-RU" dirty="0" err="1"/>
              <a:t>як</a:t>
            </a:r>
            <a:r>
              <a:rPr lang="ru-RU" dirty="0"/>
              <a:t> </a:t>
            </a:r>
            <a:r>
              <a:rPr lang="ru-RU" dirty="0" err="1"/>
              <a:t>раніше</a:t>
            </a:r>
            <a:r>
              <a:rPr lang="ru-RU" dirty="0"/>
              <a:t> </a:t>
            </a:r>
            <a:r>
              <a:rPr lang="ru-RU" dirty="0" err="1"/>
              <a:t>вважали</a:t>
            </a:r>
            <a:r>
              <a:rPr lang="ru-RU" dirty="0"/>
              <a:t> </a:t>
            </a:r>
            <a:r>
              <a:rPr lang="ru-RU" dirty="0" err="1"/>
              <a:t>вчені</a:t>
            </a:r>
            <a:r>
              <a:rPr lang="ru-RU" dirty="0"/>
              <a:t>, —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м'якими</a:t>
            </a:r>
            <a:r>
              <a:rPr lang="ru-RU" dirty="0"/>
              <a:t> </a:t>
            </a:r>
            <a:r>
              <a:rPr lang="ru-RU" dirty="0" err="1"/>
              <a:t>всередині</a:t>
            </a:r>
            <a:r>
              <a:rPr lang="ru-RU" dirty="0"/>
              <a:t>. Все </a:t>
            </a:r>
            <a:r>
              <a:rPr lang="ru-RU" dirty="0" err="1"/>
              <a:t>виглядало</a:t>
            </a:r>
            <a:r>
              <a:rPr lang="ru-RU" dirty="0"/>
              <a:t> так, </a:t>
            </a:r>
            <a:r>
              <a:rPr lang="ru-RU" dirty="0" err="1"/>
              <a:t>ніби</a:t>
            </a:r>
            <a:r>
              <a:rPr lang="ru-RU" dirty="0"/>
              <a:t> </a:t>
            </a:r>
            <a:r>
              <a:rPr lang="ru-RU" dirty="0" err="1"/>
              <a:t>менші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твердіші</a:t>
            </a:r>
            <a:r>
              <a:rPr lang="ru-RU" dirty="0"/>
              <a:t> </a:t>
            </a:r>
            <a:r>
              <a:rPr lang="ru-RU" dirty="0" err="1"/>
              <a:t>альфа-частинки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проходити</a:t>
            </a:r>
            <a:r>
              <a:rPr lang="ru-RU" dirty="0"/>
              <a:t> </a:t>
            </a:r>
            <a:r>
              <a:rPr lang="ru-RU" dirty="0" err="1"/>
              <a:t>крізь</a:t>
            </a:r>
            <a:r>
              <a:rPr lang="ru-RU" dirty="0"/>
              <a:t> </a:t>
            </a:r>
            <a:r>
              <a:rPr lang="ru-RU" dirty="0" err="1"/>
              <a:t>атоми</a:t>
            </a:r>
            <a:r>
              <a:rPr lang="ru-RU" dirty="0"/>
              <a:t> золота як </a:t>
            </a:r>
            <a:r>
              <a:rPr lang="ru-RU" dirty="0" err="1"/>
              <a:t>високошвидкісна</a:t>
            </a:r>
            <a:r>
              <a:rPr lang="ru-RU" dirty="0"/>
              <a:t> куля через желе.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188640"/>
            <a:ext cx="777686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Але Резерфорд (</a:t>
            </a:r>
            <a:r>
              <a:rPr lang="ru-RU" dirty="0" err="1"/>
              <a:t>працюючи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 </a:t>
            </a:r>
            <a:r>
              <a:rPr lang="ru-RU" dirty="0" err="1" smtClean="0"/>
              <a:t>Гайгером</a:t>
            </a:r>
            <a:r>
              <a:rPr lang="ru-RU" dirty="0"/>
              <a:t> </a:t>
            </a:r>
            <a:r>
              <a:rPr lang="ru-RU" dirty="0" err="1"/>
              <a:t>і</a:t>
            </a:r>
            <a:r>
              <a:rPr lang="ru-RU" dirty="0"/>
              <a:t> </a:t>
            </a:r>
            <a:r>
              <a:rPr lang="ru-RU" dirty="0" err="1" smtClean="0"/>
              <a:t>Марсденом</a:t>
            </a:r>
            <a:r>
              <a:rPr lang="ru-RU" dirty="0" smtClean="0"/>
              <a:t>, </a:t>
            </a:r>
            <a:r>
              <a:rPr lang="ru-RU" dirty="0" err="1"/>
              <a:t>своїми</a:t>
            </a:r>
            <a:r>
              <a:rPr lang="ru-RU" dirty="0"/>
              <a:t> </a:t>
            </a:r>
            <a:r>
              <a:rPr lang="ru-RU" dirty="0" err="1"/>
              <a:t>двома</a:t>
            </a:r>
            <a:r>
              <a:rPr lang="ru-RU" dirty="0"/>
              <a:t> </a:t>
            </a:r>
            <a:r>
              <a:rPr lang="ru-RU" dirty="0" err="1"/>
              <a:t>молодими</a:t>
            </a:r>
            <a:r>
              <a:rPr lang="ru-RU" dirty="0"/>
              <a:t> </a:t>
            </a:r>
            <a:r>
              <a:rPr lang="ru-RU" dirty="0" err="1"/>
              <a:t>помічниками</a:t>
            </a:r>
            <a:r>
              <a:rPr lang="ru-RU" dirty="0"/>
              <a:t>) </a:t>
            </a:r>
            <a:r>
              <a:rPr lang="ru-RU" dirty="0" err="1"/>
              <a:t>виявив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деякі</a:t>
            </a:r>
            <a:r>
              <a:rPr lang="ru-RU" dirty="0"/>
              <a:t> </a:t>
            </a:r>
            <a:r>
              <a:rPr lang="ru-RU" dirty="0" err="1"/>
              <a:t>альфа-частинки</a:t>
            </a:r>
            <a:r>
              <a:rPr lang="ru-RU" dirty="0"/>
              <a:t>, </a:t>
            </a:r>
            <a:r>
              <a:rPr lang="ru-RU" dirty="0" err="1"/>
              <a:t>проходячи</a:t>
            </a:r>
            <a:r>
              <a:rPr lang="ru-RU" dirty="0"/>
              <a:t> </a:t>
            </a:r>
            <a:r>
              <a:rPr lang="ru-RU" dirty="0" err="1"/>
              <a:t>крізь</a:t>
            </a:r>
            <a:r>
              <a:rPr lang="ru-RU" dirty="0"/>
              <a:t> золоту фольгу, </a:t>
            </a:r>
            <a:r>
              <a:rPr lang="ru-RU" dirty="0" err="1"/>
              <a:t>відхиляються</a:t>
            </a:r>
            <a:r>
              <a:rPr lang="ru-RU" dirty="0"/>
              <a:t> </a:t>
            </a:r>
            <a:r>
              <a:rPr lang="ru-RU" dirty="0" err="1"/>
              <a:t>дуже</a:t>
            </a:r>
            <a:r>
              <a:rPr lang="ru-RU" dirty="0"/>
              <a:t> сильно. </a:t>
            </a:r>
            <a:r>
              <a:rPr lang="ru-RU" dirty="0" err="1"/>
              <a:t>Фактично</a:t>
            </a:r>
            <a:r>
              <a:rPr lang="ru-RU" dirty="0"/>
              <a:t> </a:t>
            </a:r>
            <a:r>
              <a:rPr lang="ru-RU" dirty="0" err="1"/>
              <a:t>деякі</a:t>
            </a:r>
            <a:r>
              <a:rPr lang="ru-RU" dirty="0"/>
              <a:t> </a:t>
            </a:r>
            <a:r>
              <a:rPr lang="ru-RU" dirty="0" err="1"/>
              <a:t>взагалі</a:t>
            </a:r>
            <a:r>
              <a:rPr lang="ru-RU" dirty="0"/>
              <a:t> </a:t>
            </a:r>
            <a:r>
              <a:rPr lang="ru-RU" dirty="0" err="1"/>
              <a:t>відлітають</a:t>
            </a:r>
            <a:r>
              <a:rPr lang="ru-RU" dirty="0"/>
              <a:t> назад. </a:t>
            </a:r>
            <a:r>
              <a:rPr lang="ru-RU" dirty="0" err="1"/>
              <a:t>Відчувши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за </a:t>
            </a:r>
            <a:r>
              <a:rPr lang="ru-RU" dirty="0" err="1"/>
              <a:t>цим</a:t>
            </a:r>
            <a:r>
              <a:rPr lang="ru-RU" dirty="0"/>
              <a:t> </a:t>
            </a:r>
            <a:r>
              <a:rPr lang="ru-RU" dirty="0" err="1"/>
              <a:t>криється</a:t>
            </a:r>
            <a:r>
              <a:rPr lang="ru-RU" dirty="0"/>
              <a:t> </a:t>
            </a:r>
            <a:r>
              <a:rPr lang="ru-RU" dirty="0" err="1"/>
              <a:t>щось</a:t>
            </a:r>
            <a:r>
              <a:rPr lang="ru-RU" dirty="0"/>
              <a:t> </a:t>
            </a:r>
            <a:r>
              <a:rPr lang="ru-RU" dirty="0" err="1"/>
              <a:t>важливе</a:t>
            </a:r>
            <a:r>
              <a:rPr lang="ru-RU" dirty="0"/>
              <a:t>, учений </a:t>
            </a:r>
            <a:r>
              <a:rPr lang="ru-RU" dirty="0" err="1"/>
              <a:t>ретельно</a:t>
            </a:r>
            <a:r>
              <a:rPr lang="ru-RU" dirty="0"/>
              <a:t> </a:t>
            </a:r>
            <a:r>
              <a:rPr lang="ru-RU" dirty="0" err="1"/>
              <a:t>порахував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частинок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полетіли</a:t>
            </a:r>
            <a:r>
              <a:rPr lang="ru-RU" dirty="0"/>
              <a:t> в кожному </a:t>
            </a:r>
            <a:r>
              <a:rPr lang="ru-RU" dirty="0" err="1"/>
              <a:t>напрямі</a:t>
            </a:r>
            <a:r>
              <a:rPr lang="ru-RU" dirty="0"/>
              <a:t>. </a:t>
            </a:r>
            <a:r>
              <a:rPr lang="ru-RU" dirty="0" err="1"/>
              <a:t>Потім</a:t>
            </a:r>
            <a:r>
              <a:rPr lang="ru-RU" dirty="0"/>
              <a:t> шляхом складного, </a:t>
            </a:r>
            <a:r>
              <a:rPr lang="ru-RU" dirty="0" err="1"/>
              <a:t>але</a:t>
            </a:r>
            <a:r>
              <a:rPr lang="ru-RU" dirty="0"/>
              <a:t> </a:t>
            </a:r>
            <a:r>
              <a:rPr lang="ru-RU" dirty="0" err="1"/>
              <a:t>цілком</a:t>
            </a:r>
            <a:r>
              <a:rPr lang="ru-RU" dirty="0"/>
              <a:t> </a:t>
            </a:r>
            <a:r>
              <a:rPr lang="ru-RU" dirty="0" err="1"/>
              <a:t>переконливого</a:t>
            </a:r>
            <a:r>
              <a:rPr lang="ru-RU" dirty="0"/>
              <a:t> </a:t>
            </a:r>
            <a:r>
              <a:rPr lang="ru-RU" dirty="0" err="1"/>
              <a:t>математичного</a:t>
            </a:r>
            <a:r>
              <a:rPr lang="ru-RU" dirty="0"/>
              <a:t> </a:t>
            </a:r>
            <a:r>
              <a:rPr lang="ru-RU" dirty="0" err="1"/>
              <a:t>аналізу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показав </a:t>
            </a:r>
            <a:r>
              <a:rPr lang="ru-RU" dirty="0" err="1"/>
              <a:t>єдиний</a:t>
            </a:r>
            <a:r>
              <a:rPr lang="ru-RU" dirty="0"/>
              <a:t> шлях, </a:t>
            </a:r>
            <a:r>
              <a:rPr lang="ru-RU" dirty="0" err="1"/>
              <a:t>яким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пояснити</a:t>
            </a:r>
            <a:r>
              <a:rPr lang="ru-RU" dirty="0"/>
              <a:t> </a:t>
            </a:r>
            <a:r>
              <a:rPr lang="ru-RU" dirty="0" err="1"/>
              <a:t>результати</a:t>
            </a:r>
            <a:r>
              <a:rPr lang="ru-RU" dirty="0"/>
              <a:t> </a:t>
            </a:r>
            <a:r>
              <a:rPr lang="ru-RU" dirty="0" err="1"/>
              <a:t>експериментів</a:t>
            </a:r>
            <a:r>
              <a:rPr lang="ru-RU" dirty="0"/>
              <a:t>: атом золота </a:t>
            </a:r>
            <a:r>
              <a:rPr lang="ru-RU" dirty="0" err="1"/>
              <a:t>складався</a:t>
            </a:r>
            <a:r>
              <a:rPr lang="ru-RU" dirty="0"/>
              <a:t> </a:t>
            </a:r>
            <a:r>
              <a:rPr lang="ru-RU" dirty="0" err="1"/>
              <a:t>майже</a:t>
            </a:r>
            <a:r>
              <a:rPr lang="ru-RU" dirty="0"/>
              <a:t> </a:t>
            </a:r>
            <a:r>
              <a:rPr lang="ru-RU" dirty="0" err="1"/>
              <a:t>повністю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порожнього</a:t>
            </a:r>
            <a:r>
              <a:rPr lang="ru-RU" dirty="0"/>
              <a:t> простору, а практично вся </a:t>
            </a:r>
            <a:r>
              <a:rPr lang="ru-RU" dirty="0" err="1"/>
              <a:t>атомна</a:t>
            </a:r>
            <a:r>
              <a:rPr lang="ru-RU" dirty="0"/>
              <a:t> </a:t>
            </a:r>
            <a:r>
              <a:rPr lang="ru-RU" dirty="0" err="1"/>
              <a:t>маса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сконцентрована</a:t>
            </a:r>
            <a:r>
              <a:rPr lang="ru-RU" dirty="0"/>
              <a:t> в </a:t>
            </a:r>
            <a:r>
              <a:rPr lang="ru-RU" dirty="0" err="1"/>
              <a:t>центрі</a:t>
            </a:r>
            <a:r>
              <a:rPr lang="ru-RU" dirty="0"/>
              <a:t>, </a:t>
            </a:r>
            <a:r>
              <a:rPr lang="ru-RU" dirty="0" err="1"/>
              <a:t>в</a:t>
            </a:r>
            <a:r>
              <a:rPr lang="ru-RU" dirty="0"/>
              <a:t> маленькому </a:t>
            </a:r>
            <a:r>
              <a:rPr lang="en-TT" dirty="0" smtClean="0"/>
              <a:t>”</a:t>
            </a:r>
            <a:r>
              <a:rPr lang="ru-RU" dirty="0" err="1" smtClean="0"/>
              <a:t>ядрі</a:t>
            </a:r>
            <a:r>
              <a:rPr lang="en-TT" dirty="0" smtClean="0"/>
              <a:t>”</a:t>
            </a:r>
            <a:r>
              <a:rPr lang="ru-RU" dirty="0" smtClean="0"/>
              <a:t> атома.</a:t>
            </a:r>
            <a:endParaRPr lang="ru-RU" dirty="0"/>
          </a:p>
          <a:p>
            <a:pPr algn="ctr"/>
            <a:r>
              <a:rPr lang="ru-RU" dirty="0"/>
              <a:t>Одним ударом </a:t>
            </a:r>
            <a:r>
              <a:rPr lang="ru-RU" dirty="0" err="1"/>
              <a:t>праця</a:t>
            </a:r>
            <a:r>
              <a:rPr lang="ru-RU" dirty="0"/>
              <a:t> Резерфорда </a:t>
            </a:r>
            <a:r>
              <a:rPr lang="ru-RU" dirty="0" err="1"/>
              <a:t>назавжди</a:t>
            </a:r>
            <a:r>
              <a:rPr lang="ru-RU" dirty="0"/>
              <a:t> потрясла </a:t>
            </a:r>
            <a:r>
              <a:rPr lang="ru-RU" dirty="0" err="1"/>
              <a:t>традиційне</a:t>
            </a:r>
            <a:r>
              <a:rPr lang="ru-RU" dirty="0"/>
              <a:t> </a:t>
            </a:r>
            <a:r>
              <a:rPr lang="ru-RU" dirty="0" err="1"/>
              <a:t>бачення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навіть</a:t>
            </a:r>
            <a:r>
              <a:rPr lang="ru-RU" dirty="0"/>
              <a:t> шматок </a:t>
            </a:r>
            <a:r>
              <a:rPr lang="ru-RU" dirty="0" err="1"/>
              <a:t>металу</a:t>
            </a:r>
            <a:r>
              <a:rPr lang="ru-RU" dirty="0"/>
              <a:t> —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здається</a:t>
            </a:r>
            <a:r>
              <a:rPr lang="ru-RU" dirty="0"/>
              <a:t> </a:t>
            </a:r>
            <a:r>
              <a:rPr lang="ru-RU" dirty="0" err="1"/>
              <a:t>найтвердішим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предметів</a:t>
            </a:r>
            <a:r>
              <a:rPr lang="ru-RU" dirty="0"/>
              <a:t> — </a:t>
            </a:r>
            <a:r>
              <a:rPr lang="ru-RU" dirty="0" err="1"/>
              <a:t>був</a:t>
            </a:r>
            <a:r>
              <a:rPr lang="ru-RU" dirty="0"/>
              <a:t> в основному </a:t>
            </a:r>
            <a:r>
              <a:rPr lang="ru-RU" dirty="0" err="1"/>
              <a:t>порожнім</a:t>
            </a:r>
            <a:r>
              <a:rPr lang="ru-RU" dirty="0"/>
              <a:t> простором, значить, все,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вважалося</a:t>
            </a:r>
            <a:r>
              <a:rPr lang="ru-RU" dirty="0"/>
              <a:t> </a:t>
            </a:r>
            <a:r>
              <a:rPr lang="ru-RU" dirty="0" err="1"/>
              <a:t>речовинним</a:t>
            </a:r>
            <a:r>
              <a:rPr lang="ru-RU" dirty="0"/>
              <a:t>, </a:t>
            </a:r>
            <a:r>
              <a:rPr lang="ru-RU" dirty="0" err="1"/>
              <a:t>раптом</a:t>
            </a:r>
            <a:r>
              <a:rPr lang="ru-RU" dirty="0"/>
              <a:t> </a:t>
            </a:r>
            <a:r>
              <a:rPr lang="ru-RU" dirty="0" err="1"/>
              <a:t>розвалилося</a:t>
            </a:r>
            <a:r>
              <a:rPr lang="ru-RU" dirty="0"/>
              <a:t> на </a:t>
            </a:r>
            <a:r>
              <a:rPr lang="ru-RU" dirty="0" err="1"/>
              <a:t>крихітні</a:t>
            </a:r>
            <a:r>
              <a:rPr lang="ru-RU" dirty="0"/>
              <a:t> </a:t>
            </a:r>
            <a:r>
              <a:rPr lang="ru-RU" dirty="0" err="1"/>
              <a:t>піщинки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бігають</a:t>
            </a:r>
            <a:r>
              <a:rPr lang="ru-RU" dirty="0"/>
              <a:t> в </a:t>
            </a:r>
            <a:r>
              <a:rPr lang="ru-RU" dirty="0" err="1"/>
              <a:t>неосяжній</a:t>
            </a:r>
            <a:r>
              <a:rPr lang="ru-RU" dirty="0"/>
              <a:t> </a:t>
            </a:r>
            <a:r>
              <a:rPr lang="ru-RU" dirty="0" err="1"/>
              <a:t>порожнечі</a:t>
            </a:r>
            <a:r>
              <a:rPr lang="ru-RU" dirty="0"/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Досліди Резерфорда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091613" y="188640"/>
            <a:ext cx="7872875" cy="64807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vide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77</TotalTime>
  <Words>89</Words>
  <Application>Microsoft Office PowerPoint</Application>
  <PresentationFormat>Экран (4:3)</PresentationFormat>
  <Paragraphs>10</Paragraphs>
  <Slides>8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Солнцестояние</vt:lpstr>
      <vt:lpstr>Дослід Резерфорда</vt:lpstr>
      <vt:lpstr>Слайд 2</vt:lpstr>
      <vt:lpstr>Ернест Резерфорд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Дослід Резерфорда</dc:title>
  <dc:creator>марина</dc:creator>
  <cp:lastModifiedBy>марина</cp:lastModifiedBy>
  <cp:revision>8</cp:revision>
  <dcterms:created xsi:type="dcterms:W3CDTF">2012-03-22T18:38:08Z</dcterms:created>
  <dcterms:modified xsi:type="dcterms:W3CDTF">2012-03-22T19:55:14Z</dcterms:modified>
</cp:coreProperties>
</file>