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3" r:id="rId6"/>
    <p:sldId id="261" r:id="rId7"/>
    <p:sldId id="262" r:id="rId8"/>
    <p:sldId id="260" r:id="rId9"/>
    <p:sldId id="264" r:id="rId10"/>
    <p:sldId id="265" r:id="rId11"/>
    <p:sldId id="266" r:id="rId12"/>
    <p:sldId id="267" r:id="rId13"/>
    <p:sldId id="269" r:id="rId14"/>
    <p:sldId id="268"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E6462B05-ACFE-4BBD-9B0A-289865B0229F}" type="datetimeFigureOut">
              <a:rPr lang="ru-RU" smtClean="0"/>
              <a:pPr/>
              <a:t>09.12.2013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2226309F-933C-4AEB-9117-A4E91008988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6462B05-ACFE-4BBD-9B0A-289865B0229F}" type="datetimeFigureOut">
              <a:rPr lang="ru-RU" smtClean="0"/>
              <a:pPr/>
              <a:t>09.12.2013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26309F-933C-4AEB-9117-A4E91008988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6462B05-ACFE-4BBD-9B0A-289865B0229F}" type="datetimeFigureOut">
              <a:rPr lang="ru-RU" smtClean="0"/>
              <a:pPr/>
              <a:t>09.12.2013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26309F-933C-4AEB-9117-A4E91008988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E6462B05-ACFE-4BBD-9B0A-289865B0229F}" type="datetimeFigureOut">
              <a:rPr lang="ru-RU" smtClean="0"/>
              <a:pPr/>
              <a:t>09.12.2013</a:t>
            </a:fld>
            <a:endParaRPr lang="ru-RU"/>
          </a:p>
        </p:txBody>
      </p:sp>
      <p:sp>
        <p:nvSpPr>
          <p:cNvPr id="9" name="Номер слайда 8"/>
          <p:cNvSpPr>
            <a:spLocks noGrp="1"/>
          </p:cNvSpPr>
          <p:nvPr>
            <p:ph type="sldNum" sz="quarter" idx="15"/>
          </p:nvPr>
        </p:nvSpPr>
        <p:spPr/>
        <p:txBody>
          <a:bodyPr rtlCol="0"/>
          <a:lstStyle/>
          <a:p>
            <a:fld id="{2226309F-933C-4AEB-9117-A4E910089884}"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E6462B05-ACFE-4BBD-9B0A-289865B0229F}" type="datetimeFigureOut">
              <a:rPr lang="ru-RU" smtClean="0"/>
              <a:pPr/>
              <a:t>09.12.2013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2226309F-933C-4AEB-9117-A4E91008988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E6462B05-ACFE-4BBD-9B0A-289865B0229F}" type="datetimeFigureOut">
              <a:rPr lang="ru-RU" smtClean="0"/>
              <a:pPr/>
              <a:t>09.12.2013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26309F-933C-4AEB-9117-A4E910089884}"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E6462B05-ACFE-4BBD-9B0A-289865B0229F}" type="datetimeFigureOut">
              <a:rPr lang="ru-RU" smtClean="0"/>
              <a:pPr/>
              <a:t>09.12.2013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226309F-933C-4AEB-9117-A4E910089884}"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E6462B05-ACFE-4BBD-9B0A-289865B0229F}" type="datetimeFigureOut">
              <a:rPr lang="ru-RU" smtClean="0"/>
              <a:pPr/>
              <a:t>09.12.2013</a:t>
            </a:fld>
            <a:endParaRPr lang="ru-RU"/>
          </a:p>
        </p:txBody>
      </p:sp>
      <p:sp>
        <p:nvSpPr>
          <p:cNvPr id="7" name="Номер слайда 6"/>
          <p:cNvSpPr>
            <a:spLocks noGrp="1"/>
          </p:cNvSpPr>
          <p:nvPr>
            <p:ph type="sldNum" sz="quarter" idx="11"/>
          </p:nvPr>
        </p:nvSpPr>
        <p:spPr/>
        <p:txBody>
          <a:bodyPr rtlCol="0"/>
          <a:lstStyle/>
          <a:p>
            <a:fld id="{2226309F-933C-4AEB-9117-A4E910089884}"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6462B05-ACFE-4BBD-9B0A-289865B0229F}" type="datetimeFigureOut">
              <a:rPr lang="ru-RU" smtClean="0"/>
              <a:pPr/>
              <a:t>09.12.2013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226309F-933C-4AEB-9117-A4E91008988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E6462B05-ACFE-4BBD-9B0A-289865B0229F}" type="datetimeFigureOut">
              <a:rPr lang="ru-RU" smtClean="0"/>
              <a:pPr/>
              <a:t>09.12.2013</a:t>
            </a:fld>
            <a:endParaRPr lang="ru-RU"/>
          </a:p>
        </p:txBody>
      </p:sp>
      <p:sp>
        <p:nvSpPr>
          <p:cNvPr id="22" name="Номер слайда 21"/>
          <p:cNvSpPr>
            <a:spLocks noGrp="1"/>
          </p:cNvSpPr>
          <p:nvPr>
            <p:ph type="sldNum" sz="quarter" idx="15"/>
          </p:nvPr>
        </p:nvSpPr>
        <p:spPr/>
        <p:txBody>
          <a:bodyPr rtlCol="0"/>
          <a:lstStyle/>
          <a:p>
            <a:fld id="{2226309F-933C-4AEB-9117-A4E910089884}"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E6462B05-ACFE-4BBD-9B0A-289865B0229F}" type="datetimeFigureOut">
              <a:rPr lang="ru-RU" smtClean="0"/>
              <a:pPr/>
              <a:t>09.12.2013</a:t>
            </a:fld>
            <a:endParaRPr lang="ru-RU"/>
          </a:p>
        </p:txBody>
      </p:sp>
      <p:sp>
        <p:nvSpPr>
          <p:cNvPr id="18" name="Номер слайда 17"/>
          <p:cNvSpPr>
            <a:spLocks noGrp="1"/>
          </p:cNvSpPr>
          <p:nvPr>
            <p:ph type="sldNum" sz="quarter" idx="11"/>
          </p:nvPr>
        </p:nvSpPr>
        <p:spPr/>
        <p:txBody>
          <a:bodyPr rtlCol="0"/>
          <a:lstStyle/>
          <a:p>
            <a:fld id="{2226309F-933C-4AEB-9117-A4E910089884}"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6462B05-ACFE-4BBD-9B0A-289865B0229F}" type="datetimeFigureOut">
              <a:rPr lang="ru-RU" smtClean="0"/>
              <a:pPr/>
              <a:t>09.12.2013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226309F-933C-4AEB-9117-A4E91008988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14546" y="1071546"/>
            <a:ext cx="6172200" cy="1894362"/>
          </a:xfrm>
        </p:spPr>
        <p:txBody>
          <a:bodyPr>
            <a:normAutofit fontScale="90000"/>
          </a:bodyPr>
          <a:lstStyle/>
          <a:p>
            <a:r>
              <a:rPr lang="en-US" sz="7200" dirty="0" smtClean="0">
                <a:solidFill>
                  <a:srgbClr val="FF0000"/>
                </a:solidFill>
              </a:rPr>
              <a:t>group ABBA </a:t>
            </a:r>
            <a:r>
              <a:rPr lang="en-US" dirty="0" smtClean="0"/>
              <a:t/>
            </a:r>
            <a:br>
              <a:rPr lang="en-US" dirty="0" smtClean="0"/>
            </a:br>
            <a:r>
              <a:rPr lang="en-US" dirty="0" smtClean="0"/>
              <a:t/>
            </a:r>
            <a:br>
              <a:rPr lang="en-US" dirty="0" smtClean="0"/>
            </a:br>
            <a:endParaRPr lang="ru-RU" dirty="0"/>
          </a:p>
        </p:txBody>
      </p:sp>
      <p:sp>
        <p:nvSpPr>
          <p:cNvPr id="3" name="Подзаголовок 2"/>
          <p:cNvSpPr>
            <a:spLocks noGrp="1"/>
          </p:cNvSpPr>
          <p:nvPr>
            <p:ph type="subTitle" idx="1"/>
          </p:nvPr>
        </p:nvSpPr>
        <p:spPr>
          <a:xfrm>
            <a:off x="5500694" y="5143512"/>
            <a:ext cx="3286148" cy="1714488"/>
          </a:xfrm>
        </p:spPr>
        <p:txBody>
          <a:bodyPr/>
          <a:lstStyle/>
          <a:p>
            <a:r>
              <a:rPr lang="uk-UA" dirty="0" smtClean="0">
                <a:solidFill>
                  <a:srgbClr val="7030A0"/>
                </a:solidFill>
              </a:rPr>
              <a:t>Підготувала учениця 10-А класу:</a:t>
            </a:r>
            <a:r>
              <a:rPr lang="uk-UA" dirty="0" err="1" smtClean="0">
                <a:solidFill>
                  <a:srgbClr val="7030A0"/>
                </a:solidFill>
              </a:rPr>
              <a:t>Скрипій</a:t>
            </a:r>
            <a:r>
              <a:rPr lang="uk-UA" dirty="0" smtClean="0">
                <a:solidFill>
                  <a:srgbClr val="7030A0"/>
                </a:solidFill>
              </a:rPr>
              <a:t> Катерина</a:t>
            </a:r>
            <a:endParaRPr lang="ru-RU" dirty="0">
              <a:solidFill>
                <a:srgbClr val="7030A0"/>
              </a:solidFill>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71472" y="714356"/>
            <a:ext cx="7429552" cy="5715040"/>
          </a:xfrm>
        </p:spPr>
        <p:txBody>
          <a:bodyPr>
            <a:normAutofit fontScale="92500"/>
          </a:bodyPr>
          <a:lstStyle/>
          <a:p>
            <a:r>
              <a:rPr lang="en-US" dirty="0" err="1" smtClean="0"/>
              <a:t>snovatelyami</a:t>
            </a:r>
            <a:r>
              <a:rPr lang="en-US" dirty="0" smtClean="0"/>
              <a:t> group were musicians , singers and songwriters </a:t>
            </a:r>
            <a:r>
              <a:rPr lang="en-US" dirty="0" smtClean="0">
                <a:solidFill>
                  <a:srgbClr val="7030A0"/>
                </a:solidFill>
              </a:rPr>
              <a:t>Bjorn </a:t>
            </a:r>
            <a:r>
              <a:rPr lang="en-US" dirty="0" err="1" smtClean="0">
                <a:solidFill>
                  <a:srgbClr val="7030A0"/>
                </a:solidFill>
              </a:rPr>
              <a:t>Ulvaeus</a:t>
            </a:r>
            <a:r>
              <a:rPr lang="en-US" dirty="0" smtClean="0">
                <a:solidFill>
                  <a:srgbClr val="7030A0"/>
                </a:solidFill>
              </a:rPr>
              <a:t> </a:t>
            </a:r>
            <a:r>
              <a:rPr lang="en-US" dirty="0" smtClean="0"/>
              <a:t>and </a:t>
            </a:r>
            <a:r>
              <a:rPr lang="en-US" dirty="0" smtClean="0">
                <a:solidFill>
                  <a:srgbClr val="7030A0"/>
                </a:solidFill>
              </a:rPr>
              <a:t>Benny </a:t>
            </a:r>
            <a:r>
              <a:rPr lang="en-US" dirty="0" err="1" smtClean="0">
                <a:solidFill>
                  <a:srgbClr val="7030A0"/>
                </a:solidFill>
              </a:rPr>
              <a:t>Andersson</a:t>
            </a:r>
            <a:r>
              <a:rPr lang="en-US" dirty="0" smtClean="0"/>
              <a:t>. They first met at a party in </a:t>
            </a:r>
            <a:r>
              <a:rPr lang="en-US" dirty="0" err="1" smtClean="0"/>
              <a:t>Vastervik</a:t>
            </a:r>
            <a:r>
              <a:rPr lang="en-US" dirty="0" smtClean="0"/>
              <a:t> summer of 1966 , where they decided that they should write songs </a:t>
            </a:r>
            <a:r>
              <a:rPr lang="en-US" dirty="0" smtClean="0"/>
              <a:t>together</a:t>
            </a:r>
          </a:p>
          <a:p>
            <a:r>
              <a:rPr lang="en-US" dirty="0" smtClean="0"/>
              <a:t>For the first time all four gathered to record a program in Stockholm, and started singing along with the November 1970. Simultaneously with the debut of the Quartet, one of the restaurants in </a:t>
            </a:r>
            <a:r>
              <a:rPr lang="en-US" dirty="0" smtClean="0"/>
              <a:t>Gothenburg</a:t>
            </a:r>
          </a:p>
          <a:p>
            <a:r>
              <a:rPr lang="en-US" dirty="0" smtClean="0">
                <a:solidFill>
                  <a:srgbClr val="7030A0"/>
                </a:solidFill>
              </a:rPr>
              <a:t>In November 1974 ABBA </a:t>
            </a:r>
            <a:r>
              <a:rPr lang="en-US" dirty="0" smtClean="0"/>
              <a:t>went on their first international tour to Germany, Denmark and Austria. Tour was so successful as hoped group, because many of the tickets were not sold and due to lack of demand ABBA were even forced to cancel several concerts, including pre-planned concert in Switzerland.</a:t>
            </a:r>
            <a:endParaRPr lang="ru-RU" dirty="0"/>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42910" y="571480"/>
            <a:ext cx="8001056" cy="5373818"/>
          </a:xfrm>
        </p:spPr>
        <p:txBody>
          <a:bodyPr>
            <a:normAutofit fontScale="92500"/>
          </a:bodyPr>
          <a:lstStyle/>
          <a:p>
            <a:r>
              <a:rPr lang="en-US" dirty="0" smtClean="0"/>
              <a:t>Release their 3 albums </a:t>
            </a:r>
            <a:r>
              <a:rPr lang="en-US" dirty="0" smtClean="0">
                <a:solidFill>
                  <a:srgbClr val="7030A0"/>
                </a:solidFill>
              </a:rPr>
              <a:t>ABBA</a:t>
            </a:r>
            <a:r>
              <a:rPr lang="en-US" dirty="0" smtClean="0"/>
              <a:t> and 3 single SOS hit the top 10, the album reached number 13. The group no longer be treated as a one-hit group</a:t>
            </a:r>
            <a:r>
              <a:rPr lang="en-US" dirty="0" smtClean="0"/>
              <a:t>.</a:t>
            </a:r>
          </a:p>
          <a:p>
            <a:r>
              <a:rPr lang="en-US" dirty="0" smtClean="0"/>
              <a:t>In November 1975, the band released a Greatest Hits compilation. It includes 6 songs that were in the Top 40 in the UK and the USA. He becomes the first album reached the first place in England, and includes the song </a:t>
            </a:r>
            <a:r>
              <a:rPr lang="en-US" dirty="0" smtClean="0"/>
              <a:t>Fernando</a:t>
            </a:r>
          </a:p>
          <a:p>
            <a:r>
              <a:rPr lang="en-US" dirty="0" smtClean="0"/>
              <a:t>18 June 1976 </a:t>
            </a:r>
            <a:r>
              <a:rPr lang="en-US" dirty="0" smtClean="0">
                <a:solidFill>
                  <a:srgbClr val="7030A0"/>
                </a:solidFill>
              </a:rPr>
              <a:t>ABBA</a:t>
            </a:r>
            <a:r>
              <a:rPr lang="en-US" dirty="0" smtClean="0"/>
              <a:t> performed before the king of Sweden, on the eve of the Royal wedding, presenting the audience is not a new song Dancing Queen. In February 1977 they made the first British </a:t>
            </a:r>
            <a:r>
              <a:rPr lang="en-US" dirty="0" smtClean="0"/>
              <a:t>tour</a:t>
            </a:r>
          </a:p>
          <a:p>
            <a:r>
              <a:rPr lang="en-US" dirty="0" smtClean="0"/>
              <a:t>With winter 1981/1982 group activity noticeably slowed down. In December 1982 released the last recorded together single </a:t>
            </a:r>
            <a:r>
              <a:rPr lang="en-US" dirty="0" smtClean="0">
                <a:solidFill>
                  <a:srgbClr val="7030A0"/>
                </a:solidFill>
              </a:rPr>
              <a:t>ABBA</a:t>
            </a:r>
            <a:r>
              <a:rPr lang="en-US" dirty="0" smtClean="0"/>
              <a:t>-Under Attack, although their last hit was Thank You For The Music.</a:t>
            </a:r>
            <a:endParaRPr lang="ru-RU" dirty="0"/>
          </a:p>
        </p:txBody>
      </p:sp>
    </p:spTree>
  </p:cSld>
  <p:clrMapOvr>
    <a:masterClrMapping/>
  </p:clrMapOvr>
  <p:transition spd="slow">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70" y="214290"/>
            <a:ext cx="7829576" cy="3582990"/>
          </a:xfrm>
        </p:spPr>
        <p:txBody>
          <a:bodyPr/>
          <a:lstStyle/>
          <a:p>
            <a:r>
              <a:rPr lang="en-US" dirty="0" smtClean="0">
                <a:solidFill>
                  <a:srgbClr val="7030A0"/>
                </a:solidFill>
                <a:latin typeface="Calibri" pitchFamily="34" charset="0"/>
              </a:rPr>
              <a:t>                        </a:t>
            </a:r>
            <a:r>
              <a:rPr lang="en-US" sz="4800" dirty="0" smtClean="0">
                <a:solidFill>
                  <a:srgbClr val="FF0000"/>
                </a:solidFill>
                <a:effectLst>
                  <a:reflection blurRad="6350" stA="55000" endA="50" endPos="85000" dir="5400000" sy="-100000" algn="bl" rotWithShape="0"/>
                </a:effectLst>
                <a:latin typeface="Calibri" pitchFamily="34" charset="0"/>
              </a:rPr>
              <a:t>The </a:t>
            </a:r>
            <a:r>
              <a:rPr lang="en-US" sz="4800" dirty="0" smtClean="0">
                <a:solidFill>
                  <a:srgbClr val="FF0000"/>
                </a:solidFill>
                <a:effectLst>
                  <a:reflection blurRad="6350" stA="55000" endA="50" endPos="85000" dir="5400000" sy="-100000" algn="bl" rotWithShape="0"/>
                </a:effectLst>
                <a:latin typeface="Calibri" pitchFamily="34" charset="0"/>
              </a:rPr>
              <a:t>name of ABBA</a:t>
            </a:r>
            <a:endParaRPr lang="ru-RU" sz="4800" dirty="0">
              <a:solidFill>
                <a:srgbClr val="FF0000"/>
              </a:solidFill>
              <a:effectLst>
                <a:reflection blurRad="6350" stA="55000" endA="50" endPos="85000" dir="5400000" sy="-100000" algn="bl" rotWithShape="0"/>
              </a:effectLst>
              <a:latin typeface="Calibri" pitchFamily="34" charset="0"/>
            </a:endParaRPr>
          </a:p>
        </p:txBody>
      </p:sp>
      <p:pic>
        <p:nvPicPr>
          <p:cNvPr id="26628" name="Picture 4" descr="Группа ABBA - Абба фото"/>
          <p:cNvPicPr>
            <a:picLocks noChangeAspect="1" noChangeArrowheads="1"/>
          </p:cNvPicPr>
          <p:nvPr/>
        </p:nvPicPr>
        <p:blipFill>
          <a:blip r:embed="rId2" cstate="print"/>
          <a:srcRect/>
          <a:stretch>
            <a:fillRect/>
          </a:stretch>
        </p:blipFill>
        <p:spPr bwMode="auto">
          <a:xfrm>
            <a:off x="214282" y="1714488"/>
            <a:ext cx="3571900" cy="4554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r>
              <a:rPr lang="en-US" dirty="0" err="1" smtClean="0"/>
              <a:t>Stig</a:t>
            </a:r>
            <a:r>
              <a:rPr lang="en-US" dirty="0" smtClean="0"/>
              <a:t> spring of 1973, tired of the awkward name of the group, began to call her privately and publicly as ABBA. It originally was a joke, as "Abba" - a name widely known in Sweden seafood processing company. </a:t>
            </a:r>
            <a:r>
              <a:rPr lang="en-US" dirty="0" err="1" smtClean="0"/>
              <a:t>Agnetha</a:t>
            </a:r>
            <a:r>
              <a:rPr lang="en-US" dirty="0" smtClean="0"/>
              <a:t> on memoirs, </a:t>
            </a:r>
            <a:r>
              <a:rPr lang="en-US" dirty="0" smtClean="0">
                <a:solidFill>
                  <a:srgbClr val="FF0000"/>
                </a:solidFill>
              </a:rPr>
              <a:t>"When we decided to call the A-B-B-A, we had to get permission from the company. There, we said, "We agree, just look, so we were not ashamed for you." I do not think they had to be ashamed of the group. "</a:t>
            </a:r>
            <a:endParaRPr lang="ru-RU" dirty="0">
              <a:solidFill>
                <a:srgbClr val="FF0000"/>
              </a:solidFill>
            </a:endParaRPr>
          </a:p>
        </p:txBody>
      </p:sp>
    </p:spTree>
  </p:cSld>
  <p:clrMapOvr>
    <a:masterClrMapping/>
  </p:clrMapOvr>
  <p:transition spd="slow">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6829444" cy="3043246"/>
          </a:xfrm>
        </p:spPr>
        <p:txBody>
          <a:bodyPr>
            <a:normAutofit fontScale="85000" lnSpcReduction="10000"/>
          </a:bodyPr>
          <a:lstStyle/>
          <a:p>
            <a:r>
              <a:rPr lang="en-US" dirty="0" smtClean="0"/>
              <a:t>The very first time the name </a:t>
            </a:r>
            <a:r>
              <a:rPr lang="en-US" dirty="0" smtClean="0">
                <a:solidFill>
                  <a:srgbClr val="7030A0"/>
                </a:solidFill>
              </a:rPr>
              <a:t>ABBA</a:t>
            </a:r>
            <a:r>
              <a:rPr lang="en-US" dirty="0" smtClean="0"/>
              <a:t> was found written on paper while recording studio Metronome Studio in Stockholm on 16 October 1973. The first single released under the name ABBA was Waterloo</a:t>
            </a:r>
            <a:r>
              <a:rPr lang="en-US" dirty="0" smtClean="0"/>
              <a:t>.</a:t>
            </a:r>
          </a:p>
          <a:p>
            <a:endParaRPr lang="en-US" dirty="0" smtClean="0"/>
          </a:p>
          <a:p>
            <a:r>
              <a:rPr lang="en-US" dirty="0" smtClean="0">
                <a:solidFill>
                  <a:srgbClr val="7030A0"/>
                </a:solidFill>
              </a:rPr>
              <a:t>ABBA</a:t>
            </a:r>
            <a:r>
              <a:rPr lang="en-US" dirty="0" smtClean="0"/>
              <a:t> - an acronym formed from the first letters of the names of each member of the group: </a:t>
            </a:r>
            <a:r>
              <a:rPr lang="en-US" dirty="0" err="1" smtClean="0">
                <a:solidFill>
                  <a:srgbClr val="7030A0"/>
                </a:solidFill>
              </a:rPr>
              <a:t>Agnetha</a:t>
            </a:r>
            <a:r>
              <a:rPr lang="en-US" dirty="0" smtClean="0">
                <a:solidFill>
                  <a:srgbClr val="7030A0"/>
                </a:solidFill>
              </a:rPr>
              <a:t>, Bjorn</a:t>
            </a:r>
            <a:r>
              <a:rPr lang="en-US" dirty="0" smtClean="0"/>
              <a:t>, B</a:t>
            </a:r>
            <a:r>
              <a:rPr lang="en-US" dirty="0" smtClean="0">
                <a:solidFill>
                  <a:srgbClr val="7030A0"/>
                </a:solidFill>
              </a:rPr>
              <a:t>enny</a:t>
            </a:r>
            <a:r>
              <a:rPr lang="en-US" dirty="0" smtClean="0"/>
              <a:t> and </a:t>
            </a:r>
            <a:r>
              <a:rPr lang="en-US" dirty="0" err="1" smtClean="0">
                <a:solidFill>
                  <a:srgbClr val="7030A0"/>
                </a:solidFill>
              </a:rPr>
              <a:t>Anni-Frid</a:t>
            </a:r>
            <a:r>
              <a:rPr lang="en-US" dirty="0" smtClean="0">
                <a:solidFill>
                  <a:srgbClr val="7030A0"/>
                </a:solidFill>
              </a:rPr>
              <a:t> (</a:t>
            </a:r>
            <a:r>
              <a:rPr lang="en-US" dirty="0" err="1" smtClean="0">
                <a:solidFill>
                  <a:srgbClr val="7030A0"/>
                </a:solidFill>
              </a:rPr>
              <a:t>Frida</a:t>
            </a:r>
            <a:r>
              <a:rPr lang="en-US" dirty="0" smtClean="0">
                <a:solidFill>
                  <a:srgbClr val="7030A0"/>
                </a:solidFill>
              </a:rPr>
              <a:t>)</a:t>
            </a:r>
            <a:r>
              <a:rPr lang="en-US" dirty="0" smtClean="0"/>
              <a:t>. The first</a:t>
            </a:r>
            <a:r>
              <a:rPr lang="en-US" dirty="0" smtClean="0">
                <a:solidFill>
                  <a:srgbClr val="FF0000"/>
                </a:solidFill>
              </a:rPr>
              <a:t> B </a:t>
            </a:r>
            <a:r>
              <a:rPr lang="en-US" dirty="0" smtClean="0"/>
              <a:t>in the title of the group was inverted in 1976, and formed a company logo.</a:t>
            </a:r>
          </a:p>
          <a:p>
            <a:endParaRPr lang="ru-RU" dirty="0"/>
          </a:p>
        </p:txBody>
      </p:sp>
      <p:pic>
        <p:nvPicPr>
          <p:cNvPr id="25602" name="Picture 2" descr="http://cdn.20minutos.es/img/2007/03/27/576414.jpg"/>
          <p:cNvPicPr>
            <a:picLocks noChangeAspect="1" noChangeArrowheads="1"/>
          </p:cNvPicPr>
          <p:nvPr/>
        </p:nvPicPr>
        <p:blipFill>
          <a:blip r:embed="rId2" cstate="print"/>
          <a:srcRect/>
          <a:stretch>
            <a:fillRect/>
          </a:stretch>
        </p:blipFill>
        <p:spPr bwMode="auto">
          <a:xfrm>
            <a:off x="4572000" y="3000372"/>
            <a:ext cx="3571900" cy="36504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604" name="Picture 4" descr="http://t1.moskva.fm/uimg/photos/source/76/760bdc62c5b27f9d1e128f24ce4d7205.jpeg"/>
          <p:cNvPicPr>
            <a:picLocks noChangeAspect="1" noChangeArrowheads="1"/>
          </p:cNvPicPr>
          <p:nvPr/>
        </p:nvPicPr>
        <p:blipFill>
          <a:blip r:embed="rId3" cstate="print"/>
          <a:srcRect/>
          <a:stretch>
            <a:fillRect/>
          </a:stretch>
        </p:blipFill>
        <p:spPr bwMode="auto">
          <a:xfrm>
            <a:off x="571472" y="3286124"/>
            <a:ext cx="3857652" cy="33441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546" y="1142984"/>
            <a:ext cx="4143404" cy="3940180"/>
          </a:xfrm>
        </p:spPr>
        <p:txBody>
          <a:bodyPr>
            <a:prstTxWarp prst="textSlantDown">
              <a:avLst/>
            </a:prstTxWarp>
            <a:normAutofit/>
          </a:bodyPr>
          <a:lstStyle/>
          <a:p>
            <a:r>
              <a:rPr lang="en-US" sz="8000" dirty="0" smtClean="0">
                <a:solidFill>
                  <a:srgbClr val="FF0000"/>
                </a:solidFill>
                <a:effectLst>
                  <a:glow rad="228600">
                    <a:schemeClr val="accent1">
                      <a:satMod val="175000"/>
                      <a:alpha val="40000"/>
                    </a:schemeClr>
                  </a:glow>
                </a:effectLst>
              </a:rPr>
              <a:t>the </a:t>
            </a:r>
            <a:r>
              <a:rPr lang="en-US" sz="8000" dirty="0" smtClean="0">
                <a:solidFill>
                  <a:srgbClr val="FF0000"/>
                </a:solidFill>
                <a:effectLst>
                  <a:glow rad="101600">
                    <a:schemeClr val="accent6">
                      <a:satMod val="175000"/>
                      <a:alpha val="40000"/>
                    </a:schemeClr>
                  </a:glow>
                </a:effectLst>
              </a:rPr>
              <a:t>end</a:t>
            </a:r>
            <a:endParaRPr lang="ru-RU" sz="8000" dirty="0">
              <a:solidFill>
                <a:srgbClr val="FF0000"/>
              </a:solidFill>
              <a:effectLst>
                <a:glow rad="101600">
                  <a:schemeClr val="accent6">
                    <a:satMod val="175000"/>
                    <a:alpha val="40000"/>
                  </a:schemeClr>
                </a:glow>
              </a:effectLst>
            </a:endParaRPr>
          </a:p>
        </p:txBody>
      </p:sp>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600200"/>
            <a:ext cx="4972056" cy="3614750"/>
          </a:xfrm>
        </p:spPr>
        <p:txBody>
          <a:bodyPr>
            <a:normAutofit fontScale="92500" lnSpcReduction="20000"/>
          </a:bodyPr>
          <a:lstStyle/>
          <a:p>
            <a:pPr>
              <a:buNone/>
            </a:pPr>
            <a:r>
              <a:rPr lang="en-US" sz="2800" dirty="0" smtClean="0">
                <a:solidFill>
                  <a:srgbClr val="7030A0"/>
                </a:solidFill>
                <a:latin typeface="Calibri" pitchFamily="34" charset="0"/>
              </a:rPr>
              <a:t>ABBA </a:t>
            </a:r>
            <a:r>
              <a:rPr lang="en-US" sz="2800" dirty="0" smtClean="0">
                <a:latin typeface="Calibri" pitchFamily="34" charset="0"/>
              </a:rPr>
              <a:t>- Swedish musical quartet that existed in the years 1970-1982 and named for the first letters of the names of the performers. Is one of the most successful teams in the history of pop music. The most popular group established in Scandinavia. Quartet took first place in the world charts since the mid-1970s to the early 1980s.</a:t>
            </a:r>
            <a:endParaRPr lang="ru-RU" sz="2800" dirty="0">
              <a:latin typeface="Calibri" pitchFamily="34" charset="0"/>
            </a:endParaRPr>
          </a:p>
        </p:txBody>
      </p:sp>
      <p:pic>
        <p:nvPicPr>
          <p:cNvPr id="4" name="Picture 2" descr="http://images.jagran.com/AbbaBand_B_4_1_2011.jpg"/>
          <p:cNvPicPr>
            <a:picLocks noChangeAspect="1" noChangeArrowheads="1"/>
          </p:cNvPicPr>
          <p:nvPr/>
        </p:nvPicPr>
        <p:blipFill>
          <a:blip r:embed="rId2" cstate="print"/>
          <a:srcRect/>
          <a:stretch>
            <a:fillRect/>
          </a:stretch>
        </p:blipFill>
        <p:spPr bwMode="auto">
          <a:xfrm>
            <a:off x="5429226" y="1857364"/>
            <a:ext cx="3333772" cy="2928958"/>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7554" y="285728"/>
            <a:ext cx="4972056" cy="785818"/>
          </a:xfrm>
        </p:spPr>
        <p:txBody>
          <a:bodyPr/>
          <a:lstStyle/>
          <a:p>
            <a:r>
              <a:rPr lang="en-US" b="1" dirty="0" smtClean="0">
                <a:solidFill>
                  <a:srgbClr val="7030A0"/>
                </a:solidFill>
              </a:rPr>
              <a:t>composition</a:t>
            </a:r>
            <a:endParaRPr lang="ru-RU" b="1" dirty="0">
              <a:solidFill>
                <a:srgbClr val="7030A0"/>
              </a:solidFill>
            </a:endParaRPr>
          </a:p>
        </p:txBody>
      </p:sp>
      <p:sp>
        <p:nvSpPr>
          <p:cNvPr id="3" name="Содержимое 2"/>
          <p:cNvSpPr>
            <a:spLocks noGrp="1"/>
          </p:cNvSpPr>
          <p:nvPr>
            <p:ph sz="quarter" idx="1"/>
          </p:nvPr>
        </p:nvSpPr>
        <p:spPr>
          <a:xfrm>
            <a:off x="0" y="4786298"/>
            <a:ext cx="2643174" cy="2071702"/>
          </a:xfrm>
        </p:spPr>
        <p:txBody>
          <a:bodyPr>
            <a:normAutofit fontScale="92500" lnSpcReduction="10000"/>
          </a:bodyPr>
          <a:lstStyle/>
          <a:p>
            <a:r>
              <a:rPr lang="en-US" dirty="0" err="1" smtClean="0">
                <a:solidFill>
                  <a:schemeClr val="bg2">
                    <a:lumMod val="50000"/>
                  </a:schemeClr>
                </a:solidFill>
              </a:rPr>
              <a:t>Anni-Frid</a:t>
            </a:r>
            <a:r>
              <a:rPr lang="en-US" dirty="0" smtClean="0">
                <a:solidFill>
                  <a:schemeClr val="bg2">
                    <a:lumMod val="50000"/>
                  </a:schemeClr>
                </a:solidFill>
              </a:rPr>
              <a:t> </a:t>
            </a:r>
            <a:r>
              <a:rPr lang="en-US" dirty="0" err="1" smtClean="0">
                <a:solidFill>
                  <a:schemeClr val="bg2">
                    <a:lumMod val="50000"/>
                  </a:schemeClr>
                </a:solidFill>
              </a:rPr>
              <a:t>Lyngstad</a:t>
            </a:r>
            <a:r>
              <a:rPr lang="en-US" dirty="0" smtClean="0">
                <a:solidFill>
                  <a:schemeClr val="bg2">
                    <a:lumMod val="50000"/>
                  </a:schemeClr>
                </a:solidFill>
              </a:rPr>
              <a:t> </a:t>
            </a:r>
            <a:r>
              <a:rPr lang="en-US" dirty="0" smtClean="0"/>
              <a:t>- vocals (born November 15, 1945, </a:t>
            </a:r>
            <a:r>
              <a:rPr lang="en-US" dirty="0" err="1" smtClean="0"/>
              <a:t>Ballangen</a:t>
            </a:r>
            <a:r>
              <a:rPr lang="en-US" dirty="0" smtClean="0"/>
              <a:t> / </a:t>
            </a:r>
            <a:r>
              <a:rPr lang="en-US" dirty="0" err="1" smtClean="0"/>
              <a:t>Narvik</a:t>
            </a:r>
            <a:r>
              <a:rPr lang="en-US" dirty="0" smtClean="0"/>
              <a:t>, Norway).</a:t>
            </a:r>
            <a:endParaRPr lang="ru-RU" dirty="0"/>
          </a:p>
        </p:txBody>
      </p:sp>
      <p:pic>
        <p:nvPicPr>
          <p:cNvPr id="14338" name="Picture 2" descr="http://superpro100.narod.ru/Foto_ABBA_05_Plus.jpg"/>
          <p:cNvPicPr>
            <a:picLocks noChangeAspect="1" noChangeArrowheads="1"/>
          </p:cNvPicPr>
          <p:nvPr/>
        </p:nvPicPr>
        <p:blipFill>
          <a:blip r:embed="rId2" cstate="print"/>
          <a:srcRect/>
          <a:stretch>
            <a:fillRect/>
          </a:stretch>
        </p:blipFill>
        <p:spPr bwMode="auto">
          <a:xfrm>
            <a:off x="4786314" y="2643182"/>
            <a:ext cx="1897010" cy="2521108"/>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4429124" y="5288340"/>
            <a:ext cx="3357586" cy="1569660"/>
          </a:xfrm>
          <a:prstGeom prst="rect">
            <a:avLst/>
          </a:prstGeom>
        </p:spPr>
        <p:txBody>
          <a:bodyPr wrap="square">
            <a:spAutoFit/>
          </a:bodyPr>
          <a:lstStyle/>
          <a:p>
            <a:pPr marL="274320" lvl="0" indent="-274320">
              <a:spcBef>
                <a:spcPts val="600"/>
              </a:spcBef>
              <a:buClr>
                <a:srgbClr val="7FD13B"/>
              </a:buClr>
              <a:buSzPct val="70000"/>
              <a:buFont typeface="Wingdings"/>
              <a:buChar char=""/>
            </a:pPr>
            <a:r>
              <a:rPr lang="en-US" sz="2400" dirty="0" err="1">
                <a:solidFill>
                  <a:schemeClr val="bg2">
                    <a:lumMod val="50000"/>
                  </a:schemeClr>
                </a:solidFill>
              </a:rPr>
              <a:t>Agneta</a:t>
            </a:r>
            <a:r>
              <a:rPr lang="en-US" sz="2400" dirty="0">
                <a:solidFill>
                  <a:schemeClr val="bg2">
                    <a:lumMod val="50000"/>
                  </a:schemeClr>
                </a:solidFill>
              </a:rPr>
              <a:t> </a:t>
            </a:r>
            <a:r>
              <a:rPr lang="en-US" sz="2400" dirty="0" err="1">
                <a:solidFill>
                  <a:schemeClr val="bg2">
                    <a:lumMod val="50000"/>
                  </a:schemeClr>
                </a:solidFill>
              </a:rPr>
              <a:t>Feltskog</a:t>
            </a:r>
            <a:r>
              <a:rPr lang="en-US" sz="2400" dirty="0">
                <a:solidFill>
                  <a:schemeClr val="bg2">
                    <a:lumMod val="50000"/>
                  </a:schemeClr>
                </a:solidFill>
              </a:rPr>
              <a:t> </a:t>
            </a:r>
            <a:r>
              <a:rPr lang="en-US" sz="2400" dirty="0" smtClean="0">
                <a:solidFill>
                  <a:prstClr val="black"/>
                </a:solidFill>
              </a:rPr>
              <a:t>- </a:t>
            </a:r>
            <a:r>
              <a:rPr lang="en-US" sz="2400" dirty="0">
                <a:solidFill>
                  <a:prstClr val="black"/>
                </a:solidFill>
              </a:rPr>
              <a:t>vocals (born April 5, 1950, Jonkoping, Sweden);</a:t>
            </a:r>
          </a:p>
        </p:txBody>
      </p:sp>
      <p:pic>
        <p:nvPicPr>
          <p:cNvPr id="14340" name="Picture 4" descr="http://yesilcimen.com/aresim/up41_bjorn_ulvaeus_1.jpg"/>
          <p:cNvPicPr>
            <a:picLocks noChangeAspect="1" noChangeArrowheads="1"/>
          </p:cNvPicPr>
          <p:nvPr/>
        </p:nvPicPr>
        <p:blipFill>
          <a:blip r:embed="rId3" cstate="print"/>
          <a:srcRect/>
          <a:stretch>
            <a:fillRect/>
          </a:stretch>
        </p:blipFill>
        <p:spPr bwMode="auto">
          <a:xfrm>
            <a:off x="2643174" y="1071546"/>
            <a:ext cx="1998333" cy="2786058"/>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2500298" y="3857628"/>
            <a:ext cx="2428892" cy="2308324"/>
          </a:xfrm>
          <a:prstGeom prst="rect">
            <a:avLst/>
          </a:prstGeom>
        </p:spPr>
        <p:txBody>
          <a:bodyPr wrap="square">
            <a:spAutoFit/>
          </a:bodyPr>
          <a:lstStyle/>
          <a:p>
            <a:pPr marL="274320" lvl="0" indent="-274320">
              <a:spcBef>
                <a:spcPts val="600"/>
              </a:spcBef>
              <a:buClr>
                <a:srgbClr val="7FD13B"/>
              </a:buClr>
              <a:buSzPct val="70000"/>
              <a:buFont typeface="Wingdings"/>
              <a:buChar char=""/>
            </a:pPr>
            <a:r>
              <a:rPr lang="en-US" sz="2400" dirty="0">
                <a:solidFill>
                  <a:schemeClr val="bg2">
                    <a:lumMod val="50000"/>
                  </a:schemeClr>
                </a:solidFill>
              </a:rPr>
              <a:t>Bjorn </a:t>
            </a:r>
            <a:r>
              <a:rPr lang="en-US" sz="2400" dirty="0" err="1">
                <a:solidFill>
                  <a:schemeClr val="bg2">
                    <a:lumMod val="50000"/>
                  </a:schemeClr>
                </a:solidFill>
              </a:rPr>
              <a:t>Ulvaeus</a:t>
            </a:r>
            <a:r>
              <a:rPr lang="en-US" sz="2400" dirty="0">
                <a:solidFill>
                  <a:schemeClr val="bg2">
                    <a:lumMod val="50000"/>
                  </a:schemeClr>
                </a:solidFill>
              </a:rPr>
              <a:t> </a:t>
            </a:r>
            <a:r>
              <a:rPr lang="en-US" sz="2400" dirty="0" smtClean="0">
                <a:solidFill>
                  <a:prstClr val="black"/>
                </a:solidFill>
              </a:rPr>
              <a:t>- </a:t>
            </a:r>
            <a:r>
              <a:rPr lang="en-US" sz="2400" dirty="0">
                <a:solidFill>
                  <a:prstClr val="black"/>
                </a:solidFill>
              </a:rPr>
              <a:t>vocals, guitar (born April 25, 1945, Gothenburg, Sweden);</a:t>
            </a:r>
          </a:p>
        </p:txBody>
      </p:sp>
      <p:pic>
        <p:nvPicPr>
          <p:cNvPr id="14342" name="Picture 6" descr="http://yesilcimen.com/aresim/w7yjhe9_benny_andersson_1.jpg"/>
          <p:cNvPicPr>
            <a:picLocks noChangeAspect="1" noChangeArrowheads="1"/>
          </p:cNvPicPr>
          <p:nvPr/>
        </p:nvPicPr>
        <p:blipFill>
          <a:blip r:embed="rId4" cstate="print"/>
          <a:srcRect/>
          <a:stretch>
            <a:fillRect/>
          </a:stretch>
        </p:blipFill>
        <p:spPr bwMode="auto">
          <a:xfrm>
            <a:off x="6786578" y="1142984"/>
            <a:ext cx="2143139" cy="2695916"/>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7143768" y="3809599"/>
            <a:ext cx="2143172" cy="3046988"/>
          </a:xfrm>
          <a:prstGeom prst="rect">
            <a:avLst/>
          </a:prstGeom>
        </p:spPr>
        <p:txBody>
          <a:bodyPr wrap="square">
            <a:spAutoFit/>
          </a:bodyPr>
          <a:lstStyle/>
          <a:p>
            <a:pPr marL="274320" lvl="0" indent="-274320">
              <a:spcBef>
                <a:spcPts val="600"/>
              </a:spcBef>
              <a:buClr>
                <a:srgbClr val="7FD13B"/>
              </a:buClr>
              <a:buSzPct val="70000"/>
              <a:buFont typeface="Wingdings"/>
              <a:buChar char=""/>
            </a:pPr>
            <a:r>
              <a:rPr lang="en-US" sz="2400" dirty="0">
                <a:solidFill>
                  <a:schemeClr val="bg2">
                    <a:lumMod val="50000"/>
                  </a:schemeClr>
                </a:solidFill>
              </a:rPr>
              <a:t>Benny </a:t>
            </a:r>
            <a:r>
              <a:rPr lang="en-US" sz="2400" dirty="0" err="1">
                <a:solidFill>
                  <a:schemeClr val="bg2">
                    <a:lumMod val="50000"/>
                  </a:schemeClr>
                </a:solidFill>
              </a:rPr>
              <a:t>Andersson</a:t>
            </a:r>
            <a:r>
              <a:rPr lang="en-US" sz="2400" dirty="0">
                <a:solidFill>
                  <a:schemeClr val="bg2">
                    <a:lumMod val="50000"/>
                  </a:schemeClr>
                </a:solidFill>
              </a:rPr>
              <a:t> </a:t>
            </a:r>
            <a:r>
              <a:rPr lang="en-US" sz="2400" dirty="0" smtClean="0">
                <a:solidFill>
                  <a:prstClr val="black"/>
                </a:solidFill>
              </a:rPr>
              <a:t>- </a:t>
            </a:r>
            <a:r>
              <a:rPr lang="en-US" sz="2400" dirty="0">
                <a:solidFill>
                  <a:prstClr val="black"/>
                </a:solidFill>
              </a:rPr>
              <a:t>keyboards, vocals (born December 16, 1946, Stockholm, Sweden);</a:t>
            </a:r>
          </a:p>
        </p:txBody>
      </p:sp>
      <p:pic>
        <p:nvPicPr>
          <p:cNvPr id="14344" name="Picture 8" descr="http://pixhost.me/avaxhome/2c/cf/0026cf2c_medium.jpeg"/>
          <p:cNvPicPr>
            <a:picLocks noChangeAspect="1" noChangeArrowheads="1"/>
          </p:cNvPicPr>
          <p:nvPr/>
        </p:nvPicPr>
        <p:blipFill>
          <a:blip r:embed="rId5" cstate="print"/>
          <a:srcRect/>
          <a:stretch>
            <a:fillRect/>
          </a:stretch>
        </p:blipFill>
        <p:spPr bwMode="auto">
          <a:xfrm>
            <a:off x="428596" y="1785926"/>
            <a:ext cx="2071702" cy="2857500"/>
          </a:xfrm>
          <a:prstGeom prst="rect">
            <a:avLst/>
          </a:prstGeom>
          <a:ln>
            <a:noFill/>
          </a:ln>
          <a:effectLst>
            <a:softEdge rad="112500"/>
          </a:effectLst>
        </p:spPr>
      </p:pic>
    </p:spTree>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1428736"/>
            <a:ext cx="6143668" cy="2000264"/>
          </a:xfrm>
        </p:spPr>
        <p:txBody>
          <a:bodyPr>
            <a:normAutofit fontScale="90000"/>
            <a:scene3d>
              <a:camera prst="perspectiveContrastingLeftFacing"/>
              <a:lightRig rig="threePt" dir="t"/>
            </a:scene3d>
            <a:sp3d/>
          </a:bodyPr>
          <a:lstStyle/>
          <a:p>
            <a:r>
              <a:rPr lang="en-US" sz="6600" dirty="0" smtClean="0">
                <a:solidFill>
                  <a:srgbClr val="FF0000"/>
                </a:solidFill>
                <a:effectLst>
                  <a:outerShdw blurRad="50800" dist="38100" dir="10800000" algn="r" rotWithShape="0">
                    <a:prstClr val="black">
                      <a:alpha val="40000"/>
                    </a:prstClr>
                  </a:outerShdw>
                </a:effectLst>
                <a:latin typeface="Calibri" pitchFamily="34" charset="0"/>
              </a:rPr>
              <a:t>Who </a:t>
            </a:r>
            <a:r>
              <a:rPr lang="en-US" sz="6600" dirty="0" smtClean="0">
                <a:solidFill>
                  <a:srgbClr val="FF0000"/>
                </a:solidFill>
                <a:effectLst>
                  <a:outerShdw blurRad="50800" dist="38100" dir="10800000" algn="r" rotWithShape="0">
                    <a:prstClr val="black">
                      <a:alpha val="40000"/>
                    </a:prstClr>
                  </a:outerShdw>
                </a:effectLst>
                <a:latin typeface="Calibri" pitchFamily="34" charset="0"/>
              </a:rPr>
              <a:t>they are: ABBA?</a:t>
            </a:r>
            <a:endParaRPr lang="ru-RU" sz="6600" dirty="0">
              <a:solidFill>
                <a:srgbClr val="FF0000"/>
              </a:solidFill>
              <a:effectLst>
                <a:outerShdw blurRad="50800" dist="38100" dir="10800000" algn="r" rotWithShape="0">
                  <a:prstClr val="black">
                    <a:alpha val="40000"/>
                  </a:prstClr>
                </a:outerShdw>
              </a:effectLst>
              <a:latin typeface="Calibri" pitchFamily="34" charset="0"/>
            </a:endParaRPr>
          </a:p>
        </p:txBody>
      </p:sp>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571480"/>
            <a:ext cx="5429256" cy="6072230"/>
          </a:xfrm>
        </p:spPr>
        <p:txBody>
          <a:bodyPr>
            <a:normAutofit fontScale="85000" lnSpcReduction="20000"/>
          </a:bodyPr>
          <a:lstStyle/>
          <a:p>
            <a:r>
              <a:rPr lang="en-US" dirty="0" err="1" smtClean="0">
                <a:solidFill>
                  <a:srgbClr val="7030A0"/>
                </a:solidFill>
              </a:rPr>
              <a:t>Anni-Frid</a:t>
            </a:r>
            <a:r>
              <a:rPr lang="en-US" dirty="0" smtClean="0">
                <a:solidFill>
                  <a:srgbClr val="7030A0"/>
                </a:solidFill>
              </a:rPr>
              <a:t> </a:t>
            </a:r>
            <a:r>
              <a:rPr lang="en-US" dirty="0" err="1" smtClean="0">
                <a:solidFill>
                  <a:srgbClr val="7030A0"/>
                </a:solidFill>
              </a:rPr>
              <a:t>Lyngstad</a:t>
            </a:r>
            <a:r>
              <a:rPr lang="en-US" dirty="0" smtClean="0">
                <a:solidFill>
                  <a:srgbClr val="7030A0"/>
                </a:solidFill>
              </a:rPr>
              <a:t> </a:t>
            </a:r>
            <a:r>
              <a:rPr lang="en-US" dirty="0" smtClean="0"/>
              <a:t>13 years singing with various groups working in the dance style. Later moved to jazz band . In 1969, she won a national talent contest . Her professional career began with the signing of the contract with the Swedish branch of EMI in 1967. about the shooting in the studio , she met Benny </a:t>
            </a:r>
            <a:r>
              <a:rPr lang="en-US" dirty="0" err="1" smtClean="0"/>
              <a:t>Andersson</a:t>
            </a:r>
            <a:r>
              <a:rPr lang="en-US" dirty="0" smtClean="0"/>
              <a:t> . A few weeks later , on a concert tour in southern Sweden , the second meeting . Soon they begin to live together , to with the same time he began producing his solo career </a:t>
            </a:r>
            <a:r>
              <a:rPr lang="en-US" dirty="0" err="1" smtClean="0"/>
              <a:t>Frida</a:t>
            </a:r>
            <a:r>
              <a:rPr lang="en-US" dirty="0" smtClean="0"/>
              <a:t> . Despite the growing popularity of the quartet ABBA, in late 1975 </a:t>
            </a:r>
            <a:r>
              <a:rPr lang="en-US" dirty="0" err="1" smtClean="0"/>
              <a:t>Frida</a:t>
            </a:r>
            <a:r>
              <a:rPr lang="en-US" dirty="0" smtClean="0"/>
              <a:t> completed its Swedish- solo album «</a:t>
            </a:r>
            <a:r>
              <a:rPr lang="en-US" dirty="0" err="1" smtClean="0"/>
              <a:t>Frida</a:t>
            </a:r>
            <a:r>
              <a:rPr lang="en-US" dirty="0" smtClean="0"/>
              <a:t> </a:t>
            </a:r>
            <a:r>
              <a:rPr lang="en-US" dirty="0" err="1" smtClean="0"/>
              <a:t>ensam</a:t>
            </a:r>
            <a:r>
              <a:rPr lang="en-US" dirty="0" smtClean="0"/>
              <a:t>». It is noteworthy that opened this record song «Fernando», one of the most successful in the history of the group, but in Swedish. Fearing idle speculation , Group Director </a:t>
            </a:r>
            <a:r>
              <a:rPr lang="en-US" dirty="0" err="1" smtClean="0"/>
              <a:t>Stig</a:t>
            </a:r>
            <a:r>
              <a:rPr lang="en-US" dirty="0" smtClean="0"/>
              <a:t> Anderson insisted on the continuation of joint efforts by the ensemble. Subsequent solo album, the dark-haired soloist ABBA, «Something's Going On», was released only in 1982.</a:t>
            </a:r>
            <a:endParaRPr lang="ru-RU" dirty="0"/>
          </a:p>
        </p:txBody>
      </p:sp>
      <p:pic>
        <p:nvPicPr>
          <p:cNvPr id="4098" name="Picture 2" descr="http://www.musicianworld.ru/foto/en/A/Abba/picture64.jpg"/>
          <p:cNvPicPr>
            <a:picLocks noChangeAspect="1" noChangeArrowheads="1"/>
          </p:cNvPicPr>
          <p:nvPr/>
        </p:nvPicPr>
        <p:blipFill>
          <a:blip r:embed="rId2" cstate="print"/>
          <a:srcRect/>
          <a:stretch>
            <a:fillRect/>
          </a:stretch>
        </p:blipFill>
        <p:spPr bwMode="auto">
          <a:xfrm>
            <a:off x="5429250" y="785794"/>
            <a:ext cx="3714750" cy="4762500"/>
          </a:xfrm>
          <a:prstGeom prst="rect">
            <a:avLst/>
          </a:prstGeom>
          <a:ln>
            <a:noFill/>
          </a:ln>
          <a:effectLst>
            <a:outerShdw blurRad="190500" algn="tl" rotWithShape="0">
              <a:srgbClr val="000000">
                <a:alpha val="70000"/>
              </a:srgbClr>
            </a:outerShdw>
          </a:effectLst>
        </p:spPr>
      </p:pic>
    </p:spTree>
  </p:cSld>
  <p:clrMapOvr>
    <a:masterClrMapping/>
  </p:clrMapOvr>
  <p:transition spd="slow">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1000108"/>
            <a:ext cx="5329246" cy="4429156"/>
          </a:xfrm>
        </p:spPr>
        <p:txBody>
          <a:bodyPr>
            <a:normAutofit fontScale="92500" lnSpcReduction="10000"/>
          </a:bodyPr>
          <a:lstStyle/>
          <a:p>
            <a:r>
              <a:rPr lang="en-US" dirty="0" smtClean="0">
                <a:solidFill>
                  <a:srgbClr val="7030A0"/>
                </a:solidFill>
              </a:rPr>
              <a:t>Bjorn </a:t>
            </a:r>
            <a:r>
              <a:rPr lang="en-US" dirty="0" err="1" smtClean="0">
                <a:solidFill>
                  <a:srgbClr val="7030A0"/>
                </a:solidFill>
              </a:rPr>
              <a:t>Ulvaeus</a:t>
            </a:r>
            <a:r>
              <a:rPr lang="en-US" dirty="0" smtClean="0">
                <a:solidFill>
                  <a:srgbClr val="7030A0"/>
                </a:solidFill>
              </a:rPr>
              <a:t> </a:t>
            </a:r>
            <a:r>
              <a:rPr lang="en-US" dirty="0" smtClean="0"/>
              <a:t>was a soloist of the popular folk group Hootenanny Singers. </a:t>
            </a:r>
            <a:r>
              <a:rPr lang="en-US" dirty="0" err="1" smtClean="0"/>
              <a:t>Andersson</a:t>
            </a:r>
            <a:r>
              <a:rPr lang="en-US" dirty="0" smtClean="0"/>
              <a:t> and he sometimes met and agreed on a joint record. </a:t>
            </a:r>
            <a:r>
              <a:rPr lang="en-US" dirty="0" err="1" smtClean="0"/>
              <a:t>Stig</a:t>
            </a:r>
            <a:r>
              <a:rPr lang="en-US" dirty="0" smtClean="0"/>
              <a:t> Anderson, manager Hootenanny Singers and founder of record company Polar Music, saw great potential in the joint work of </a:t>
            </a:r>
            <a:r>
              <a:rPr lang="en-US" dirty="0" err="1" smtClean="0"/>
              <a:t>Andersson</a:t>
            </a:r>
            <a:r>
              <a:rPr lang="en-US" dirty="0" smtClean="0"/>
              <a:t> and </a:t>
            </a:r>
            <a:r>
              <a:rPr lang="en-US" dirty="0" err="1" smtClean="0"/>
              <a:t>Ulvaeus</a:t>
            </a:r>
            <a:r>
              <a:rPr lang="en-US" dirty="0" smtClean="0"/>
              <a:t> and strongly supported any of their undertakings. He, like anyone else, believed that someday they became famous throughout the world.</a:t>
            </a:r>
            <a:endParaRPr lang="ru-RU" dirty="0"/>
          </a:p>
        </p:txBody>
      </p:sp>
      <p:pic>
        <p:nvPicPr>
          <p:cNvPr id="6146" name="Picture 2" descr="http://www.musicianworld.ru/foto/en/A/Abba/picture72.jpg"/>
          <p:cNvPicPr>
            <a:picLocks noChangeAspect="1" noChangeArrowheads="1"/>
          </p:cNvPicPr>
          <p:nvPr/>
        </p:nvPicPr>
        <p:blipFill>
          <a:blip r:embed="rId2" cstate="print"/>
          <a:srcRect/>
          <a:stretch>
            <a:fillRect/>
          </a:stretch>
        </p:blipFill>
        <p:spPr bwMode="auto">
          <a:xfrm>
            <a:off x="5286380" y="642918"/>
            <a:ext cx="3609975" cy="4762500"/>
          </a:xfrm>
          <a:prstGeom prst="rect">
            <a:avLst/>
          </a:prstGeom>
          <a:ln>
            <a:noFill/>
          </a:ln>
          <a:effectLst>
            <a:outerShdw blurRad="190500" algn="tl" rotWithShape="0">
              <a:srgbClr val="000000">
                <a:alpha val="70000"/>
              </a:srgbClr>
            </a:outerShdw>
          </a:effec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714356"/>
            <a:ext cx="5214974" cy="5857916"/>
          </a:xfrm>
        </p:spPr>
        <p:txBody>
          <a:bodyPr>
            <a:normAutofit fontScale="85000" lnSpcReduction="10000"/>
          </a:bodyPr>
          <a:lstStyle/>
          <a:p>
            <a:r>
              <a:rPr lang="en-US" dirty="0" err="1" smtClean="0">
                <a:solidFill>
                  <a:srgbClr val="7030A0"/>
                </a:solidFill>
              </a:rPr>
              <a:t>Agneta</a:t>
            </a:r>
            <a:r>
              <a:rPr lang="en-US" dirty="0" smtClean="0">
                <a:solidFill>
                  <a:srgbClr val="7030A0"/>
                </a:solidFill>
              </a:rPr>
              <a:t> </a:t>
            </a:r>
            <a:r>
              <a:rPr lang="en-US" dirty="0" err="1" smtClean="0">
                <a:solidFill>
                  <a:srgbClr val="7030A0"/>
                </a:solidFill>
              </a:rPr>
              <a:t>Feltskog</a:t>
            </a:r>
            <a:r>
              <a:rPr lang="en-US" dirty="0" smtClean="0">
                <a:solidFill>
                  <a:srgbClr val="7030A0"/>
                </a:solidFill>
              </a:rPr>
              <a:t> </a:t>
            </a:r>
            <a:r>
              <a:rPr lang="en-US" dirty="0" smtClean="0"/>
              <a:t>- the youngest member of the group . When she was 17 , her performance in the song became number one in Sweden. Many critics felt that she was a talented composer , most of her songs were written in the style of popular music. Along with writing her own songs she also recorded cover versions of foreign hits and performed them on Swedish amateur competitions . As a result, she became the most popular pop singer of the time. In 1969, </a:t>
            </a:r>
            <a:r>
              <a:rPr lang="en-US" dirty="0" err="1" smtClean="0"/>
              <a:t>Agnetha</a:t>
            </a:r>
            <a:r>
              <a:rPr lang="en-US" dirty="0" smtClean="0"/>
              <a:t> met with </a:t>
            </a:r>
            <a:r>
              <a:rPr lang="en-US" dirty="0" err="1" smtClean="0"/>
              <a:t>Frida</a:t>
            </a:r>
            <a:r>
              <a:rPr lang="en-US" dirty="0" smtClean="0"/>
              <a:t> on the TV show , a few months later she met Bjorn at the concert. On the set of a TV show in 1969, they met again with Bjorn , met and married in 1971 . In 1972 </a:t>
            </a:r>
            <a:r>
              <a:rPr lang="en-US" dirty="0" err="1" smtClean="0"/>
              <a:t>Agnetha</a:t>
            </a:r>
            <a:r>
              <a:rPr lang="en-US" dirty="0" smtClean="0"/>
              <a:t> got the role of Mary Magdalene in the Swedish production of the musical "Jesus Christ - Superstar" . Critics praised her work on this project.</a:t>
            </a:r>
            <a:endParaRPr lang="ru-RU" dirty="0"/>
          </a:p>
        </p:txBody>
      </p:sp>
      <p:pic>
        <p:nvPicPr>
          <p:cNvPr id="5122" name="Picture 2" descr="http://www.icelebz.com/celebs/agnetha_faltskog/images/photo33.jpg"/>
          <p:cNvPicPr>
            <a:picLocks noChangeAspect="1" noChangeArrowheads="1"/>
          </p:cNvPicPr>
          <p:nvPr/>
        </p:nvPicPr>
        <p:blipFill>
          <a:blip r:embed="rId2" cstate="print"/>
          <a:srcRect/>
          <a:stretch>
            <a:fillRect/>
          </a:stretch>
        </p:blipFill>
        <p:spPr bwMode="auto">
          <a:xfrm>
            <a:off x="5500694" y="845192"/>
            <a:ext cx="3452807" cy="4655470"/>
          </a:xfrm>
          <a:prstGeom prst="rect">
            <a:avLst/>
          </a:prstGeom>
          <a:ln>
            <a:noFill/>
          </a:ln>
          <a:effectLst>
            <a:outerShdw blurRad="190500" algn="tl" rotWithShape="0">
              <a:srgbClr val="000000">
                <a:alpha val="70000"/>
              </a:srgbClr>
            </a:outerShdw>
          </a:effectLst>
        </p:spPr>
      </p:pic>
    </p:spTree>
  </p:cSld>
  <p:clrMapOvr>
    <a:masterClrMapping/>
  </p:clrMapOvr>
  <p:transition spd="slow">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571480"/>
            <a:ext cx="5400684" cy="4472006"/>
          </a:xfrm>
        </p:spPr>
        <p:txBody>
          <a:bodyPr>
            <a:normAutofit fontScale="92500"/>
          </a:bodyPr>
          <a:lstStyle/>
          <a:p>
            <a:r>
              <a:rPr lang="en-US" dirty="0" smtClean="0">
                <a:solidFill>
                  <a:srgbClr val="7030A0"/>
                </a:solidFill>
              </a:rPr>
              <a:t>Benny </a:t>
            </a:r>
            <a:r>
              <a:rPr lang="en-US" dirty="0" err="1" smtClean="0">
                <a:solidFill>
                  <a:srgbClr val="7030A0"/>
                </a:solidFill>
              </a:rPr>
              <a:t>Andersson</a:t>
            </a:r>
            <a:r>
              <a:rPr lang="en-US" dirty="0" smtClean="0">
                <a:solidFill>
                  <a:srgbClr val="7030A0"/>
                </a:solidFill>
              </a:rPr>
              <a:t> </a:t>
            </a:r>
            <a:r>
              <a:rPr lang="en-US" dirty="0" smtClean="0"/>
              <a:t>was keyboardist popular in the second half of the 1960s, the Swedish pop group the </a:t>
            </a:r>
            <a:r>
              <a:rPr lang="en-US" dirty="0" err="1" smtClean="0"/>
              <a:t>Hep</a:t>
            </a:r>
            <a:r>
              <a:rPr lang="en-US" dirty="0" smtClean="0"/>
              <a:t> Stars. They performed remakes international hits. A strong party of the group were their live performances with a spectacular show. Their fans were mostly young girls. Rightfully called the Swedish «the Beatles». </a:t>
            </a:r>
            <a:r>
              <a:rPr lang="en-US" dirty="0" err="1" smtClean="0"/>
              <a:t>Andersson</a:t>
            </a:r>
            <a:r>
              <a:rPr lang="en-US" dirty="0" smtClean="0"/>
              <a:t> played on the keyboard and gradually began writing original compositions to the group, many of which have become hits.</a:t>
            </a:r>
            <a:endParaRPr lang="ru-RU" dirty="0"/>
          </a:p>
        </p:txBody>
      </p:sp>
      <p:pic>
        <p:nvPicPr>
          <p:cNvPr id="7170" name="Picture 2" descr="http://t1.moskva.fm/uimg/artists/source/b6/b6fc0bc637f0866ce81d732f1daccd35.jpeg"/>
          <p:cNvPicPr>
            <a:picLocks noChangeAspect="1" noChangeArrowheads="1"/>
          </p:cNvPicPr>
          <p:nvPr/>
        </p:nvPicPr>
        <p:blipFill>
          <a:blip r:embed="rId2" cstate="print"/>
          <a:srcRect/>
          <a:stretch>
            <a:fillRect/>
          </a:stretch>
        </p:blipFill>
        <p:spPr bwMode="auto">
          <a:xfrm>
            <a:off x="5572132" y="214290"/>
            <a:ext cx="3326314" cy="4572008"/>
          </a:xfrm>
          <a:prstGeom prst="rect">
            <a:avLst/>
          </a:prstGeom>
          <a:ln>
            <a:noFill/>
          </a:ln>
          <a:effectLst>
            <a:outerShdw blurRad="190500" algn="tl" rotWithShape="0">
              <a:srgbClr val="000000">
                <a:alpha val="70000"/>
              </a:srgbClr>
            </a:outerShdw>
          </a:effectLst>
        </p:spPr>
      </p:pic>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14290"/>
            <a:ext cx="7467600" cy="1143000"/>
          </a:xfrm>
        </p:spPr>
        <p:txBody>
          <a:bodyPr>
            <a:normAutofit/>
            <a:scene3d>
              <a:camera prst="orthographicFront"/>
              <a:lightRig rig="threePt" dir="t"/>
            </a:scene3d>
            <a:sp3d extrusionH="57150">
              <a:bevelT w="38100" h="38100" prst="slope"/>
            </a:sp3d>
          </a:bodyPr>
          <a:lstStyle/>
          <a:p>
            <a:r>
              <a:rPr lang="en-US" sz="6600" dirty="0" smtClean="0">
                <a:solidFill>
                  <a:srgbClr val="7030A0"/>
                </a:solidFill>
                <a:latin typeface="Calibri" pitchFamily="34" charset="0"/>
              </a:rPr>
              <a:t>           history</a:t>
            </a:r>
            <a:endParaRPr lang="ru-RU" sz="6600" dirty="0">
              <a:solidFill>
                <a:srgbClr val="7030A0"/>
              </a:solidFill>
              <a:latin typeface="Calibri" pitchFamily="34" charset="0"/>
            </a:endParaRPr>
          </a:p>
        </p:txBody>
      </p:sp>
      <p:pic>
        <p:nvPicPr>
          <p:cNvPr id="3074" name="Picture 2" descr="http://stat15.privet.ru/lr/0907e8775d504e04dce2961cc58c19a4"/>
          <p:cNvPicPr>
            <a:picLocks noChangeAspect="1" noChangeArrowheads="1"/>
          </p:cNvPicPr>
          <p:nvPr/>
        </p:nvPicPr>
        <p:blipFill>
          <a:blip r:embed="rId2" cstate="print"/>
          <a:srcRect/>
          <a:stretch>
            <a:fillRect/>
          </a:stretch>
        </p:blipFill>
        <p:spPr bwMode="auto">
          <a:xfrm>
            <a:off x="1357290" y="1428736"/>
            <a:ext cx="6191250" cy="46482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pull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111</TotalTime>
  <Words>1111</Words>
  <Application>Microsoft Office PowerPoint</Application>
  <PresentationFormat>Экран (4:3)</PresentationFormat>
  <Paragraphs>27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Эркер</vt:lpstr>
      <vt:lpstr>group ABBA   </vt:lpstr>
      <vt:lpstr>Слайд 2</vt:lpstr>
      <vt:lpstr>composition</vt:lpstr>
      <vt:lpstr>Who they are: ABBA?</vt:lpstr>
      <vt:lpstr>Слайд 5</vt:lpstr>
      <vt:lpstr>Слайд 6</vt:lpstr>
      <vt:lpstr>Слайд 7</vt:lpstr>
      <vt:lpstr>Слайд 8</vt:lpstr>
      <vt:lpstr>           history</vt:lpstr>
      <vt:lpstr>Слайд 10</vt:lpstr>
      <vt:lpstr>Слайд 11</vt:lpstr>
      <vt:lpstr>                        The name of ABBA</vt:lpstr>
      <vt:lpstr>Слайд 13</vt:lpstr>
      <vt:lpstr>Слайд 14</vt:lpstr>
      <vt:lpstr>the end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Группа ABBA  </dc:title>
  <dc:creator>Admin</dc:creator>
  <cp:lastModifiedBy>Admin</cp:lastModifiedBy>
  <cp:revision>11</cp:revision>
  <dcterms:created xsi:type="dcterms:W3CDTF">2013-12-05T18:29:26Z</dcterms:created>
  <dcterms:modified xsi:type="dcterms:W3CDTF">2013-12-09T19:36:05Z</dcterms:modified>
</cp:coreProperties>
</file>