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2" r:id="rId2"/>
    <p:sldId id="257" r:id="rId3"/>
    <p:sldId id="259" r:id="rId4"/>
    <p:sldId id="260" r:id="rId5"/>
    <p:sldId id="263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74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75714" autoAdjust="0"/>
  </p:normalViewPr>
  <p:slideViewPr>
    <p:cSldViewPr>
      <p:cViewPr varScale="1">
        <p:scale>
          <a:sx n="84" d="100"/>
          <a:sy n="84" d="100"/>
        </p:scale>
        <p:origin x="-17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3882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F6C24-F63D-432B-B402-BEC906200139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88E08-5904-4A35-BA38-05717749F60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uk-UA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Жінки-космонавти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 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червня 1963 року перша жінка-космонавт Валентина Терешкова здійснила політ у космос. Терешкова відправилася у свій політ на космічному кораблі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Восток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-6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». 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Вона стала шостим радянським космонавтом, якому підкорилися космічні простори. Відбувся космічний політ Валентини Терешкової в той же час, коли на орбіті знаходився корабель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Восток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-5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із Валерієм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Биковським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борту.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Терешкова приховала від рідних і близьких людей той факт, що 16 червня вона полетить у космос. Родичі та друзі думали, що космонавтка вирушила на тренування з парашутизму. Але з новин по радіо вони дізналися про її сміливий вчинок.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Фахівці після того, як відбувся космічний політ Валентини Терешкової, відзначали, що вона провела старт навіть краще за своїх колег-чоловіків, які робили це до неї.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Незважаючи на фізичний дискомфорт, сильну нудоту, яку відчувала в космосі Терешкова, вона без проблем виконала 48 оборотів навколо Землі. Для цього треба було провести в польоті майже 3 доби. Наступна жінка після Валентини Терешкової полетіла в космос через 19 років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Світлана Савицька - друга жінка-космонавт у світі. Вона народилася в Москві. Її батько - радянський льотчик і воєначальник Маршал авіації Євген Савицький. У 1966 році вона закінчила московську школу і відразу вступила в Московський авіаційний інститут. Під час навчання вона отримала кваліфікацію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льотчик-інструктор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».</a:t>
            </a:r>
          </a:p>
          <a:p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серпні 1980-го вона відряджена до загону льотчиків-космонавтів. У червні 1981 р. призначена космонавтом-дослідником від ММЗ «Швидкість».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 19 по 27 серпня 1982 року в якості космонавта-дослідника здійснила політ на кораблях «Союз Т-5», «Союз Т-7» і орбітальній станції «Салют-7».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 17 по 29 липня 1984 року в якості бортінженера здійснила політ на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Союз Т-12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 орбітальній станції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Салют-7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». 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Під час експедиції першою з жінок здійснила вихід у відкритий космос.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Іменем Савицької названі дві малі планети.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uk-UA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Саллі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Райд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перша американська жінка в космосі, на борту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шатла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"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Челленджер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STS-7 місія 1983 року.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uk-UA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4)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Джудіт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Резнік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четверта жінка в космосі. Вона була на борту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шатла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Discovery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перший раз в 1984 році.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Резнік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загинула в 1986 році на борту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Challenger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як і інші 7 астронавтів.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uk-UA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5)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Кетрін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Салліван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брала участь у політ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шатла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"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Челленджер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STS-41-G місія в 1984 році. Вона була п'ята жінка в космосі.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uk-UA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6)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Енн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Фішер, шоста жінка в космосі - і перша, хто будучи матір'ю - вилетіла з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Challenger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листопаді 1984 року.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uk-UA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7)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Маргарет Рей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Седдон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вилетіла з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Discovery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1985 році.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uk-UA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8)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Шеннон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Люсід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вперше піднялася в повітря з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Discovery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СТС-51-G місії, а потім з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шатлом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Atlantis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1989 році. Вона також була на борту станції МИР 188 днів. Перша жінка, яка була довгий час у космічному просторі.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uk-UA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9)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Бонні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Данбар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була на борту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Challenger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вперше в 1985 році і пролетіла в загальній складності 5 місій.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uk-UA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10)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Мері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Клів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летіла на борту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Atlantis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1985 році.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uk-UA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11)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Шульман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Еллен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Бейкер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11 Жінка в космосі, вона летіла з Атлантидою в 1989 році.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uk-UA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12)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Кетрін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Торнтон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вилетіла з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Discovery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1989 році . Це був перший рейс на борту космічного човника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Ендевор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1992 році.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uk-UA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13)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Марша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Айвінс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вперше брала участь в якості спеціаліста польоту на борту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шаттла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Columbia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1990 році. Вона пролетіла в загальній складності 5 місій і провела понад 1300 годин у космосі.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uk-UA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 2012</a:t>
            </a:r>
            <a:r>
              <a:rPr lang="uk-UA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Перша жінка-космонавт Китаю разом з двома іншими членами екіпажу космічної капсули "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Шеньчжоу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-9", відправленої на орбіту 16 червня, успішно повернулась на Землю.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Кадри із приземленням капсули у автономному регіоні Внутрішня Монголія транслювало державне телебачення.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 час двотижневої місії майор китайських військово-повітряних сил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Ян та її колеги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Цзин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Хайпен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і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Ван досягли орбітального космічного модуля "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Тяньгунь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-1" та провели на ньому серію наукових експериментів.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Прем'єр Держради КНР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Вень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Цзябао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назвав місію "повноцінним успіхом".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 черговий видатний внесок китайського народу у зусилля людства, спрямовані на дослідження та використання космосу", - заявив він.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uk-UA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2013р. Китай надіслав на навколоземну орбіту свою другу жінку-космонавта. Капсула «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Шеньчжоу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11 червня була виведена до космосу ракетою, що стартувала з космодрому на заході країни. За час польоту, який тривав півмісяця, екіпаж космічного корабля провів два стикування корабля з модулем, одну в автоматичному і одну в ручному режимі. Крім того члени екіпажу виконали серію медичних експериментів і випробувань техніки. У вівторок 25 червня «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Шеньчжоу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-10»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відстикувався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від орбітального модуля і здійснив його обліт. Після цього модуль «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Тяньгун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-1», запущений у космос у вересні 2011 року, був переведений на більш високу орбіту для довгострокового автономного польоту.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 складу екіпажу входила 33-річна Ван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Япінь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друга жінка-космонавт Китаю, яка також провела шкільний урок з космосу.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Нинішній запуск космонавтів був вже п’ятим для Китаю за останні 10 років. Пекін має на меті створити власну космічну станцію до 2020 року</a:t>
            </a:r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HYPERLINK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88E08-5904-4A35-BA38-05717749F601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D520-1D5C-435D-867E-6E71BF4CDD86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9211-571F-4893-8234-4E6B9ACF74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D520-1D5C-435D-867E-6E71BF4CDD86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9211-571F-4893-8234-4E6B9ACF74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D520-1D5C-435D-867E-6E71BF4CDD86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9211-571F-4893-8234-4E6B9ACF74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D520-1D5C-435D-867E-6E71BF4CDD86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9211-571F-4893-8234-4E6B9ACF74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D520-1D5C-435D-867E-6E71BF4CDD86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9211-571F-4893-8234-4E6B9ACF74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D520-1D5C-435D-867E-6E71BF4CDD86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9211-571F-4893-8234-4E6B9ACF74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D520-1D5C-435D-867E-6E71BF4CDD86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9211-571F-4893-8234-4E6B9ACF74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D520-1D5C-435D-867E-6E71BF4CDD86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9211-571F-4893-8234-4E6B9ACF74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D520-1D5C-435D-867E-6E71BF4CDD86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9211-571F-4893-8234-4E6B9ACF74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D520-1D5C-435D-867E-6E71BF4CDD86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9211-571F-4893-8234-4E6B9ACF74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D520-1D5C-435D-867E-6E71BF4CDD86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1519211-571F-4893-8234-4E6B9ACF74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780D520-1D5C-435D-867E-6E71BF4CDD86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1519211-571F-4893-8234-4E6B9ACF74E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00108"/>
            <a:ext cx="9144000" cy="1271598"/>
          </a:xfrm>
        </p:spPr>
        <p:txBody>
          <a:bodyPr>
            <a:normAutofit/>
          </a:bodyPr>
          <a:lstStyle/>
          <a:p>
            <a:pPr algn="ctr"/>
            <a:r>
              <a:rPr lang="uk-UA" sz="8000" b="1" i="1" dirty="0" smtClean="0"/>
              <a:t>Жінки-космонавти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057852"/>
          </a:xfrm>
        </p:spPr>
        <p:txBody>
          <a:bodyPr>
            <a:noAutofit/>
          </a:bodyPr>
          <a:lstStyle/>
          <a:p>
            <a:r>
              <a:rPr lang="uk-UA" sz="2400" dirty="0" smtClean="0"/>
              <a:t>Підготували</a:t>
            </a:r>
          </a:p>
          <a:p>
            <a:r>
              <a:rPr lang="uk-UA" sz="2400" dirty="0" smtClean="0"/>
              <a:t>учениці 10-А класу</a:t>
            </a:r>
          </a:p>
          <a:p>
            <a:r>
              <a:rPr lang="uk-UA" sz="2400" dirty="0" smtClean="0"/>
              <a:t>Самойленко Олеся, </a:t>
            </a:r>
          </a:p>
          <a:p>
            <a:r>
              <a:rPr lang="uk-UA" sz="2400" dirty="0" smtClean="0"/>
              <a:t>Халізєва Владислава</a:t>
            </a:r>
            <a:endParaRPr lang="ru-RU" sz="24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6286496"/>
            <a:ext cx="9144000" cy="571504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Харків</a:t>
            </a:r>
            <a:r>
              <a:rPr kumimoji="0" lang="uk-UA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2014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0"/>
            <a:ext cx="9144000" cy="571504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Харківська</a:t>
            </a:r>
            <a:r>
              <a:rPr lang="uk-UA" sz="2400" dirty="0" smtClean="0"/>
              <a:t> гімназія №55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340" name="Picture 4" descr="http://nld.vcmedia.vn/8JbsRLTkK0OXjytUcEj62basRD8pQR/Image/2013/06/cosmonaut_4c51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714620"/>
            <a:ext cx="4048125" cy="30384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857256"/>
          </a:xfrm>
        </p:spPr>
        <p:txBody>
          <a:bodyPr/>
          <a:lstStyle/>
          <a:p>
            <a:pPr algn="ctr"/>
            <a:r>
              <a:rPr lang="uk-UA" b="1" dirty="0" smtClean="0"/>
              <a:t>9. Бонні </a:t>
            </a:r>
            <a:r>
              <a:rPr lang="uk-UA" b="1" dirty="0" err="1" smtClean="0"/>
              <a:t>Данбар</a:t>
            </a:r>
            <a:r>
              <a:rPr lang="uk-UA" b="1" dirty="0" smtClean="0"/>
              <a:t> 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4" name="Picture 2" descr="&amp;zhcy;&amp;iecy;&amp;ncy;&amp;shchcy;&amp;icy;&amp;ncy;&amp;acy;, &amp;kcy;&amp;ocy;&amp;scy;&amp;mcy;&amp;ocy;&amp;scy;, &amp;pcy;&amp;ocy;&amp;lcy;&amp;iecy;&amp;tcy;, &amp;kcy;&amp;ocy;&amp;rcy;&amp;acy;&amp;bcy;&amp;lcy;&amp;softcy;, &amp;acy;&amp;scy;&amp;tcy;&amp;rcy;&amp;ocy;&amp;ncy;&amp;acy;&amp;vcy;&amp;t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28802"/>
            <a:ext cx="4429156" cy="4429156"/>
          </a:xfrm>
          <a:prstGeom prst="rect">
            <a:avLst/>
          </a:prstGeom>
          <a:noFill/>
        </p:spPr>
      </p:pic>
      <p:pic>
        <p:nvPicPr>
          <p:cNvPr id="28676" name="Picture 4" descr="http://www.lipetskmedia.ru/image/2012/04/%D0%91%D0%BE%D0%BD%D0%B8%20%D0%94%D0%B0%D0%BD%D0%B1%D0%B0%D1%80%20%D1%82%D0%BE%D0%B6%D0%B5%20%D0%B4%D0%BE%D1%81%D1%82%D0%B0%D0%BB%D1%81%D1%8F%20%D0%BF%D0%B8%D0%BD%D0%BE%D0%BA%20%D0%BE%D1%82%20%D0%90%D0%BB%D0%B5%D0%BA%D1%81%D0%B5%D1%8F%20%D0%9B%D0%B5%D0%BE%D0%BD%D0%BE%D0%B2%D0%B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928802"/>
            <a:ext cx="4148148" cy="445771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857256"/>
          </a:xfrm>
        </p:spPr>
        <p:txBody>
          <a:bodyPr/>
          <a:lstStyle/>
          <a:p>
            <a:pPr algn="ctr"/>
            <a:r>
              <a:rPr lang="uk-UA" b="1" dirty="0" smtClean="0"/>
              <a:t>10. Мері </a:t>
            </a:r>
            <a:r>
              <a:rPr lang="uk-UA" b="1" dirty="0" err="1" smtClean="0"/>
              <a:t>Клів</a:t>
            </a:r>
            <a:r>
              <a:rPr lang="uk-UA" b="1" dirty="0" smtClean="0"/>
              <a:t> 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http://img0.liveinternet.ru/images/attach/c/1/54/806/54806028_Mary_Cleav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936814"/>
            <a:ext cx="3505196" cy="4430634"/>
          </a:xfrm>
          <a:prstGeom prst="rect">
            <a:avLst/>
          </a:prstGeom>
          <a:noFill/>
        </p:spPr>
      </p:pic>
      <p:pic>
        <p:nvPicPr>
          <p:cNvPr id="27652" name="Picture 4" descr="&amp;zhcy;&amp;iecy;&amp;ncy;&amp;shchcy;&amp;icy;&amp;ncy;&amp;acy;, &amp;acy;&amp;scy;&amp;tcy;&amp;rcy;&amp;acy;&amp;ncy;&amp;acy;&amp;vcy;&amp;tcy;, &amp;kcy;&amp;ocy;&amp;scy;&amp;ocy;&amp;mcy;&amp;ocy;&amp;scy;, &amp;pcy;&amp;ocy;&amp;lcy;&amp;iecy;&amp;tcy;, &amp;kcy;&amp;ocy;&amp;rcy;&amp;acy;&amp;bcy;&amp;lcy;&amp;soft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928782"/>
            <a:ext cx="4429156" cy="442915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857256"/>
          </a:xfrm>
        </p:spPr>
        <p:txBody>
          <a:bodyPr/>
          <a:lstStyle/>
          <a:p>
            <a:pPr algn="ctr"/>
            <a:r>
              <a:rPr lang="uk-UA" b="1" dirty="0" smtClean="0"/>
              <a:t>11. </a:t>
            </a:r>
            <a:r>
              <a:rPr lang="uk-UA" b="1" dirty="0" err="1" smtClean="0"/>
              <a:t>Шульман</a:t>
            </a:r>
            <a:r>
              <a:rPr lang="uk-UA" b="1" dirty="0" smtClean="0"/>
              <a:t> </a:t>
            </a:r>
            <a:r>
              <a:rPr lang="uk-UA" b="1" dirty="0" err="1" smtClean="0"/>
              <a:t>Еллен</a:t>
            </a:r>
            <a:r>
              <a:rPr lang="uk-UA" b="1" dirty="0" smtClean="0"/>
              <a:t> </a:t>
            </a:r>
            <a:r>
              <a:rPr lang="uk-UA" b="1" dirty="0" err="1" smtClean="0"/>
              <a:t>Бейкер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http://www.cienciaysociedad.info/mundo/wp-content/uploads/2009/05/ellenbak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4582" y="1928802"/>
            <a:ext cx="3487934" cy="4429123"/>
          </a:xfrm>
          <a:prstGeom prst="rect">
            <a:avLst/>
          </a:prstGeom>
          <a:noFill/>
        </p:spPr>
      </p:pic>
      <p:pic>
        <p:nvPicPr>
          <p:cNvPr id="26628" name="Picture 4" descr="&amp;zhcy;&amp;iecy;&amp;ncy;&amp;shchcy;&amp;icy;&amp;ncy;&amp;acy;, &amp;kcy;&amp;ocy;&amp;scy;&amp;mcy;&amp;ocy;&amp;scy;, &amp;kcy;&amp;ocy;&amp;rcy;&amp;acy;&amp;bcy;&amp;lcy;&amp;softcy;, &amp;pcy;&amp;rcy;&amp;ocy;&amp;scy;&amp;tcy;&amp;ocy;&amp;rcy;, &amp;pcy;&amp;ocy;&amp;lcy;&amp;iecy;&amp;t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928782"/>
            <a:ext cx="4429156" cy="442915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857256"/>
          </a:xfrm>
        </p:spPr>
        <p:txBody>
          <a:bodyPr/>
          <a:lstStyle/>
          <a:p>
            <a:pPr algn="ctr"/>
            <a:r>
              <a:rPr lang="uk-UA" b="1" dirty="0" smtClean="0"/>
              <a:t>12. </a:t>
            </a:r>
            <a:r>
              <a:rPr lang="uk-UA" b="1" dirty="0" err="1" smtClean="0"/>
              <a:t>Кетрін</a:t>
            </a:r>
            <a:r>
              <a:rPr lang="uk-UA" b="1" dirty="0" smtClean="0"/>
              <a:t> </a:t>
            </a:r>
            <a:r>
              <a:rPr lang="uk-UA" b="1" dirty="0" err="1" smtClean="0"/>
              <a:t>Торнтон</a:t>
            </a:r>
            <a:r>
              <a:rPr lang="uk-UA" b="1" dirty="0" smtClean="0"/>
              <a:t> 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http://nimg.edinstvennaya.ua/pictures/uploads/images/KathrynThornt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8604" y="1928802"/>
            <a:ext cx="3511534" cy="4438645"/>
          </a:xfrm>
          <a:prstGeom prst="rect">
            <a:avLst/>
          </a:prstGeom>
          <a:noFill/>
        </p:spPr>
      </p:pic>
      <p:pic>
        <p:nvPicPr>
          <p:cNvPr id="25604" name="Picture 4" descr="&amp;zhcy;&amp;iecy;&amp;ncy;&amp;shchcy;&amp;icy;&amp;ncy;&amp;acy;, &amp;kcy;&amp;ocy;&amp;scy;&amp;mcy;&amp;ocy;&amp;scy;, &amp;pcy;&amp;ocy;&amp;lcy;&amp;iecy;&amp;tcy;, &amp;kcy;&amp;ocy;&amp;rcy;&amp;acy;&amp;bcy;&amp;lcy;&amp;soft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928782"/>
            <a:ext cx="4429156" cy="442915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857256"/>
          </a:xfrm>
        </p:spPr>
        <p:txBody>
          <a:bodyPr/>
          <a:lstStyle/>
          <a:p>
            <a:pPr algn="ctr"/>
            <a:r>
              <a:rPr lang="uk-UA" b="1" dirty="0" smtClean="0"/>
              <a:t>13. </a:t>
            </a:r>
            <a:r>
              <a:rPr lang="uk-UA" b="1" dirty="0" err="1" smtClean="0"/>
              <a:t>Марша</a:t>
            </a:r>
            <a:r>
              <a:rPr lang="uk-UA" b="1" dirty="0" smtClean="0"/>
              <a:t> </a:t>
            </a:r>
            <a:r>
              <a:rPr lang="uk-UA" b="1" dirty="0" err="1" smtClean="0"/>
              <a:t>Айвінс</a:t>
            </a:r>
            <a:r>
              <a:rPr lang="uk-UA" b="1" dirty="0" smtClean="0"/>
              <a:t> 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http://www.tsgc.utexas.edu/spacecraft/mir/sts81_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928802"/>
            <a:ext cx="3648072" cy="4449284"/>
          </a:xfrm>
          <a:prstGeom prst="rect">
            <a:avLst/>
          </a:prstGeom>
          <a:noFill/>
        </p:spPr>
      </p:pic>
      <p:pic>
        <p:nvPicPr>
          <p:cNvPr id="24580" name="Picture 4" descr="&amp;kcy;&amp;ocy;&amp;scy;&amp;ocy;&amp;mcy;&amp;ocy;&amp;scy;, &amp;zhcy;&amp;iecy;&amp;ncy;&amp;shchcy;&amp;icy;&amp;ncy;&amp;acy;, &amp;pcy;&amp;ocy;&amp;lcy;&amp;iecy;&amp;tcy;, &amp;kcy;&amp;ocy;&amp;rcy;&amp;acy;&amp;bcy;&amp;lcy;&amp;soft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928782"/>
            <a:ext cx="4429156" cy="442915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857256"/>
          </a:xfrm>
        </p:spPr>
        <p:txBody>
          <a:bodyPr/>
          <a:lstStyle/>
          <a:p>
            <a:pPr algn="ctr"/>
            <a:r>
              <a:rPr lang="uk-UA" b="1" dirty="0" smtClean="0"/>
              <a:t>14. </a:t>
            </a:r>
            <a:r>
              <a:rPr lang="uk-UA" b="1" dirty="0" err="1" smtClean="0"/>
              <a:t>Лю</a:t>
            </a:r>
            <a:r>
              <a:rPr lang="uk-UA" b="1" dirty="0" smtClean="0"/>
              <a:t> Ян 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6" name="Picture 2" descr="http://gallery.ykt.ru/galleries/komuza/2012/06/1079284_0.jpg"/>
          <p:cNvPicPr>
            <a:picLocks noChangeAspect="1" noChangeArrowheads="1"/>
          </p:cNvPicPr>
          <p:nvPr/>
        </p:nvPicPr>
        <p:blipFill>
          <a:blip r:embed="rId2"/>
          <a:srcRect l="12964" r="8059"/>
          <a:stretch>
            <a:fillRect/>
          </a:stretch>
        </p:blipFill>
        <p:spPr bwMode="auto">
          <a:xfrm>
            <a:off x="5143504" y="1928802"/>
            <a:ext cx="3500462" cy="4452940"/>
          </a:xfrm>
          <a:prstGeom prst="rect">
            <a:avLst/>
          </a:prstGeom>
          <a:noFill/>
        </p:spPr>
      </p:pic>
      <p:pic>
        <p:nvPicPr>
          <p:cNvPr id="31748" name="Picture 4" descr="http://images.china.cn/attachement/jpg/site1005/20120615/0019b91ed92c11452b9b02.jpg"/>
          <p:cNvPicPr>
            <a:picLocks noChangeAspect="1" noChangeArrowheads="1"/>
          </p:cNvPicPr>
          <p:nvPr/>
        </p:nvPicPr>
        <p:blipFill>
          <a:blip r:embed="rId3"/>
          <a:srcRect l="7010" r="7126"/>
          <a:stretch>
            <a:fillRect/>
          </a:stretch>
        </p:blipFill>
        <p:spPr bwMode="auto">
          <a:xfrm>
            <a:off x="428596" y="1928802"/>
            <a:ext cx="4171873" cy="443865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857256"/>
          </a:xfrm>
        </p:spPr>
        <p:txBody>
          <a:bodyPr/>
          <a:lstStyle/>
          <a:p>
            <a:pPr algn="ctr"/>
            <a:r>
              <a:rPr lang="uk-UA" b="1" dirty="0" smtClean="0"/>
              <a:t>15. Ван </a:t>
            </a:r>
            <a:r>
              <a:rPr lang="uk-UA" b="1" dirty="0" err="1" smtClean="0"/>
              <a:t>Япінь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2" name="Picture 2" descr="http://p5.img.cctvpic.com/nettv/english/special/shenzhou10/20130610/images/118226_13708596396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928802"/>
            <a:ext cx="6643734" cy="442915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500174"/>
            <a:ext cx="9144000" cy="1362456"/>
          </a:xfrm>
        </p:spPr>
        <p:txBody>
          <a:bodyPr/>
          <a:lstStyle/>
          <a:p>
            <a:pPr algn="ctr"/>
            <a:r>
              <a:rPr lang="uk-UA" sz="8000" dirty="0" smtClean="0"/>
              <a:t>Дякуємо за увагу!</a:t>
            </a:r>
            <a:endParaRPr lang="ru-RU" sz="8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857256"/>
          </a:xfrm>
        </p:spPr>
        <p:txBody>
          <a:bodyPr/>
          <a:lstStyle/>
          <a:p>
            <a:pPr algn="ctr"/>
            <a:r>
              <a:rPr lang="uk-UA" b="1" dirty="0" smtClean="0"/>
              <a:t>1. Валентина Терешкова 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&amp;kcy;&amp;ocy;&amp;scy;&amp;mcy;&amp;ocy;&amp;scy;, &amp;zhcy;&amp;iecy;&amp;ncy;&amp;shchcy;&amp;icy;&amp;ncy;&amp;acy;, &amp;pcy;&amp;ocy;&amp;lcy;&amp;iecy;&amp;t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802"/>
            <a:ext cx="4429156" cy="4429156"/>
          </a:xfrm>
          <a:prstGeom prst="rect">
            <a:avLst/>
          </a:prstGeom>
          <a:noFill/>
        </p:spPr>
      </p:pic>
      <p:pic>
        <p:nvPicPr>
          <p:cNvPr id="1030" name="Picture 6" descr="http://ilmir.ucoz.ru/_si/0/0400288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928802"/>
            <a:ext cx="3172383" cy="442915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857256"/>
          </a:xfrm>
        </p:spPr>
        <p:txBody>
          <a:bodyPr/>
          <a:lstStyle/>
          <a:p>
            <a:pPr algn="ctr"/>
            <a:r>
              <a:rPr lang="uk-UA" b="1" dirty="0" smtClean="0"/>
              <a:t>2. Світлана Савицька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&amp;kcy;&amp;ocy;&amp;scy;&amp;mcy;&amp;ocy;&amp;scy;, &amp;zhcy;&amp;iecy;&amp;ncy;&amp;shchcy;&amp;icy;&amp;ncy;&amp;acy;, &amp;pcy;&amp;ocy;&amp;lcy;&amp;iecy;&amp;t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802"/>
            <a:ext cx="4429156" cy="4429156"/>
          </a:xfrm>
          <a:prstGeom prst="rect">
            <a:avLst/>
          </a:prstGeom>
          <a:noFill/>
        </p:spPr>
      </p:pic>
      <p:pic>
        <p:nvPicPr>
          <p:cNvPr id="18436" name="Picture 4" descr="http://www.zgrad.net/images/umor/images/624/7a56e7f2cf072664b8f923caa992646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928802"/>
            <a:ext cx="3023184" cy="443930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857256"/>
          </a:xfrm>
        </p:spPr>
        <p:txBody>
          <a:bodyPr/>
          <a:lstStyle/>
          <a:p>
            <a:pPr algn="ctr"/>
            <a:r>
              <a:rPr lang="uk-UA" b="1" dirty="0" smtClean="0"/>
              <a:t>3. </a:t>
            </a:r>
            <a:r>
              <a:rPr lang="uk-UA" b="1" dirty="0" err="1" smtClean="0"/>
              <a:t>Саллі</a:t>
            </a:r>
            <a:r>
              <a:rPr lang="uk-UA" b="1" dirty="0" smtClean="0"/>
              <a:t> </a:t>
            </a:r>
            <a:r>
              <a:rPr lang="uk-UA" b="1" dirty="0" err="1" smtClean="0"/>
              <a:t>Райд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http://img0.liveinternet.ru/images/attach/c/0/44/274/44274804_ride_sall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928802"/>
            <a:ext cx="3143272" cy="4406900"/>
          </a:xfrm>
          <a:prstGeom prst="rect">
            <a:avLst/>
          </a:prstGeom>
          <a:noFill/>
        </p:spPr>
      </p:pic>
      <p:pic>
        <p:nvPicPr>
          <p:cNvPr id="17412" name="Picture 4" descr="&amp;kcy;&amp;ocy;&amp;scy;&amp;mcy;&amp;ocy;&amp;scy;, &amp;zhcy;&amp;iecy;&amp;ncy;&amp;shchcy;&amp;icy;&amp;ncy;&amp;acy;, &amp;pcy;&amp;ocy;&amp;lcy;&amp;iecy;&amp;t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928782"/>
            <a:ext cx="4429156" cy="442915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857256"/>
          </a:xfrm>
        </p:spPr>
        <p:txBody>
          <a:bodyPr/>
          <a:lstStyle/>
          <a:p>
            <a:pPr algn="ctr"/>
            <a:r>
              <a:rPr lang="uk-UA" b="1" dirty="0" smtClean="0"/>
              <a:t>4. </a:t>
            </a:r>
            <a:r>
              <a:rPr lang="uk-UA" b="1" dirty="0" err="1" smtClean="0"/>
              <a:t>Джудіт</a:t>
            </a:r>
            <a:r>
              <a:rPr lang="uk-UA" b="1" dirty="0" smtClean="0"/>
              <a:t> </a:t>
            </a:r>
            <a:r>
              <a:rPr lang="uk-UA" b="1" dirty="0" err="1" smtClean="0"/>
              <a:t>Резнік</a:t>
            </a:r>
            <a:r>
              <a:rPr lang="uk-UA" b="1" dirty="0" smtClean="0"/>
              <a:t> 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&amp;kcy;&amp;ocy;&amp;scy;&amp;mcy;&amp;ocy;&amp;scy;, &amp;zhcy;&amp;iecy;&amp;ncy;&amp;shchcy;&amp;icy;&amp;ncy;&amp;acy;, &amp;pcy;&amp;ocy;&amp;lcy;&amp;iecy;&amp;t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802"/>
            <a:ext cx="4429156" cy="4429156"/>
          </a:xfrm>
          <a:prstGeom prst="rect">
            <a:avLst/>
          </a:prstGeom>
          <a:noFill/>
        </p:spPr>
      </p:pic>
      <p:pic>
        <p:nvPicPr>
          <p:cNvPr id="19460" name="Picture 4" descr="http://www.juhuro.com/images/stories/interest/2012/cosmos/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912894"/>
            <a:ext cx="3500462" cy="444503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857256"/>
          </a:xfrm>
        </p:spPr>
        <p:txBody>
          <a:bodyPr/>
          <a:lstStyle/>
          <a:p>
            <a:pPr algn="ctr"/>
            <a:r>
              <a:rPr lang="uk-UA" b="1" dirty="0" smtClean="0"/>
              <a:t>5. </a:t>
            </a:r>
            <a:r>
              <a:rPr lang="uk-UA" b="1" dirty="0" err="1" smtClean="0"/>
              <a:t>Кетрін</a:t>
            </a:r>
            <a:r>
              <a:rPr lang="uk-UA" b="1" dirty="0" smtClean="0"/>
              <a:t> </a:t>
            </a:r>
            <a:r>
              <a:rPr lang="uk-UA" b="1" dirty="0" err="1" smtClean="0"/>
              <a:t>Салліван</a:t>
            </a:r>
            <a:r>
              <a:rPr lang="uk-UA" b="1" dirty="0" smtClean="0"/>
              <a:t> 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&amp;kcy;&amp;ocy;&amp;scy;&amp;mcy;&amp;ocy;&amp;scy;, &amp;zhcy;&amp;iecy;&amp;ncy;&amp;shchcy;&amp;icy;&amp;ncy;&amp;acy;, &amp;pcy;&amp;ocy;&amp;lcy;&amp;iecy;&amp;t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782"/>
            <a:ext cx="4429156" cy="4429156"/>
          </a:xfrm>
          <a:prstGeom prst="rect">
            <a:avLst/>
          </a:prstGeom>
          <a:noFill/>
        </p:spPr>
      </p:pic>
      <p:pic>
        <p:nvPicPr>
          <p:cNvPr id="16388" name="Picture 4" descr="http://www.myhero.com/images/Science/Sullivan/g1_u23737_sulliv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2996" y="1928802"/>
            <a:ext cx="3541441" cy="439579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857256"/>
          </a:xfrm>
        </p:spPr>
        <p:txBody>
          <a:bodyPr/>
          <a:lstStyle/>
          <a:p>
            <a:pPr algn="ctr"/>
            <a:r>
              <a:rPr lang="uk-UA" b="1" dirty="0" smtClean="0"/>
              <a:t>6. </a:t>
            </a:r>
            <a:r>
              <a:rPr lang="uk-UA" b="1" dirty="0" err="1" smtClean="0"/>
              <a:t>Енн</a:t>
            </a:r>
            <a:r>
              <a:rPr lang="uk-UA" b="1" dirty="0" smtClean="0"/>
              <a:t> Фішер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http://www.muldrake.com/fisher-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912114"/>
            <a:ext cx="3576633" cy="4479148"/>
          </a:xfrm>
          <a:prstGeom prst="rect">
            <a:avLst/>
          </a:prstGeom>
          <a:noFill/>
        </p:spPr>
      </p:pic>
      <p:pic>
        <p:nvPicPr>
          <p:cNvPr id="20484" name="Picture 4" descr="&amp;kcy;&amp;ocy;&amp;scy;&amp;mcy;&amp;ocy;&amp;scy;, &amp;zhcy;&amp;iecy;&amp;ncy;&amp;shchcy;&amp;icy;&amp;ncy;&amp;acy;, &amp;pcy;&amp;ocy;&amp;lcy;&amp;iecy;&amp;t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928782"/>
            <a:ext cx="4429156" cy="442915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857256"/>
          </a:xfrm>
        </p:spPr>
        <p:txBody>
          <a:bodyPr/>
          <a:lstStyle/>
          <a:p>
            <a:pPr algn="ctr"/>
            <a:r>
              <a:rPr lang="uk-UA" b="1" dirty="0" smtClean="0"/>
              <a:t>7. Маргарет Рей </a:t>
            </a:r>
            <a:r>
              <a:rPr lang="uk-UA" b="1" dirty="0" err="1" smtClean="0"/>
              <a:t>Седдон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&amp;zhcy;&amp;iecy;&amp;ncy;&amp;shchcy;&amp;icy;&amp;ncy;&amp;acy;, &amp;kcy;&amp;ocy;&amp;scy;&amp;mcy;&amp;ocy;&amp;scy;, &amp;pcy;&amp;ocy;&amp;lcy;&amp;iecy;&amp;tcy;, &amp;kcy;&amp;ocy;&amp;rcy;&amp;acy;&amp;bcy;&amp;lcy;&amp;softcy;, &amp;acy;&amp;scy;&amp;tcy;&amp;rcy;&amp;ocy;&amp;ncy;&amp;acy;&amp;vcy;&amp;t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928802"/>
            <a:ext cx="4429156" cy="4429156"/>
          </a:xfrm>
          <a:prstGeom prst="rect">
            <a:avLst/>
          </a:prstGeom>
          <a:noFill/>
        </p:spPr>
      </p:pic>
      <p:pic>
        <p:nvPicPr>
          <p:cNvPr id="7" name="Picture 4" descr="http://astronaut.ru/as_usa/foto/1978astrow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t="7371" r="76689" b="34764"/>
          <a:stretch>
            <a:fillRect/>
          </a:stretch>
        </p:blipFill>
        <p:spPr bwMode="auto">
          <a:xfrm>
            <a:off x="5786446" y="1857364"/>
            <a:ext cx="1857388" cy="451079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857256"/>
          </a:xfrm>
        </p:spPr>
        <p:txBody>
          <a:bodyPr/>
          <a:lstStyle/>
          <a:p>
            <a:pPr algn="ctr"/>
            <a:r>
              <a:rPr lang="uk-UA" b="1" dirty="0" smtClean="0"/>
              <a:t>8. </a:t>
            </a:r>
            <a:r>
              <a:rPr lang="uk-UA" b="1" dirty="0" err="1" smtClean="0"/>
              <a:t>Шеннон</a:t>
            </a:r>
            <a:r>
              <a:rPr lang="uk-UA" b="1" dirty="0" smtClean="0"/>
              <a:t> </a:t>
            </a:r>
            <a:r>
              <a:rPr lang="uk-UA" b="1" dirty="0" err="1" smtClean="0"/>
              <a:t>Люсід</a:t>
            </a:r>
            <a:r>
              <a:rPr lang="uk-UA" b="1" dirty="0" smtClean="0"/>
              <a:t> 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&amp;kcy;&amp;ocy;&amp;scy;&amp;mcy;&amp;ocy;&amp;scy;, &amp;zhcy;&amp;iecy;&amp;ncy;&amp;shchcy;&amp;icy;&amp;ncy;&amp;acy;, &amp;pcy;&amp;ocy;&amp;lcy;&amp;iecy;&amp;t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782"/>
            <a:ext cx="4429156" cy="4429156"/>
          </a:xfrm>
          <a:prstGeom prst="rect">
            <a:avLst/>
          </a:prstGeom>
          <a:noFill/>
        </p:spPr>
      </p:pic>
      <p:pic>
        <p:nvPicPr>
          <p:cNvPr id="21508" name="Picture 4" descr="http://blog.koldcast.tv/media/armageddon/pic6.jpg"/>
          <p:cNvPicPr>
            <a:picLocks noChangeAspect="1" noChangeArrowheads="1"/>
          </p:cNvPicPr>
          <p:nvPr/>
        </p:nvPicPr>
        <p:blipFill>
          <a:blip r:embed="rId3"/>
          <a:srcRect l="3622" t="1397" r="3504" b="2234"/>
          <a:stretch>
            <a:fillRect/>
          </a:stretch>
        </p:blipFill>
        <p:spPr bwMode="auto">
          <a:xfrm>
            <a:off x="5253249" y="1928802"/>
            <a:ext cx="3402106" cy="442915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104</TotalTime>
  <Words>943</Words>
  <Application>Microsoft Office PowerPoint</Application>
  <PresentationFormat>Экран (4:3)</PresentationFormat>
  <Paragraphs>54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Жінки-космонавти</vt:lpstr>
      <vt:lpstr>1. Валентина Терешкова </vt:lpstr>
      <vt:lpstr>2. Світлана Савицька</vt:lpstr>
      <vt:lpstr>3. Саллі Райд</vt:lpstr>
      <vt:lpstr>4. Джудіт Резнік </vt:lpstr>
      <vt:lpstr>5. Кетрін Салліван </vt:lpstr>
      <vt:lpstr>6. Енн Фішер</vt:lpstr>
      <vt:lpstr>7. Маргарет Рей Седдон</vt:lpstr>
      <vt:lpstr>8. Шеннон Люсід </vt:lpstr>
      <vt:lpstr>9. Бонні Данбар </vt:lpstr>
      <vt:lpstr>10. Мері Клів </vt:lpstr>
      <vt:lpstr>11. Шульман Еллен Бейкер</vt:lpstr>
      <vt:lpstr>12. Кетрін Торнтон </vt:lpstr>
      <vt:lpstr>13. Марша Айвінс </vt:lpstr>
      <vt:lpstr>14. Лю Ян </vt:lpstr>
      <vt:lpstr>15. Ван Япінь</vt:lpstr>
      <vt:lpstr>Дякуємо за увагу!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Жінки-космонавти</dc:title>
  <dc:creator>Олеся</dc:creator>
  <cp:lastModifiedBy>Олеся</cp:lastModifiedBy>
  <cp:revision>11</cp:revision>
  <dcterms:created xsi:type="dcterms:W3CDTF">2014-01-16T22:07:49Z</dcterms:created>
  <dcterms:modified xsi:type="dcterms:W3CDTF">2015-01-28T22:19:08Z</dcterms:modified>
</cp:coreProperties>
</file>