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89" autoAdjust="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3F3A6-7DCA-4E61-9A14-9EFB2E84F9F7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C03D7BEA-D21A-416D-9605-578F4EA14399}">
      <dgm:prSet phldrT="[Текст]" custT="1"/>
      <dgm:spPr>
        <a:solidFill>
          <a:schemeClr val="tx1">
            <a:lumMod val="95000"/>
            <a:lumOff val="5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uk-UA" sz="2800" dirty="0" smtClean="0">
              <a:solidFill>
                <a:schemeClr val="accent5">
                  <a:lumMod val="75000"/>
                </a:schemeClr>
              </a:solidFill>
            </a:rPr>
            <a:t>До складу сонячної системи,крім Сонця і восьми планет входять:</a:t>
          </a:r>
          <a:endParaRPr lang="uk-UA" sz="2800" dirty="0">
            <a:solidFill>
              <a:schemeClr val="accent5">
                <a:lumMod val="75000"/>
              </a:schemeClr>
            </a:solidFill>
          </a:endParaRPr>
        </a:p>
      </dgm:t>
    </dgm:pt>
    <dgm:pt modelId="{BC3930F8-3EAC-4C1E-A6E0-2592E6542339}" type="parTrans" cxnId="{A6F6EFD2-EF89-4802-90AA-A9C9BED3CE15}">
      <dgm:prSet/>
      <dgm:spPr/>
      <dgm:t>
        <a:bodyPr/>
        <a:lstStyle/>
        <a:p>
          <a:endParaRPr lang="uk-UA"/>
        </a:p>
      </dgm:t>
    </dgm:pt>
    <dgm:pt modelId="{5828B9D3-6205-4C87-9943-ECE187A5D966}" type="sibTrans" cxnId="{A6F6EFD2-EF89-4802-90AA-A9C9BED3CE15}">
      <dgm:prSet/>
      <dgm:spPr/>
      <dgm:t>
        <a:bodyPr/>
        <a:lstStyle/>
        <a:p>
          <a:endParaRPr lang="uk-UA"/>
        </a:p>
      </dgm:t>
    </dgm:pt>
    <dgm:pt modelId="{613D307E-93F3-40BE-B159-378AE8A80EBF}">
      <dgm:prSet phldrT="[Текст]" custT="1"/>
      <dgm:spPr/>
      <dgm:t>
        <a:bodyPr/>
        <a:lstStyle/>
        <a:p>
          <a:r>
            <a:rPr lang="uk-UA" sz="2400" dirty="0" smtClean="0"/>
            <a:t>Астероїди</a:t>
          </a:r>
          <a:endParaRPr lang="uk-UA" sz="2400" dirty="0"/>
        </a:p>
      </dgm:t>
    </dgm:pt>
    <dgm:pt modelId="{8EBD5E5B-5EC2-4811-A68D-02C9669CF1DA}" type="parTrans" cxnId="{FFDAFFBF-FDB8-423F-9C88-815C2A131BD4}">
      <dgm:prSet/>
      <dgm:spPr/>
      <dgm:t>
        <a:bodyPr/>
        <a:lstStyle/>
        <a:p>
          <a:endParaRPr lang="uk-UA"/>
        </a:p>
      </dgm:t>
    </dgm:pt>
    <dgm:pt modelId="{2C1179DB-672A-428E-B30D-BEF4A3466411}" type="sibTrans" cxnId="{FFDAFFBF-FDB8-423F-9C88-815C2A131BD4}">
      <dgm:prSet/>
      <dgm:spPr/>
      <dgm:t>
        <a:bodyPr/>
        <a:lstStyle/>
        <a:p>
          <a:endParaRPr lang="uk-UA"/>
        </a:p>
      </dgm:t>
    </dgm:pt>
    <dgm:pt modelId="{01A59503-FE9E-4FC9-B36D-1B36019C1CF4}">
      <dgm:prSet phldrT="[Текст]" custT="1"/>
      <dgm:spPr/>
      <dgm:t>
        <a:bodyPr/>
        <a:lstStyle/>
        <a:p>
          <a:r>
            <a:rPr lang="uk-UA" sz="2400" dirty="0" smtClean="0"/>
            <a:t>Комети</a:t>
          </a:r>
          <a:endParaRPr lang="uk-UA" sz="2400" dirty="0"/>
        </a:p>
      </dgm:t>
    </dgm:pt>
    <dgm:pt modelId="{856782F7-8333-4C5E-B4DA-A25676421A75}" type="parTrans" cxnId="{74568B35-7BC6-4A03-84B6-23D69B8B9C8E}">
      <dgm:prSet/>
      <dgm:spPr/>
      <dgm:t>
        <a:bodyPr/>
        <a:lstStyle/>
        <a:p>
          <a:endParaRPr lang="uk-UA"/>
        </a:p>
      </dgm:t>
    </dgm:pt>
    <dgm:pt modelId="{3DE21DAB-4D97-44EF-A9A6-F9506B4CB9D4}" type="sibTrans" cxnId="{74568B35-7BC6-4A03-84B6-23D69B8B9C8E}">
      <dgm:prSet/>
      <dgm:spPr/>
      <dgm:t>
        <a:bodyPr/>
        <a:lstStyle/>
        <a:p>
          <a:endParaRPr lang="uk-UA"/>
        </a:p>
      </dgm:t>
    </dgm:pt>
    <dgm:pt modelId="{7A6C5C26-8EAF-4C35-B668-D4B176790050}">
      <dgm:prSet phldrT="[Текст]" custT="1"/>
      <dgm:spPr/>
      <dgm:t>
        <a:bodyPr/>
        <a:lstStyle/>
        <a:p>
          <a:r>
            <a:rPr lang="uk-UA" sz="2400" dirty="0" smtClean="0"/>
            <a:t>Метеоритні тіла</a:t>
          </a:r>
          <a:endParaRPr lang="uk-UA" sz="2400" dirty="0"/>
        </a:p>
      </dgm:t>
    </dgm:pt>
    <dgm:pt modelId="{7813D0E7-427F-449D-8632-1B9880030601}" type="parTrans" cxnId="{67579450-4F28-4970-B531-CCC05415DB02}">
      <dgm:prSet/>
      <dgm:spPr/>
      <dgm:t>
        <a:bodyPr/>
        <a:lstStyle/>
        <a:p>
          <a:endParaRPr lang="uk-UA"/>
        </a:p>
      </dgm:t>
    </dgm:pt>
    <dgm:pt modelId="{E10EFA71-99FE-4EB6-8177-EB56D0AE7D9D}" type="sibTrans" cxnId="{67579450-4F28-4970-B531-CCC05415DB02}">
      <dgm:prSet/>
      <dgm:spPr/>
      <dgm:t>
        <a:bodyPr/>
        <a:lstStyle/>
        <a:p>
          <a:endParaRPr lang="uk-UA"/>
        </a:p>
      </dgm:t>
    </dgm:pt>
    <dgm:pt modelId="{F342AF0F-CA57-4FB4-BDD0-F6E61B6EBF1F}">
      <dgm:prSet phldrT="[Текст]" custT="1"/>
      <dgm:spPr/>
      <dgm:t>
        <a:bodyPr/>
        <a:lstStyle/>
        <a:p>
          <a:r>
            <a:rPr lang="uk-UA" sz="2400" dirty="0" smtClean="0"/>
            <a:t>Міжпланетний пил</a:t>
          </a:r>
          <a:endParaRPr lang="uk-UA" sz="2400" dirty="0"/>
        </a:p>
      </dgm:t>
    </dgm:pt>
    <dgm:pt modelId="{54774A9D-6A6B-4A61-8E6E-D9E756B50433}" type="parTrans" cxnId="{F66C2140-873D-441A-A95B-6608FA713B14}">
      <dgm:prSet/>
      <dgm:spPr/>
      <dgm:t>
        <a:bodyPr/>
        <a:lstStyle/>
        <a:p>
          <a:endParaRPr lang="uk-UA"/>
        </a:p>
      </dgm:t>
    </dgm:pt>
    <dgm:pt modelId="{06248181-E5CF-4A77-8024-4C7FB4C5D4E8}" type="sibTrans" cxnId="{F66C2140-873D-441A-A95B-6608FA713B14}">
      <dgm:prSet/>
      <dgm:spPr/>
      <dgm:t>
        <a:bodyPr/>
        <a:lstStyle/>
        <a:p>
          <a:endParaRPr lang="uk-UA"/>
        </a:p>
      </dgm:t>
    </dgm:pt>
    <dgm:pt modelId="{683A911D-05D3-4A81-995B-610BEE93F6C8}" type="pres">
      <dgm:prSet presAssocID="{1013F3A6-7DCA-4E61-9A14-9EFB2E84F9F7}" presName="linear" presStyleCnt="0">
        <dgm:presLayoutVars>
          <dgm:animLvl val="lvl"/>
          <dgm:resizeHandles val="exact"/>
        </dgm:presLayoutVars>
      </dgm:prSet>
      <dgm:spPr/>
    </dgm:pt>
    <dgm:pt modelId="{18231771-B7F3-4646-84C9-8243AA3341B7}" type="pres">
      <dgm:prSet presAssocID="{C03D7BEA-D21A-416D-9605-578F4EA14399}" presName="parentText" presStyleLbl="node1" presStyleIdx="0" presStyleCnt="1" custFlipVert="0" custScaleY="6127" custLinFactNeighborX="-56699" custLinFactNeighborY="-43445">
        <dgm:presLayoutVars>
          <dgm:chMax val="0"/>
          <dgm:bulletEnabled val="1"/>
        </dgm:presLayoutVars>
      </dgm:prSet>
      <dgm:spPr/>
    </dgm:pt>
    <dgm:pt modelId="{5DBF3B06-CD5B-4EE4-B128-75D7C8F51213}" type="pres">
      <dgm:prSet presAssocID="{C03D7BEA-D21A-416D-9605-578F4EA14399}" presName="childText" presStyleLbl="revTx" presStyleIdx="0" presStyleCnt="1" custScaleY="115532">
        <dgm:presLayoutVars>
          <dgm:bulletEnabled val="1"/>
        </dgm:presLayoutVars>
      </dgm:prSet>
      <dgm:spPr/>
    </dgm:pt>
  </dgm:ptLst>
  <dgm:cxnLst>
    <dgm:cxn modelId="{D643AD1A-DD42-4F06-80F1-822EBB71094D}" type="presOf" srcId="{1013F3A6-7DCA-4E61-9A14-9EFB2E84F9F7}" destId="{683A911D-05D3-4A81-995B-610BEE93F6C8}" srcOrd="0" destOrd="0" presId="urn:microsoft.com/office/officeart/2005/8/layout/vList2"/>
    <dgm:cxn modelId="{F66C2140-873D-441A-A95B-6608FA713B14}" srcId="{C03D7BEA-D21A-416D-9605-578F4EA14399}" destId="{F342AF0F-CA57-4FB4-BDD0-F6E61B6EBF1F}" srcOrd="3" destOrd="0" parTransId="{54774A9D-6A6B-4A61-8E6E-D9E756B50433}" sibTransId="{06248181-E5CF-4A77-8024-4C7FB4C5D4E8}"/>
    <dgm:cxn modelId="{FFDAFFBF-FDB8-423F-9C88-815C2A131BD4}" srcId="{C03D7BEA-D21A-416D-9605-578F4EA14399}" destId="{613D307E-93F3-40BE-B159-378AE8A80EBF}" srcOrd="0" destOrd="0" parTransId="{8EBD5E5B-5EC2-4811-A68D-02C9669CF1DA}" sibTransId="{2C1179DB-672A-428E-B30D-BEF4A3466411}"/>
    <dgm:cxn modelId="{F1C8E464-8EA1-4E94-918D-15BB79136009}" type="presOf" srcId="{613D307E-93F3-40BE-B159-378AE8A80EBF}" destId="{5DBF3B06-CD5B-4EE4-B128-75D7C8F51213}" srcOrd="0" destOrd="0" presId="urn:microsoft.com/office/officeart/2005/8/layout/vList2"/>
    <dgm:cxn modelId="{E0B7A435-D39A-4B71-A85C-E8642C400C92}" type="presOf" srcId="{01A59503-FE9E-4FC9-B36D-1B36019C1CF4}" destId="{5DBF3B06-CD5B-4EE4-B128-75D7C8F51213}" srcOrd="0" destOrd="1" presId="urn:microsoft.com/office/officeart/2005/8/layout/vList2"/>
    <dgm:cxn modelId="{74568B35-7BC6-4A03-84B6-23D69B8B9C8E}" srcId="{C03D7BEA-D21A-416D-9605-578F4EA14399}" destId="{01A59503-FE9E-4FC9-B36D-1B36019C1CF4}" srcOrd="1" destOrd="0" parTransId="{856782F7-8333-4C5E-B4DA-A25676421A75}" sibTransId="{3DE21DAB-4D97-44EF-A9A6-F9506B4CB9D4}"/>
    <dgm:cxn modelId="{63E6C26E-DB9D-4E01-9A07-6710241FA537}" type="presOf" srcId="{7A6C5C26-8EAF-4C35-B668-D4B176790050}" destId="{5DBF3B06-CD5B-4EE4-B128-75D7C8F51213}" srcOrd="0" destOrd="2" presId="urn:microsoft.com/office/officeart/2005/8/layout/vList2"/>
    <dgm:cxn modelId="{A6F6EFD2-EF89-4802-90AA-A9C9BED3CE15}" srcId="{1013F3A6-7DCA-4E61-9A14-9EFB2E84F9F7}" destId="{C03D7BEA-D21A-416D-9605-578F4EA14399}" srcOrd="0" destOrd="0" parTransId="{BC3930F8-3EAC-4C1E-A6E0-2592E6542339}" sibTransId="{5828B9D3-6205-4C87-9943-ECE187A5D966}"/>
    <dgm:cxn modelId="{A9346E26-9DB1-45EB-91D7-48EBCBF29D7F}" type="presOf" srcId="{C03D7BEA-D21A-416D-9605-578F4EA14399}" destId="{18231771-B7F3-4646-84C9-8243AA3341B7}" srcOrd="0" destOrd="0" presId="urn:microsoft.com/office/officeart/2005/8/layout/vList2"/>
    <dgm:cxn modelId="{67579450-4F28-4970-B531-CCC05415DB02}" srcId="{C03D7BEA-D21A-416D-9605-578F4EA14399}" destId="{7A6C5C26-8EAF-4C35-B668-D4B176790050}" srcOrd="2" destOrd="0" parTransId="{7813D0E7-427F-449D-8632-1B9880030601}" sibTransId="{E10EFA71-99FE-4EB6-8177-EB56D0AE7D9D}"/>
    <dgm:cxn modelId="{3B38E512-32E1-422A-99B0-F7CCBC16EE09}" type="presOf" srcId="{F342AF0F-CA57-4FB4-BDD0-F6E61B6EBF1F}" destId="{5DBF3B06-CD5B-4EE4-B128-75D7C8F51213}" srcOrd="0" destOrd="3" presId="urn:microsoft.com/office/officeart/2005/8/layout/vList2"/>
    <dgm:cxn modelId="{37671C37-3A3C-4C4D-ABB8-E79652089AE0}" type="presParOf" srcId="{683A911D-05D3-4A81-995B-610BEE93F6C8}" destId="{18231771-B7F3-4646-84C9-8243AA3341B7}" srcOrd="0" destOrd="0" presId="urn:microsoft.com/office/officeart/2005/8/layout/vList2"/>
    <dgm:cxn modelId="{C6D4A05F-3B05-407D-8AA2-33A56C94DF2E}" type="presParOf" srcId="{683A911D-05D3-4A81-995B-610BEE93F6C8}" destId="{5DBF3B06-CD5B-4EE4-B128-75D7C8F5121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231771-B7F3-4646-84C9-8243AA3341B7}">
      <dsp:nvSpPr>
        <dsp:cNvPr id="0" name=""/>
        <dsp:cNvSpPr/>
      </dsp:nvSpPr>
      <dsp:spPr>
        <a:xfrm>
          <a:off x="0" y="477612"/>
          <a:ext cx="6084168" cy="73334"/>
        </a:xfrm>
        <a:prstGeom prst="roundRect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5">
                  <a:lumMod val="75000"/>
                </a:schemeClr>
              </a:solidFill>
            </a:rPr>
            <a:t>До складу сонячної системи,крім Сонця і восьми планет входять:</a:t>
          </a:r>
          <a:endParaRPr lang="uk-UA" sz="28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0" y="477612"/>
        <a:ext cx="6084168" cy="73334"/>
      </dsp:txXfrm>
    </dsp:sp>
    <dsp:sp modelId="{5DBF3B06-CD5B-4EE4-B128-75D7C8F51213}">
      <dsp:nvSpPr>
        <dsp:cNvPr id="0" name=""/>
        <dsp:cNvSpPr/>
      </dsp:nvSpPr>
      <dsp:spPr>
        <a:xfrm>
          <a:off x="0" y="1226568"/>
          <a:ext cx="6084168" cy="1796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172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Астероїди</a:t>
          </a:r>
          <a:endParaRPr lang="uk-U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Комети</a:t>
          </a:r>
          <a:endParaRPr lang="uk-U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Метеоритні тіла</a:t>
          </a:r>
          <a:endParaRPr lang="uk-U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Міжпланетний пил</a:t>
          </a:r>
          <a:endParaRPr lang="uk-UA" sz="2400" kern="1200" dirty="0"/>
        </a:p>
      </dsp:txBody>
      <dsp:txXfrm>
        <a:off x="0" y="1226568"/>
        <a:ext cx="6084168" cy="17966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A90335-A187-462F-8FA5-7D4C7AA88AE9}" type="datetimeFigureOut">
              <a:rPr lang="uk-UA" smtClean="0"/>
              <a:t>12.11.2013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F8C250-880D-421C-B556-7E6C54A8004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E%D0%BF%D1%96%D1%82%D0%B5%D1%80_(%D0%BF%D0%BB%D0%B0%D0%BD%D0%B5%D1%82%D0%B0)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uk.wikipedia.org/wiki/%D0%9C%D0%B0%D1%80%D1%81_(%D0%BF%D0%BB%D0%B0%D0%BD%D0%B5%D1%82%D0%B0)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E%D0%BD%D0%BE%D0%BD%D0%B0" TargetMode="External"/><Relationship Id="rId5" Type="http://schemas.openxmlformats.org/officeDocument/2006/relationships/hyperlink" Target="http://uk.wikipedia.org/wiki/%D0%92%D0%B5%D1%81%D1%82%D0%B0" TargetMode="External"/><Relationship Id="rId10" Type="http://schemas.openxmlformats.org/officeDocument/2006/relationships/hyperlink" Target="http://uk.wikipedia.org/wiki/%D0%9A%D0%B5%D1%80%D0%B5%D1%80%D0%B0" TargetMode="External"/><Relationship Id="rId4" Type="http://schemas.openxmlformats.org/officeDocument/2006/relationships/hyperlink" Target="http://uk.wikipedia.org/wiki/%D0%9F%D0%B0%D0%BB%D0%BB%D0%B0%D0%B4%D0%B0" TargetMode="External"/><Relationship Id="rId9" Type="http://schemas.openxmlformats.org/officeDocument/2006/relationships/hyperlink" Target="http://uk.wikipedia.org/wiki/180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0%D0%BB%D0%B0_%D0%BF%D0%BB%D0%B0%D0%BD%D0%B5%D1%82%D0%B0" TargetMode="External"/><Relationship Id="rId3" Type="http://schemas.openxmlformats.org/officeDocument/2006/relationships/image" Target="../media/image7.jpeg"/><Relationship Id="rId7" Type="http://schemas.openxmlformats.org/officeDocument/2006/relationships/hyperlink" Target="http://uk.wikipedia.org/wiki/%D0%A5%D0%B2%D1%96%D1%81%D1%82_%D0%BA%D0%BE%D0%BC%D0%B5%D1%82%D0%B8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A%D0%BE%D0%BC%D0%B0_(%D0%B0%D1%81%D1%82%D1%80%D0%BE%D0%BD%D0%BE%D0%BC%D1%96%D1%8F)" TargetMode="External"/><Relationship Id="rId11" Type="http://schemas.openxmlformats.org/officeDocument/2006/relationships/hyperlink" Target="http://uk.wikipedia.org/wiki/%D0%9A%D1%80%D0%B8%D0%B3%D0%B0" TargetMode="External"/><Relationship Id="rId5" Type="http://schemas.openxmlformats.org/officeDocument/2006/relationships/hyperlink" Target="http://uk.wikipedia.org/wiki/%D0%A1%D0%BE%D0%BD%D1%86%D0%B5" TargetMode="External"/><Relationship Id="rId10" Type="http://schemas.openxmlformats.org/officeDocument/2006/relationships/hyperlink" Target="http://uk.wikipedia.org/wiki/%D0%9F%D0%B8%D0%BB" TargetMode="External"/><Relationship Id="rId4" Type="http://schemas.openxmlformats.org/officeDocument/2006/relationships/hyperlink" Target="http://uk.wikipedia.org/wiki/%D0%A1%D0%BE%D0%BD%D1%8F%D1%87%D0%BD%D0%B0_%D1%81%D0%B8%D1%81%D1%82%D0%B5%D0%BC%D0%B0" TargetMode="External"/><Relationship Id="rId9" Type="http://schemas.openxmlformats.org/officeDocument/2006/relationships/hyperlink" Target="http://uk.wikipedia.org/wiki/%D0%9A%D0%B0%D0%BC%D1%96%D0%BD%D1%8C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5%D1%82%D0%B0-%D0%90%D0%BA%D0%B2%D0%B0%D1%80%D0%B8%D0%B4%D0%B8" TargetMode="External"/><Relationship Id="rId3" Type="http://schemas.openxmlformats.org/officeDocument/2006/relationships/hyperlink" Target="http://uk.wikipedia.org/w/index.php?title=%D0%A1%D0%BF%D0%B8%D1%81%D0%BE%D0%BA_%D0%BF%D0%B5%D1%80%D1%96%D0%BE%D0%B4%D0%B8%D1%87%D0%BD%D0%B8%D1%85_%D0%BA%D0%BE%D0%BC%D0%B5%D1%82&amp;action=edit&amp;redlink=1" TargetMode="External"/><Relationship Id="rId7" Type="http://schemas.openxmlformats.org/officeDocument/2006/relationships/hyperlink" Target="http://uk.wikipedia.org/wiki/%D0%9C%D0%B5%D1%82%D0%B5%D0%BE%D1%80%D0%BD%D0%B8%D0%B9_%D0%B4%D0%BE%D1%89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/index.php?title=%D0%9D%D0%B5%D0%BE%D0%B7%D0%B1%D1%80%D0%BE%D1%94%D0%BD%D0%B5_%D0%BE%D0%BA%D0%BE&amp;action=edit&amp;redlink=1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://uk.wikipedia.org/wiki/%D0%95%D0%B4%D0%BC%D0%BE%D0%BD%D0%B4_%D0%93%D0%B0%D0%BB%D0%BB%D0%B5%D0%B9" TargetMode="External"/><Relationship Id="rId10" Type="http://schemas.openxmlformats.org/officeDocument/2006/relationships/hyperlink" Target="http://uk.wikipedia.org/wiki/%D0%9F%D0%B5%D1%80%D0%B8%D0%B3%D0%B5%D0%BB%D1%96%D0%B9" TargetMode="External"/><Relationship Id="rId4" Type="http://schemas.openxmlformats.org/officeDocument/2006/relationships/hyperlink" Target="http://uk.wikipedia.org/wiki/%D0%90%D1%81%D1%82%D1%80%D0%BE%D0%BD%D0%BE%D0%BC" TargetMode="External"/><Relationship Id="rId9" Type="http://schemas.openxmlformats.org/officeDocument/2006/relationships/hyperlink" Target="http://uk.wikipedia.org/wiki/%D0%9E%D1%80%D1%96%D0%BE%D0%BD%D1%96%D0%B4%D0%B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980728"/>
            <a:ext cx="74888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Малі тіла Сонячної системи</a:t>
            </a:r>
            <a:endParaRPr lang="uk-UA" sz="8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amond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059832" y="476672"/>
          <a:ext cx="60841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4134177"/>
            <a:ext cx="334786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5000"/>
              </a:lnSpc>
              <a:spcBef>
                <a:spcPct val="50000"/>
              </a:spcBef>
            </a:pP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У наш час доводиться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говорити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і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про 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космічне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сміття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 -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сукупність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штучних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об'єктів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та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їхніх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фрагментів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у 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космосі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,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які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не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функціонують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,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але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здатні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пошкодити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або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навіть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зруйнувати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штучний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супутник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чи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міжпланетні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станції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. </a:t>
            </a:r>
            <a:endParaRPr lang="ru-RU" u="sng" dirty="0">
              <a:solidFill>
                <a:schemeClr val="accent4">
                  <a:lumMod val="75000"/>
                </a:schemeClr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 spd="slow">
    <p:strips dir="r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260648"/>
            <a:ext cx="4806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Астероїд – </a:t>
            </a:r>
            <a:r>
              <a:rPr lang="uk-UA" sz="2000" b="1" dirty="0" err="1" smtClean="0">
                <a:solidFill>
                  <a:srgbClr val="FF0000"/>
                </a:solidFill>
              </a:rPr>
              <a:t>“зіркоподібний”</a:t>
            </a:r>
            <a:endParaRPr lang="uk-UA" sz="2000" b="1" dirty="0" smtClean="0">
              <a:solidFill>
                <a:srgbClr val="FF0000"/>
              </a:solidFill>
            </a:endParaRPr>
          </a:p>
          <a:p>
            <a:r>
              <a:rPr lang="uk-UA" sz="2000" b="1" dirty="0" smtClean="0">
                <a:solidFill>
                  <a:srgbClr val="FF0000"/>
                </a:solidFill>
              </a:rPr>
              <a:t>Імена астероїдів – назви божеств, відомих людей, часто спереду вказують рік відкриття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995678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i="1" dirty="0" smtClean="0">
                <a:solidFill>
                  <a:srgbClr val="FF0000"/>
                </a:solidFill>
              </a:rPr>
              <a:t>Незабаром </a:t>
            </a:r>
            <a:r>
              <a:rPr lang="uk-UA" sz="2000" b="1" i="1" dirty="0">
                <a:solidFill>
                  <a:srgbClr val="FF0000"/>
                </a:solidFill>
              </a:rPr>
              <a:t>було знайдено й інші малі планети, названі </a:t>
            </a:r>
            <a:r>
              <a:rPr lang="uk-UA" sz="2000" b="1" i="1" dirty="0" err="1">
                <a:solidFill>
                  <a:srgbClr val="FF0000"/>
                </a:solidFill>
                <a:hlinkClick r:id="rId4" tooltip="Паллада"/>
              </a:rPr>
              <a:t>Палладою</a:t>
            </a:r>
            <a:r>
              <a:rPr lang="uk-UA" sz="2000" b="1" i="1" dirty="0">
                <a:solidFill>
                  <a:srgbClr val="FF0000"/>
                </a:solidFill>
              </a:rPr>
              <a:t>, </a:t>
            </a:r>
            <a:r>
              <a:rPr lang="uk-UA" sz="2000" b="1" i="1" dirty="0" err="1">
                <a:solidFill>
                  <a:srgbClr val="FF0000"/>
                </a:solidFill>
                <a:hlinkClick r:id="rId5" tooltip="Веста"/>
              </a:rPr>
              <a:t>Вестою</a:t>
            </a:r>
            <a:r>
              <a:rPr lang="uk-UA" sz="2000" b="1" i="1" dirty="0">
                <a:solidFill>
                  <a:srgbClr val="FF0000"/>
                </a:solidFill>
              </a:rPr>
              <a:t> і </a:t>
            </a:r>
            <a:r>
              <a:rPr lang="uk-UA" sz="2000" b="1" i="1" dirty="0" err="1">
                <a:solidFill>
                  <a:srgbClr val="FF0000"/>
                </a:solidFill>
                <a:hlinkClick r:id="rId6" tooltip="Юнона"/>
              </a:rPr>
              <a:t>Юноною</a:t>
            </a:r>
            <a:r>
              <a:rPr lang="uk-UA" sz="2000" b="1" i="1" dirty="0">
                <a:solidFill>
                  <a:srgbClr val="FF0000"/>
                </a:solidFill>
              </a:rPr>
              <a:t>. Застосовуючи фотографію, почали відкривати дедалі слабші астероїди. У наш час відомо понад 3000 астероїдів. Протягом мільярдів років астероїди час від часу стикаються один з одним.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198884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Астероїди або малі планети, здебільшого обертаються між орбітами </a:t>
            </a:r>
            <a:r>
              <a:rPr lang="uk-UA" b="1" i="1" dirty="0" smtClean="0">
                <a:solidFill>
                  <a:srgbClr val="FF0000"/>
                </a:solidFill>
                <a:hlinkClick r:id="rId7" tooltip="Марс (планета)"/>
              </a:rPr>
              <a:t>Марса</a:t>
            </a:r>
            <a:r>
              <a:rPr lang="uk-UA" b="1" i="1" dirty="0" smtClean="0">
                <a:solidFill>
                  <a:srgbClr val="FF0000"/>
                </a:solidFill>
              </a:rPr>
              <a:t> і </a:t>
            </a:r>
            <a:r>
              <a:rPr lang="uk-UA" b="1" i="1" dirty="0" smtClean="0">
                <a:solidFill>
                  <a:srgbClr val="FF0000"/>
                </a:solidFill>
                <a:hlinkClick r:id="rId8" tooltip="Юпітер (планета)"/>
              </a:rPr>
              <a:t>Юпітера</a:t>
            </a:r>
            <a:r>
              <a:rPr lang="uk-UA" b="1" i="1" dirty="0" smtClean="0">
                <a:solidFill>
                  <a:srgbClr val="FF0000"/>
                </a:solidFill>
              </a:rPr>
              <a:t> й невидимі неозброєним оком. Першу малу планету відкрито в </a:t>
            </a:r>
            <a:r>
              <a:rPr lang="uk-UA" b="1" i="1" dirty="0" smtClean="0">
                <a:solidFill>
                  <a:srgbClr val="FF0000"/>
                </a:solidFill>
                <a:hlinkClick r:id="rId9" tooltip="1801"/>
              </a:rPr>
              <a:t>1801</a:t>
            </a:r>
            <a:r>
              <a:rPr lang="uk-UA" b="1" i="1" dirty="0" smtClean="0">
                <a:solidFill>
                  <a:srgbClr val="FF0000"/>
                </a:solidFill>
              </a:rPr>
              <a:t> р., і за традицією її назвали одним з імен греко-римської міфології — </a:t>
            </a:r>
            <a:r>
              <a:rPr lang="uk-UA" b="1" i="1" dirty="0" err="1" smtClean="0">
                <a:solidFill>
                  <a:srgbClr val="FF0000"/>
                </a:solidFill>
                <a:hlinkClick r:id="rId10" tooltip="Керера"/>
              </a:rPr>
              <a:t>Церера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endParaRPr lang="uk-UA" dirty="0"/>
          </a:p>
        </p:txBody>
      </p:sp>
    </p:spTree>
  </p:cSld>
  <p:clrMapOvr>
    <a:masterClrMapping/>
  </p:clrMapOvr>
  <p:transition spd="slow">
    <p:strips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04664"/>
            <a:ext cx="648072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uk-UA" sz="1600" b="1" dirty="0">
                <a:solidFill>
                  <a:schemeClr val="accent5">
                    <a:lumMod val="75000"/>
                  </a:schemeClr>
                </a:solidFill>
              </a:rPr>
              <a:t>Болідом</a:t>
            </a: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 називається досить рідкісне явище </a:t>
            </a:r>
            <a:r>
              <a:rPr lang="uk-UA" sz="1600" dirty="0" err="1">
                <a:solidFill>
                  <a:schemeClr val="accent5">
                    <a:lumMod val="75000"/>
                  </a:schemeClr>
                </a:solidFill>
              </a:rPr>
              <a:t>-летюча</a:t>
            </a: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 по небу вогняна куля. Це явище виникає внаслідок вторгнення у щільні шари атмосфери великих твердих частинок, які називають метеоритними тілами. Під час руху в атмосфері, вона нагрівається через гальмування, і навколо неї утворюється </a:t>
            </a:r>
            <a:r>
              <a:rPr lang="uk-UA" sz="1600" dirty="0" err="1">
                <a:solidFill>
                  <a:schemeClr val="accent5">
                    <a:lumMod val="75000"/>
                  </a:schemeClr>
                </a:solidFill>
              </a:rPr>
              <a:t>обширна</a:t>
            </a: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 світна оболонка з розжарених газів. Боліди можна побачити і в день, через помітний кутовий діаметр. 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Раніше марновірні люди вважали, що такі вогненні кулі є літаючими драконами з вогнедишною пащею.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Від сильного опору повітря метеорне тіло нерідко розколюється із гуркотом на куски і падає на землю у вигляді уламків. Рештки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 err="1">
                <a:solidFill>
                  <a:schemeClr val="accent5">
                    <a:lumMod val="75000"/>
                  </a:schemeClr>
                </a:solidFill>
              </a:rPr>
              <a:t>меториних</a:t>
            </a: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 тіл, що впали на Землю, називають Метеоритами.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Часто метеорні тіла малих розмірів, повністю випаровуються в атмосфері. Здебільшого його маса значно зменшується, а до землі доходять тільки рештки, які навіть встигають охолонути, коли космічну швидкість погасив опір повітря.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Іноді випадає метеоритний дощ. 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Метеорити під час польоту </a:t>
            </a:r>
            <a:r>
              <a:rPr lang="uk-UA" sz="1600" dirty="0" err="1">
                <a:solidFill>
                  <a:schemeClr val="accent5">
                    <a:lumMod val="75000"/>
                  </a:schemeClr>
                </a:solidFill>
              </a:rPr>
              <a:t>обплавляються</a:t>
            </a: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, і покриваються чорною кірочкою.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Існують три види метеоритів: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1. Залізні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2. Кам'яні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3. Залізно-кам'яні</a:t>
            </a:r>
            <a: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sz="1600" dirty="0">
                <a:solidFill>
                  <a:schemeClr val="accent5">
                    <a:lumMod val="75000"/>
                  </a:schemeClr>
                </a:solidFill>
              </a:rPr>
              <a:t>За вмістом радіоактивних елементів і свинцю можна визначити вік елементів. Він різний, а найстаріші мають вік 4,5 млрд. років</a:t>
            </a:r>
            <a:r>
              <a:rPr lang="uk-UA" sz="1600" dirty="0"/>
              <a:t>.</a:t>
            </a:r>
          </a:p>
        </p:txBody>
      </p:sp>
    </p:spTree>
  </p:cSld>
  <p:clrMapOvr>
    <a:masterClrMapping/>
  </p:clrMapOvr>
  <p:transition spd="slow">
    <p:push dir="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4008" y="1"/>
            <a:ext cx="4392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 smtClean="0">
                <a:solidFill>
                  <a:srgbClr val="CBF0F1"/>
                </a:solidFill>
              </a:rPr>
              <a:t>Деякі дуже великі метеорити при великій швидкості падіння вибухають і утворюють метеоритні кратери, які нагадують місячні. </a:t>
            </a:r>
            <a:r>
              <a:rPr lang="ru-RU" dirty="0" err="1" smtClean="0">
                <a:solidFill>
                  <a:srgbClr val="CBF0F1"/>
                </a:solidFill>
              </a:rPr>
              <a:t>Найбільший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з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виявлених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кратерів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знаходиться</a:t>
            </a:r>
            <a:r>
              <a:rPr lang="ru-RU" dirty="0" smtClean="0">
                <a:solidFill>
                  <a:srgbClr val="CBF0F1"/>
                </a:solidFill>
              </a:rPr>
              <a:t> в </a:t>
            </a:r>
            <a:r>
              <a:rPr lang="ru-RU" dirty="0" err="1" smtClean="0">
                <a:solidFill>
                  <a:srgbClr val="CBF0F1"/>
                </a:solidFill>
              </a:rPr>
              <a:t>Арізоні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в</a:t>
            </a:r>
            <a:r>
              <a:rPr lang="ru-RU" dirty="0" smtClean="0">
                <a:solidFill>
                  <a:srgbClr val="CBF0F1"/>
                </a:solidFill>
              </a:rPr>
              <a:t> США. </a:t>
            </a:r>
            <a:r>
              <a:rPr lang="ru-RU" dirty="0" err="1" smtClean="0">
                <a:solidFill>
                  <a:srgbClr val="CBF0F1"/>
                </a:solidFill>
              </a:rPr>
              <a:t>Його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діаметр</a:t>
            </a:r>
            <a:r>
              <a:rPr lang="ru-RU" dirty="0" smtClean="0">
                <a:solidFill>
                  <a:srgbClr val="CBF0F1"/>
                </a:solidFill>
              </a:rPr>
              <a:t> 1200 м </a:t>
            </a:r>
            <a:r>
              <a:rPr lang="ru-RU" dirty="0" err="1" smtClean="0">
                <a:solidFill>
                  <a:srgbClr val="CBF0F1"/>
                </a:solidFill>
              </a:rPr>
              <a:t>і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глибина</a:t>
            </a:r>
            <a:r>
              <a:rPr lang="ru-RU" dirty="0" smtClean="0">
                <a:solidFill>
                  <a:srgbClr val="CBF0F1"/>
                </a:solidFill>
              </a:rPr>
              <a:t> 200 м. Цей кратер </a:t>
            </a:r>
            <a:r>
              <a:rPr lang="ru-RU" dirty="0" err="1" smtClean="0">
                <a:solidFill>
                  <a:srgbClr val="CBF0F1"/>
                </a:solidFill>
              </a:rPr>
              <a:t>виник</a:t>
            </a:r>
            <a:r>
              <a:rPr lang="ru-RU" dirty="0" smtClean="0">
                <a:solidFill>
                  <a:srgbClr val="CBF0F1"/>
                </a:solidFill>
              </a:rPr>
              <a:t>, очевидно, </a:t>
            </a:r>
            <a:r>
              <a:rPr lang="ru-RU" dirty="0" err="1" smtClean="0">
                <a:solidFill>
                  <a:srgbClr val="CBF0F1"/>
                </a:solidFill>
              </a:rPr>
              <a:t>близько</a:t>
            </a:r>
            <a:r>
              <a:rPr lang="ru-RU" dirty="0" smtClean="0">
                <a:solidFill>
                  <a:srgbClr val="CBF0F1"/>
                </a:solidFill>
              </a:rPr>
              <a:t> 5000 </a:t>
            </a:r>
            <a:r>
              <a:rPr lang="ru-RU" dirty="0" err="1" smtClean="0">
                <a:solidFill>
                  <a:srgbClr val="CBF0F1"/>
                </a:solidFill>
              </a:rPr>
              <a:t>років</a:t>
            </a:r>
            <a:r>
              <a:rPr lang="ru-RU" dirty="0" smtClean="0">
                <a:solidFill>
                  <a:srgbClr val="CBF0F1"/>
                </a:solidFill>
              </a:rPr>
              <a:t> тому. </a:t>
            </a:r>
            <a:r>
              <a:rPr lang="ru-RU" dirty="0" err="1" smtClean="0">
                <a:solidFill>
                  <a:srgbClr val="CBF0F1"/>
                </a:solidFill>
              </a:rPr>
              <a:t>Знайдено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сліди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ще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більших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і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давніших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метеоритних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кратерів</a:t>
            </a:r>
            <a:r>
              <a:rPr lang="ru-RU" dirty="0" smtClean="0">
                <a:solidFill>
                  <a:srgbClr val="CBF0F1"/>
                </a:solidFill>
              </a:rPr>
              <a:t>. </a:t>
            </a:r>
            <a:r>
              <a:rPr lang="ru-RU" dirty="0" err="1" smtClean="0">
                <a:solidFill>
                  <a:srgbClr val="CBF0F1"/>
                </a:solidFill>
              </a:rPr>
              <a:t>Усі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метеорити</a:t>
            </a:r>
            <a:r>
              <a:rPr lang="ru-RU" dirty="0" smtClean="0">
                <a:solidFill>
                  <a:srgbClr val="CBF0F1"/>
                </a:solidFill>
              </a:rPr>
              <a:t> — </a:t>
            </a:r>
            <a:r>
              <a:rPr lang="ru-RU" dirty="0" err="1" smtClean="0">
                <a:solidFill>
                  <a:srgbClr val="CBF0F1"/>
                </a:solidFill>
              </a:rPr>
              <a:t>це</a:t>
            </a:r>
            <a:r>
              <a:rPr lang="ru-RU" dirty="0" smtClean="0">
                <a:solidFill>
                  <a:srgbClr val="CBF0F1"/>
                </a:solidFill>
              </a:rPr>
              <a:t> члени </a:t>
            </a:r>
            <a:r>
              <a:rPr lang="ru-RU" dirty="0" err="1" smtClean="0">
                <a:solidFill>
                  <a:srgbClr val="CBF0F1"/>
                </a:solidFill>
              </a:rPr>
              <a:t>Сонячної</a:t>
            </a:r>
            <a:r>
              <a:rPr lang="ru-RU" dirty="0" smtClean="0">
                <a:solidFill>
                  <a:srgbClr val="CBF0F1"/>
                </a:solidFill>
              </a:rPr>
              <a:t> </a:t>
            </a:r>
            <a:r>
              <a:rPr lang="ru-RU" dirty="0" err="1" smtClean="0">
                <a:solidFill>
                  <a:srgbClr val="CBF0F1"/>
                </a:solidFill>
              </a:rPr>
              <a:t>системи</a:t>
            </a:r>
            <a:r>
              <a:rPr lang="ru-RU" dirty="0" smtClean="0">
                <a:solidFill>
                  <a:srgbClr val="CBF0F1"/>
                </a:solidFill>
              </a:rPr>
              <a:t>.</a:t>
            </a:r>
            <a:endParaRPr lang="ru-RU" dirty="0">
              <a:solidFill>
                <a:srgbClr val="CBF0F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717033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 smtClean="0">
                <a:solidFill>
                  <a:srgbClr val="99CCFF"/>
                </a:solidFill>
              </a:rPr>
              <a:t>Оскільки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відкрито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чимало</a:t>
            </a:r>
            <a:r>
              <a:rPr lang="ru-RU" dirty="0" smtClean="0">
                <a:solidFill>
                  <a:srgbClr val="99CCFF"/>
                </a:solidFill>
              </a:rPr>
              <a:t> невеликих </a:t>
            </a:r>
            <a:r>
              <a:rPr lang="ru-RU" dirty="0" err="1" smtClean="0">
                <a:solidFill>
                  <a:srgbClr val="99CCFF"/>
                </a:solidFill>
              </a:rPr>
              <a:t>астероїдів</a:t>
            </a:r>
            <a:r>
              <a:rPr lang="ru-RU" dirty="0" smtClean="0">
                <a:solidFill>
                  <a:srgbClr val="99CCFF"/>
                </a:solidFill>
              </a:rPr>
              <a:t>, </a:t>
            </a:r>
            <a:r>
              <a:rPr lang="ru-RU" dirty="0" err="1" smtClean="0">
                <a:solidFill>
                  <a:srgbClr val="99CCFF"/>
                </a:solidFill>
              </a:rPr>
              <a:t>які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перетинають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орбіту</a:t>
            </a:r>
            <a:r>
              <a:rPr lang="ru-RU" dirty="0" smtClean="0">
                <a:solidFill>
                  <a:srgbClr val="99CCFF"/>
                </a:solidFill>
              </a:rPr>
              <a:t> Марса, </a:t>
            </a:r>
            <a:r>
              <a:rPr lang="ru-RU" dirty="0" err="1" smtClean="0">
                <a:solidFill>
                  <a:srgbClr val="99CCFF"/>
                </a:solidFill>
              </a:rPr>
              <a:t>можна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гадати</a:t>
            </a:r>
            <a:r>
              <a:rPr lang="ru-RU" dirty="0" smtClean="0">
                <a:solidFill>
                  <a:srgbClr val="99CCFF"/>
                </a:solidFill>
              </a:rPr>
              <a:t>, </a:t>
            </a:r>
            <a:r>
              <a:rPr lang="ru-RU" dirty="0" err="1" smtClean="0">
                <a:solidFill>
                  <a:srgbClr val="99CCFF"/>
                </a:solidFill>
              </a:rPr>
              <a:t>що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метеорити</a:t>
            </a:r>
            <a:r>
              <a:rPr lang="ru-RU" dirty="0" smtClean="0">
                <a:solidFill>
                  <a:srgbClr val="99CCFF"/>
                </a:solidFill>
              </a:rPr>
              <a:t> — </a:t>
            </a:r>
            <a:r>
              <a:rPr lang="ru-RU" dirty="0" err="1" smtClean="0">
                <a:solidFill>
                  <a:srgbClr val="99CCFF"/>
                </a:solidFill>
              </a:rPr>
              <a:t>це</a:t>
            </a:r>
            <a:r>
              <a:rPr lang="ru-RU" dirty="0" smtClean="0">
                <a:solidFill>
                  <a:srgbClr val="99CCFF"/>
                </a:solidFill>
              </a:rPr>
              <a:t> осколки </a:t>
            </a:r>
            <a:r>
              <a:rPr lang="ru-RU" dirty="0" err="1" smtClean="0">
                <a:solidFill>
                  <a:srgbClr val="99CCFF"/>
                </a:solidFill>
              </a:rPr>
              <a:t>астероїдів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з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орбітами</a:t>
            </a:r>
            <a:r>
              <a:rPr lang="ru-RU" dirty="0" smtClean="0">
                <a:solidFill>
                  <a:srgbClr val="99CCFF"/>
                </a:solidFill>
              </a:rPr>
              <a:t>, </a:t>
            </a:r>
            <a:r>
              <a:rPr lang="ru-RU" dirty="0" err="1" smtClean="0">
                <a:solidFill>
                  <a:srgbClr val="99CCFF"/>
                </a:solidFill>
              </a:rPr>
              <a:t>які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перетинають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орбіту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Землі</a:t>
            </a:r>
            <a:r>
              <a:rPr lang="ru-RU" dirty="0" smtClean="0">
                <a:solidFill>
                  <a:srgbClr val="99CCFF"/>
                </a:solidFill>
              </a:rPr>
              <a:t>. Структура </a:t>
            </a:r>
            <a:r>
              <a:rPr lang="ru-RU" dirty="0" err="1" smtClean="0">
                <a:solidFill>
                  <a:srgbClr val="99CCFF"/>
                </a:solidFill>
              </a:rPr>
              <a:t>деяких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метеоритів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свідчить</a:t>
            </a:r>
            <a:r>
              <a:rPr lang="ru-RU" dirty="0" smtClean="0">
                <a:solidFill>
                  <a:srgbClr val="99CCFF"/>
                </a:solidFill>
              </a:rPr>
              <a:t> про те, </a:t>
            </a:r>
            <a:r>
              <a:rPr lang="ru-RU" dirty="0" err="1" smtClean="0">
                <a:solidFill>
                  <a:srgbClr val="99CCFF"/>
                </a:solidFill>
              </a:rPr>
              <a:t>що</a:t>
            </a:r>
            <a:r>
              <a:rPr lang="ru-RU" dirty="0" smtClean="0">
                <a:solidFill>
                  <a:srgbClr val="99CCFF"/>
                </a:solidFill>
              </a:rPr>
              <a:t> на них </a:t>
            </a:r>
            <a:r>
              <a:rPr lang="ru-RU" dirty="0" err="1" smtClean="0">
                <a:solidFill>
                  <a:srgbClr val="99CCFF"/>
                </a:solidFill>
              </a:rPr>
              <a:t>впливали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високі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температури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й</a:t>
            </a:r>
            <a:r>
              <a:rPr lang="ru-RU" dirty="0" smtClean="0">
                <a:solidFill>
                  <a:srgbClr val="99CCFF"/>
                </a:solidFill>
              </a:rPr>
              <a:t> тиски, </a:t>
            </a:r>
            <a:r>
              <a:rPr lang="ru-RU" dirty="0" err="1" smtClean="0">
                <a:solidFill>
                  <a:srgbClr val="99CCFF"/>
                </a:solidFill>
              </a:rPr>
              <a:t>отже</a:t>
            </a:r>
            <a:r>
              <a:rPr lang="ru-RU" dirty="0" smtClean="0">
                <a:solidFill>
                  <a:srgbClr val="99CCFF"/>
                </a:solidFill>
              </a:rPr>
              <a:t>, </a:t>
            </a:r>
            <a:r>
              <a:rPr lang="ru-RU" dirty="0" err="1" smtClean="0">
                <a:solidFill>
                  <a:srgbClr val="99CCFF"/>
                </a:solidFill>
              </a:rPr>
              <a:t>метеорити</a:t>
            </a:r>
            <a:r>
              <a:rPr lang="ru-RU" dirty="0" smtClean="0">
                <a:solidFill>
                  <a:srgbClr val="99CCFF"/>
                </a:solidFill>
              </a:rPr>
              <a:t> могли </a:t>
            </a:r>
            <a:r>
              <a:rPr lang="ru-RU" dirty="0" err="1" smtClean="0">
                <a:solidFill>
                  <a:srgbClr val="99CCFF"/>
                </a:solidFill>
              </a:rPr>
              <a:t>існувати</a:t>
            </a:r>
            <a:r>
              <a:rPr lang="ru-RU" dirty="0" smtClean="0">
                <a:solidFill>
                  <a:srgbClr val="99CCFF"/>
                </a:solidFill>
              </a:rPr>
              <a:t> в </a:t>
            </a:r>
            <a:r>
              <a:rPr lang="ru-RU" dirty="0" err="1" smtClean="0">
                <a:solidFill>
                  <a:srgbClr val="99CCFF"/>
                </a:solidFill>
              </a:rPr>
              <a:t>надрах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зруйнованої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планети</a:t>
            </a:r>
            <a:r>
              <a:rPr lang="ru-RU" dirty="0" smtClean="0">
                <a:solidFill>
                  <a:srgbClr val="99CCFF"/>
                </a:solidFill>
              </a:rPr>
              <a:t> </a:t>
            </a:r>
            <a:r>
              <a:rPr lang="ru-RU" dirty="0" err="1" smtClean="0">
                <a:solidFill>
                  <a:srgbClr val="99CCFF"/>
                </a:solidFill>
              </a:rPr>
              <a:t>або</a:t>
            </a:r>
            <a:r>
              <a:rPr lang="ru-RU" dirty="0" smtClean="0">
                <a:solidFill>
                  <a:srgbClr val="99CCFF"/>
                </a:solidFill>
              </a:rPr>
              <a:t> великого </a:t>
            </a:r>
            <a:r>
              <a:rPr lang="ru-RU" dirty="0" err="1" smtClean="0">
                <a:solidFill>
                  <a:srgbClr val="99CCFF"/>
                </a:solidFill>
              </a:rPr>
              <a:t>астероїда</a:t>
            </a:r>
            <a:r>
              <a:rPr lang="ru-RU" dirty="0" smtClean="0">
                <a:solidFill>
                  <a:srgbClr val="99CCFF"/>
                </a:solidFill>
              </a:rPr>
              <a:t>.</a:t>
            </a:r>
            <a:endParaRPr lang="ru-RU" dirty="0">
              <a:solidFill>
                <a:srgbClr val="99CCFF"/>
              </a:solidFill>
            </a:endParaRPr>
          </a:p>
        </p:txBody>
      </p:sp>
      <p:pic>
        <p:nvPicPr>
          <p:cNvPr id="1026" name="Picture 2" descr="C:\Users\Юля\Desktop\00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949" y="552450"/>
            <a:ext cx="4446719" cy="3092574"/>
          </a:xfrm>
          <a:prstGeom prst="rect">
            <a:avLst/>
          </a:prstGeom>
          <a:noFill/>
        </p:spPr>
      </p:pic>
      <p:pic>
        <p:nvPicPr>
          <p:cNvPr id="1027" name="Picture 3" descr="C:\Users\Юля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84158" y="3429000"/>
            <a:ext cx="4259842" cy="31888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62281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Коме́та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— мале тіло 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4" tooltip="Сонячна система"/>
              </a:rPr>
              <a:t>Сонячної системи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яке обертається навколо 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5" tooltip="Сонце"/>
              </a:rPr>
              <a:t>Сонця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і має так звану 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6" tooltip="Кома (астрономія)"/>
              </a:rPr>
              <a:t>кому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(атмосферу) і/або 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7" tooltip="Хвіст комети"/>
              </a:rPr>
              <a:t>хвіст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Кома і хвіст комети — це наслідки випаровування ядра комети під дією сонячного випромінювання. Ядро являє собою 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8" tooltip="Мала планета"/>
              </a:rPr>
              <a:t>малу планету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що складається з 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9" tooltip="Камінь"/>
              </a:rPr>
              <a:t>каменю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10" tooltip="Пил"/>
              </a:rPr>
              <a:t>пилу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та 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11" tooltip="Крига"/>
              </a:rPr>
              <a:t>криги</a:t>
            </a:r>
            <a:r>
              <a:rPr lang="vi-V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uk-U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700808"/>
            <a:ext cx="61561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Фізична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природа комет.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Маленьке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ядро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діаметром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кілька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кілометрів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єдина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тверда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частина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комети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ньому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практично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зосереджена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вся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її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маса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Маса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комет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надто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мала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зовсім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не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впливає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рух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планет. 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планети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спричиняють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великі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збу­рення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русі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комет. Ядро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комети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очевидно,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складається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із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суміші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пилинок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твердих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грудочок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речовини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замерзлих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газів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таких, як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вуглекислий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газ,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аміак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метан. З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наближенням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комети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Сонця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ядро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прогрівається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нього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виділяються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гази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пил. Вони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утворюють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газову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оболонку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— голову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комети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Газ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пил,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входять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 складу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голови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під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дією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тиску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сонячного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випромінювання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корпускулярних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потоків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утворюють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хвіст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комети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завжди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спрямований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протилежний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Сонця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бік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Чим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ближче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Сонця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підходить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комета,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тим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вона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яскравіша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тим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довший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її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хвіст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внаслідок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її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опромінювання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інтенсивного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виділення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газів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Найчастіше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він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прямий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тонкий,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струменистий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У великих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яскравих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комет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іноді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спостерігається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широкий,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вигнутий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віялом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хвіст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Деякі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хвости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досягають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довжину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відстані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Землі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Сонця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а голова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комети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розмірів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Сонця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З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віддаленням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Сонця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вигляд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яскравість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змінюються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зворотному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порядку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комета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зникає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поля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зору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досягнувши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орбіти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Юпітера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>
                <a:solidFill>
                  <a:schemeClr val="accent5">
                    <a:lumMod val="50000"/>
                  </a:schemeClr>
                </a:solidFill>
              </a:rPr>
              <a:t>Комета Галле́я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 (офіційна назва </a:t>
            </a:r>
            <a:r>
              <a:rPr lang="vi-VN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P/Halley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 — 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найвідоміша яскрава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3" tooltip="Список періодичних комет (ще не написана)"/>
              </a:rPr>
              <a:t>короткоперіодична комета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, яка наближається до Землі кожні 75-76 років. Названа на честь англійського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4" tooltip="Астроном"/>
              </a:rPr>
              <a:t>астронома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5" tooltip="Едмонд Галлей"/>
              </a:rPr>
              <a:t>Едмонда Галлея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, який вирахував її орбіту. Багато довгоперіодичних комет можуть з'являтися більш яскравими і видовищними, але комета Галлея — єдина короткоперіодична комета добре видима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6" tooltip="Неозброєне око (ще не написана)"/>
              </a:rPr>
              <a:t>неозброєним оком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, період обертання якої співмірний з тривалістю людського життя. З кометою пов'язані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7" tooltip="Метеорний дощ"/>
              </a:rPr>
              <a:t>метеорні потоки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8" tooltip="Ета-Аквариди"/>
              </a:rPr>
              <a:t>Ета-Аквариди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 і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9" tooltip="Оріоніди"/>
              </a:rPr>
              <a:t>Оріоніди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. Останній 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  <a:hlinkClick r:id="rId10" tooltip="Перигелій"/>
              </a:rPr>
              <a:t>перигелій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 був в лютому 1986 року, наступний буде в середині 2061 року.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Юля\Desktop\Lspn_comet_halley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67744" y="3408596"/>
            <a:ext cx="4605851" cy="34494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87624" y="188640"/>
            <a:ext cx="6624736" cy="6463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Комета Галлея</a:t>
            </a:r>
            <a:endParaRPr lang="uk-UA" sz="36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0323" y="1305341"/>
            <a:ext cx="6863354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 за увагу!!!</a:t>
            </a:r>
          </a:p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Презентацію </a:t>
            </a:r>
          </a:p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Виконала</a:t>
            </a:r>
          </a:p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Учениця 22 групи</a:t>
            </a:r>
          </a:p>
          <a:p>
            <a:pPr algn="ctr"/>
            <a:r>
              <a:rPr lang="uk-UA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Макуховська</a:t>
            </a:r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Наталя</a:t>
            </a:r>
            <a:endParaRPr lang="uk-U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</TotalTime>
  <Words>409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7</cp:revision>
  <dcterms:created xsi:type="dcterms:W3CDTF">2013-11-12T17:45:41Z</dcterms:created>
  <dcterms:modified xsi:type="dcterms:W3CDTF">2013-11-12T18:52:16Z</dcterms:modified>
</cp:coreProperties>
</file>