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87" r:id="rId5"/>
    <p:sldId id="262" r:id="rId6"/>
    <p:sldId id="288" r:id="rId7"/>
    <p:sldId id="289" r:id="rId8"/>
    <p:sldId id="270" r:id="rId9"/>
    <p:sldId id="271" r:id="rId10"/>
    <p:sldId id="290" r:id="rId11"/>
    <p:sldId id="29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19" autoAdjust="0"/>
    <p:restoredTop sz="94660"/>
  </p:normalViewPr>
  <p:slideViewPr>
    <p:cSldViewPr>
      <p:cViewPr varScale="1">
        <p:scale>
          <a:sx n="88" d="100"/>
          <a:sy n="88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B291D-8578-4511-B279-01934BBD7E6D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E63F8D-867C-4BDC-837D-F0F09B7A2E6A}">
      <dgm:prSet phldrT="[Текст]"/>
      <dgm:spPr/>
      <dgm:t>
        <a:bodyPr/>
        <a:lstStyle/>
        <a:p>
          <a:r>
            <a:rPr lang="ru-RU" dirty="0" err="1" smtClean="0"/>
            <a:t>Середня</a:t>
          </a:r>
          <a:r>
            <a:rPr lang="ru-RU" dirty="0" smtClean="0"/>
            <a:t> </a:t>
          </a:r>
          <a:r>
            <a:rPr lang="ru-RU" dirty="0" err="1" smtClean="0"/>
            <a:t>відстань</a:t>
          </a:r>
          <a:r>
            <a:rPr lang="ru-RU" dirty="0" smtClean="0"/>
            <a:t> до центру </a:t>
          </a:r>
          <a:r>
            <a:rPr lang="ru-RU" dirty="0" err="1" smtClean="0"/>
            <a:t>Чумацького</a:t>
          </a:r>
          <a:r>
            <a:rPr lang="ru-RU" dirty="0" smtClean="0"/>
            <a:t> Шляху: 27 200 </a:t>
          </a:r>
          <a:r>
            <a:rPr lang="ru-RU" dirty="0" err="1" smtClean="0"/>
            <a:t>світлових</a:t>
          </a:r>
          <a:r>
            <a:rPr lang="ru-RU" dirty="0" smtClean="0"/>
            <a:t> </a:t>
          </a:r>
          <a:r>
            <a:rPr lang="ru-RU" dirty="0" err="1" smtClean="0"/>
            <a:t>років</a:t>
          </a:r>
          <a:endParaRPr lang="ru-RU" dirty="0"/>
        </a:p>
      </dgm:t>
    </dgm:pt>
    <dgm:pt modelId="{35CE3E0A-8244-4A9D-BF87-E2D6C068A5C3}" type="parTrans" cxnId="{812969A5-FF64-4382-A28C-6ABDD3F906ED}">
      <dgm:prSet/>
      <dgm:spPr/>
      <dgm:t>
        <a:bodyPr/>
        <a:lstStyle/>
        <a:p>
          <a:endParaRPr lang="ru-RU"/>
        </a:p>
      </dgm:t>
    </dgm:pt>
    <dgm:pt modelId="{4F67BAF4-3540-4F88-A2E0-B89DE578FBEA}" type="sibTrans" cxnId="{812969A5-FF64-4382-A28C-6ABDD3F906ED}">
      <dgm:prSet/>
      <dgm:spPr/>
      <dgm:t>
        <a:bodyPr/>
        <a:lstStyle/>
        <a:p>
          <a:endParaRPr lang="ru-RU"/>
        </a:p>
      </dgm:t>
    </dgm:pt>
    <dgm:pt modelId="{2874D59B-AB6E-46D8-AAF6-4AFCA6302F7C}">
      <dgm:prSet phldrT="[Текст]"/>
      <dgm:spPr/>
      <dgm:t>
        <a:bodyPr/>
        <a:lstStyle/>
        <a:p>
          <a:r>
            <a:rPr lang="ru-RU" dirty="0" err="1" smtClean="0"/>
            <a:t>Об'єм</a:t>
          </a:r>
          <a:r>
            <a:rPr lang="ru-RU" dirty="0" smtClean="0"/>
            <a:t>:</a:t>
          </a:r>
        </a:p>
        <a:p>
          <a:r>
            <a:rPr lang="ru-RU" dirty="0" smtClean="0"/>
            <a:t>1.41×10</a:t>
          </a:r>
          <a:r>
            <a:rPr lang="en-US" dirty="0" smtClean="0"/>
            <a:t>^</a:t>
          </a:r>
          <a:r>
            <a:rPr lang="ru-RU" dirty="0" smtClean="0"/>
            <a:t>18 км3</a:t>
          </a:r>
          <a:endParaRPr lang="ru-RU" dirty="0"/>
        </a:p>
      </dgm:t>
    </dgm:pt>
    <dgm:pt modelId="{BBFC2B69-7FDE-46D4-9DED-301F6CE9349B}" type="parTrans" cxnId="{B67397C0-AA8E-4952-9464-0AD8024CEF8E}">
      <dgm:prSet/>
      <dgm:spPr/>
      <dgm:t>
        <a:bodyPr/>
        <a:lstStyle/>
        <a:p>
          <a:endParaRPr lang="ru-RU"/>
        </a:p>
      </dgm:t>
    </dgm:pt>
    <dgm:pt modelId="{ADAA3CCF-BBC0-4E5D-AEDA-D18D592A7181}" type="sibTrans" cxnId="{B67397C0-AA8E-4952-9464-0AD8024CEF8E}">
      <dgm:prSet/>
      <dgm:spPr/>
      <dgm:t>
        <a:bodyPr/>
        <a:lstStyle/>
        <a:p>
          <a:endParaRPr lang="ru-RU"/>
        </a:p>
      </dgm:t>
    </dgm:pt>
    <dgm:pt modelId="{D2A4ED8A-FEF4-49A4-A7A2-FF93B26563CF}">
      <dgm:prSet phldrT="[Текст]"/>
      <dgm:spPr/>
      <dgm:t>
        <a:bodyPr/>
        <a:lstStyle/>
        <a:p>
          <a:r>
            <a:rPr lang="ru-RU" dirty="0" err="1" smtClean="0"/>
            <a:t>Спектральний</a:t>
          </a:r>
          <a:r>
            <a:rPr lang="ru-RU" dirty="0" smtClean="0"/>
            <a:t> </a:t>
          </a:r>
          <a:r>
            <a:rPr lang="ru-RU" dirty="0" err="1" smtClean="0"/>
            <a:t>клас</a:t>
          </a:r>
          <a:r>
            <a:rPr lang="ru-RU" dirty="0" smtClean="0"/>
            <a:t> :</a:t>
          </a:r>
        </a:p>
        <a:p>
          <a:r>
            <a:rPr lang="en-US" dirty="0" smtClean="0"/>
            <a:t>G2V</a:t>
          </a:r>
          <a:endParaRPr lang="ru-RU" dirty="0"/>
        </a:p>
      </dgm:t>
    </dgm:pt>
    <dgm:pt modelId="{FA5E2803-CA7E-4884-88BC-17F111EAD16A}" type="parTrans" cxnId="{D74869FD-58A2-42E5-A04F-8EF7B12A43DD}">
      <dgm:prSet/>
      <dgm:spPr/>
      <dgm:t>
        <a:bodyPr/>
        <a:lstStyle/>
        <a:p>
          <a:endParaRPr lang="ru-RU"/>
        </a:p>
      </dgm:t>
    </dgm:pt>
    <dgm:pt modelId="{340C8EFC-98D4-4C26-B882-3C5683A49A39}" type="sibTrans" cxnId="{D74869FD-58A2-42E5-A04F-8EF7B12A43DD}">
      <dgm:prSet/>
      <dgm:spPr/>
      <dgm:t>
        <a:bodyPr/>
        <a:lstStyle/>
        <a:p>
          <a:endParaRPr lang="ru-RU"/>
        </a:p>
      </dgm:t>
    </dgm:pt>
    <dgm:pt modelId="{C1D6439F-785E-4C4E-9B35-3EFB4154FB9B}">
      <dgm:prSet phldrT="[Текст]"/>
      <dgm:spPr/>
      <dgm:t>
        <a:bodyPr/>
        <a:lstStyle/>
        <a:p>
          <a:r>
            <a:rPr lang="ru-RU" dirty="0" err="1" smtClean="0"/>
            <a:t>Металічність</a:t>
          </a:r>
          <a:r>
            <a:rPr lang="ru-RU" dirty="0" smtClean="0"/>
            <a:t>:</a:t>
          </a:r>
        </a:p>
        <a:p>
          <a:r>
            <a:rPr lang="en-US" dirty="0" smtClean="0"/>
            <a:t>Z = 0.0122</a:t>
          </a:r>
          <a:endParaRPr lang="ru-RU" dirty="0"/>
        </a:p>
      </dgm:t>
    </dgm:pt>
    <dgm:pt modelId="{AECDCE91-AC60-4B37-9857-9A998CC06529}" type="parTrans" cxnId="{03384A82-4104-4134-AEA6-62B91BF43C9E}">
      <dgm:prSet/>
      <dgm:spPr/>
      <dgm:t>
        <a:bodyPr/>
        <a:lstStyle/>
        <a:p>
          <a:endParaRPr lang="ru-RU"/>
        </a:p>
      </dgm:t>
    </dgm:pt>
    <dgm:pt modelId="{70330A08-3AC7-49AC-BFBC-65B17A22EBF3}" type="sibTrans" cxnId="{03384A82-4104-4134-AEA6-62B91BF43C9E}">
      <dgm:prSet/>
      <dgm:spPr/>
      <dgm:t>
        <a:bodyPr/>
        <a:lstStyle/>
        <a:p>
          <a:endParaRPr lang="ru-RU"/>
        </a:p>
      </dgm:t>
    </dgm:pt>
    <dgm:pt modelId="{A544C261-0EF2-4ABA-B98D-D95291E8B2D5}">
      <dgm:prSet phldrT="[Текст]" custT="1"/>
      <dgm:spPr/>
      <dgm:t>
        <a:bodyPr/>
        <a:lstStyle/>
        <a:p>
          <a:r>
            <a:rPr lang="uk-UA" sz="4400" dirty="0" smtClean="0"/>
            <a:t>Сонце</a:t>
          </a:r>
          <a:endParaRPr lang="ru-RU" sz="4400" dirty="0"/>
        </a:p>
      </dgm:t>
    </dgm:pt>
    <dgm:pt modelId="{D3B2882A-8316-4545-94CE-8A9557764858}" type="parTrans" cxnId="{C0CC4EA3-97CE-42FA-92B2-3D1673AA477B}">
      <dgm:prSet/>
      <dgm:spPr/>
      <dgm:t>
        <a:bodyPr/>
        <a:lstStyle/>
        <a:p>
          <a:endParaRPr lang="ru-RU"/>
        </a:p>
      </dgm:t>
    </dgm:pt>
    <dgm:pt modelId="{36D013A0-EAAB-4089-9F31-C005DDE80051}" type="sibTrans" cxnId="{C0CC4EA3-97CE-42FA-92B2-3D1673AA477B}">
      <dgm:prSet/>
      <dgm:spPr/>
      <dgm:t>
        <a:bodyPr/>
        <a:lstStyle/>
        <a:p>
          <a:endParaRPr lang="ru-RU"/>
        </a:p>
      </dgm:t>
    </dgm:pt>
    <dgm:pt modelId="{9AB51547-B4F1-48DD-AB35-73465A19A8B4}">
      <dgm:prSet/>
      <dgm:spPr/>
      <dgm:t>
        <a:bodyPr/>
        <a:lstStyle/>
        <a:p>
          <a:r>
            <a:rPr lang="ru-RU" dirty="0" err="1" smtClean="0"/>
            <a:t>Маса</a:t>
          </a:r>
          <a:r>
            <a:rPr lang="ru-RU" dirty="0" smtClean="0"/>
            <a:t>:</a:t>
          </a:r>
        </a:p>
        <a:p>
          <a:r>
            <a:rPr lang="ru-RU" dirty="0" smtClean="0"/>
            <a:t>1.98855±0.00025×10</a:t>
          </a:r>
          <a:r>
            <a:rPr lang="en-US" dirty="0" smtClean="0"/>
            <a:t>^</a:t>
          </a:r>
          <a:r>
            <a:rPr lang="ru-RU" dirty="0" smtClean="0"/>
            <a:t>30</a:t>
          </a:r>
          <a:endParaRPr lang="en-US" dirty="0" smtClean="0"/>
        </a:p>
        <a:p>
          <a:r>
            <a:rPr lang="ru-RU" dirty="0" smtClean="0"/>
            <a:t>333 000 × </a:t>
          </a:r>
          <a:r>
            <a:rPr lang="ru-RU" dirty="0" err="1" smtClean="0"/>
            <a:t>земних</a:t>
          </a:r>
          <a:endParaRPr lang="ru-RU" dirty="0"/>
        </a:p>
      </dgm:t>
    </dgm:pt>
    <dgm:pt modelId="{BA3D757A-9259-4B00-B286-65DFAE793D71}" type="parTrans" cxnId="{5E83838C-02D7-4D45-92FD-8354BA4D10CB}">
      <dgm:prSet/>
      <dgm:spPr/>
      <dgm:t>
        <a:bodyPr/>
        <a:lstStyle/>
        <a:p>
          <a:endParaRPr lang="ru-RU"/>
        </a:p>
      </dgm:t>
    </dgm:pt>
    <dgm:pt modelId="{70F13FD0-2CB9-4538-B8DD-25137413E3A7}" type="sibTrans" cxnId="{5E83838C-02D7-4D45-92FD-8354BA4D10CB}">
      <dgm:prSet/>
      <dgm:spPr/>
      <dgm:t>
        <a:bodyPr/>
        <a:lstStyle/>
        <a:p>
          <a:endParaRPr lang="ru-RU"/>
        </a:p>
      </dgm:t>
    </dgm:pt>
    <dgm:pt modelId="{33678F26-F65D-4E49-A286-60F394064B24}">
      <dgm:prSet/>
      <dgm:spPr/>
      <dgm:t>
        <a:bodyPr/>
        <a:lstStyle/>
        <a:p>
          <a:r>
            <a:rPr lang="uk-UA" u="none" dirty="0" smtClean="0"/>
            <a:t>Густина</a:t>
          </a:r>
        </a:p>
        <a:p>
          <a:r>
            <a:rPr lang="uk-UA" u="none" dirty="0" smtClean="0"/>
            <a:t>1,5</a:t>
          </a:r>
          <a:r>
            <a:rPr lang="ru-RU" dirty="0" smtClean="0"/>
            <a:t>×10</a:t>
          </a:r>
          <a:r>
            <a:rPr lang="en-US" dirty="0" smtClean="0"/>
            <a:t>^</a:t>
          </a:r>
          <a:r>
            <a:rPr lang="ru-RU" dirty="0" smtClean="0"/>
            <a:t>5 кг</a:t>
          </a:r>
          <a:r>
            <a:rPr lang="en-US" dirty="0" smtClean="0"/>
            <a:t>/</a:t>
          </a:r>
          <a:r>
            <a:rPr lang="ru-RU" dirty="0" smtClean="0"/>
            <a:t>м3</a:t>
          </a:r>
          <a:endParaRPr lang="ru-RU" u="none" dirty="0"/>
        </a:p>
      </dgm:t>
    </dgm:pt>
    <dgm:pt modelId="{E1ECE167-AECD-417D-A998-CE8738DF485A}" type="parTrans" cxnId="{6BB0E6A6-E82B-4301-978C-69CE19D203A8}">
      <dgm:prSet/>
      <dgm:spPr/>
      <dgm:t>
        <a:bodyPr/>
        <a:lstStyle/>
        <a:p>
          <a:endParaRPr lang="ru-RU"/>
        </a:p>
      </dgm:t>
    </dgm:pt>
    <dgm:pt modelId="{04C251B8-1EE3-47C5-BAF4-F4929ABFBF7A}" type="sibTrans" cxnId="{6BB0E6A6-E82B-4301-978C-69CE19D203A8}">
      <dgm:prSet/>
      <dgm:spPr/>
      <dgm:t>
        <a:bodyPr/>
        <a:lstStyle/>
        <a:p>
          <a:endParaRPr lang="ru-RU"/>
        </a:p>
      </dgm:t>
    </dgm:pt>
    <dgm:pt modelId="{C9F58C51-8D70-42D7-91A5-7E6B42D0EBAA}">
      <dgm:prSet/>
      <dgm:spPr/>
      <dgm:t>
        <a:bodyPr/>
        <a:lstStyle/>
        <a:p>
          <a:r>
            <a:rPr lang="ru-RU" dirty="0" err="1" smtClean="0"/>
            <a:t>Площа</a:t>
          </a:r>
          <a:r>
            <a:rPr lang="ru-RU" dirty="0" smtClean="0"/>
            <a:t> </a:t>
          </a:r>
          <a:r>
            <a:rPr lang="ru-RU" dirty="0" err="1" smtClean="0"/>
            <a:t>поверхні</a:t>
          </a:r>
          <a:r>
            <a:rPr lang="ru-RU" dirty="0" smtClean="0"/>
            <a:t> :</a:t>
          </a:r>
        </a:p>
        <a:p>
          <a:r>
            <a:rPr lang="ru-RU" dirty="0" smtClean="0"/>
            <a:t>6.09×1012 км2</a:t>
          </a:r>
          <a:endParaRPr lang="ru-RU" dirty="0"/>
        </a:p>
      </dgm:t>
    </dgm:pt>
    <dgm:pt modelId="{277B977A-34EB-4835-A0E6-26D91F0910FA}" type="parTrans" cxnId="{29E09616-35D5-4B75-BAC3-5D7B11DF9658}">
      <dgm:prSet/>
      <dgm:spPr/>
      <dgm:t>
        <a:bodyPr/>
        <a:lstStyle/>
        <a:p>
          <a:endParaRPr lang="ru-RU"/>
        </a:p>
      </dgm:t>
    </dgm:pt>
    <dgm:pt modelId="{43101707-5601-4BB5-8F00-C02F17586C5D}" type="sibTrans" cxnId="{29E09616-35D5-4B75-BAC3-5D7B11DF9658}">
      <dgm:prSet/>
      <dgm:spPr/>
      <dgm:t>
        <a:bodyPr/>
        <a:lstStyle/>
        <a:p>
          <a:endParaRPr lang="ru-RU"/>
        </a:p>
      </dgm:t>
    </dgm:pt>
    <dgm:pt modelId="{7F69D438-083B-4EE8-BD7C-A7C001816A89}">
      <dgm:prSet/>
      <dgm:spPr/>
      <dgm:t>
        <a:bodyPr/>
        <a:lstStyle/>
        <a:p>
          <a:r>
            <a:rPr lang="ru-RU" dirty="0" smtClean="0"/>
            <a:t>Температура в </a:t>
          </a:r>
          <a:r>
            <a:rPr lang="ru-RU" dirty="0" err="1" smtClean="0"/>
            <a:t>центрі</a:t>
          </a:r>
          <a:r>
            <a:rPr lang="ru-RU" dirty="0" smtClean="0"/>
            <a:t>: 1.57×10</a:t>
          </a:r>
          <a:r>
            <a:rPr lang="en-US" dirty="0" smtClean="0"/>
            <a:t>^</a:t>
          </a:r>
          <a:r>
            <a:rPr lang="ru-RU" dirty="0" smtClean="0"/>
            <a:t>7 K</a:t>
          </a:r>
          <a:endParaRPr lang="ru-RU" dirty="0"/>
        </a:p>
      </dgm:t>
    </dgm:pt>
    <dgm:pt modelId="{D46891CA-61B7-4FA0-9731-CCB81C2FA016}" type="parTrans" cxnId="{9A4E6312-F811-4036-8E35-0EB62822AABA}">
      <dgm:prSet/>
      <dgm:spPr/>
      <dgm:t>
        <a:bodyPr/>
        <a:lstStyle/>
        <a:p>
          <a:endParaRPr lang="ru-RU"/>
        </a:p>
      </dgm:t>
    </dgm:pt>
    <dgm:pt modelId="{618A37E7-DD22-4940-A30B-0A997A2992E7}" type="sibTrans" cxnId="{9A4E6312-F811-4036-8E35-0EB62822AABA}">
      <dgm:prSet/>
      <dgm:spPr/>
      <dgm:t>
        <a:bodyPr/>
        <a:lstStyle/>
        <a:p>
          <a:endParaRPr lang="ru-RU"/>
        </a:p>
      </dgm:t>
    </dgm:pt>
    <dgm:pt modelId="{889F81C5-82B6-41E7-BD62-B9C8915E7C06}">
      <dgm:prSet/>
      <dgm:spPr/>
      <dgm:t>
        <a:bodyPr/>
        <a:lstStyle/>
        <a:p>
          <a:r>
            <a:rPr lang="ru-RU" dirty="0" err="1" smtClean="0"/>
            <a:t>Вік</a:t>
          </a:r>
          <a:r>
            <a:rPr lang="ru-RU" dirty="0" smtClean="0"/>
            <a:t> :</a:t>
          </a:r>
        </a:p>
        <a:p>
          <a:r>
            <a:rPr lang="ru-RU" dirty="0" smtClean="0"/>
            <a:t>≈4.6 </a:t>
          </a:r>
          <a:r>
            <a:rPr lang="ru-RU" dirty="0" err="1" smtClean="0"/>
            <a:t>мільярдів</a:t>
          </a:r>
          <a:r>
            <a:rPr lang="ru-RU" dirty="0" smtClean="0"/>
            <a:t> </a:t>
          </a:r>
          <a:r>
            <a:rPr lang="ru-RU" dirty="0" err="1" smtClean="0"/>
            <a:t>років</a:t>
          </a:r>
          <a:endParaRPr lang="ru-RU" dirty="0"/>
        </a:p>
      </dgm:t>
    </dgm:pt>
    <dgm:pt modelId="{D02CBF78-821D-4014-BE4E-E001F1B49F79}" type="parTrans" cxnId="{147A90AF-20B4-4562-9085-AEC1AA856048}">
      <dgm:prSet/>
      <dgm:spPr/>
      <dgm:t>
        <a:bodyPr/>
        <a:lstStyle/>
        <a:p>
          <a:endParaRPr lang="ru-RU"/>
        </a:p>
      </dgm:t>
    </dgm:pt>
    <dgm:pt modelId="{513DAF0A-7B7C-4668-92AA-4969FE2D12F2}" type="sibTrans" cxnId="{147A90AF-20B4-4562-9085-AEC1AA856048}">
      <dgm:prSet/>
      <dgm:spPr/>
      <dgm:t>
        <a:bodyPr/>
        <a:lstStyle/>
        <a:p>
          <a:endParaRPr lang="ru-RU"/>
        </a:p>
      </dgm:t>
    </dgm:pt>
    <dgm:pt modelId="{F7E5F314-6993-4E3A-9E3C-64FFA5F894A9}">
      <dgm:prSet/>
      <dgm:spPr/>
      <dgm:t>
        <a:bodyPr/>
        <a:lstStyle/>
        <a:p>
          <a:r>
            <a:rPr lang="ru-RU" dirty="0" err="1" smtClean="0"/>
            <a:t>Швидкість</a:t>
          </a:r>
          <a:r>
            <a:rPr lang="ru-RU" dirty="0" smtClean="0"/>
            <a:t>:</a:t>
          </a:r>
        </a:p>
        <a:p>
          <a:r>
            <a:rPr lang="ru-RU" dirty="0" smtClean="0"/>
            <a:t>≈ 220 км/с (</a:t>
          </a:r>
          <a:r>
            <a:rPr lang="ru-RU" dirty="0" err="1" smtClean="0"/>
            <a:t>орбітальна</a:t>
          </a:r>
          <a:r>
            <a:rPr lang="ru-RU" dirty="0" smtClean="0"/>
            <a:t> </a:t>
          </a:r>
          <a:r>
            <a:rPr lang="ru-RU" dirty="0" err="1" smtClean="0"/>
            <a:t>навколо</a:t>
          </a:r>
          <a:r>
            <a:rPr lang="ru-RU" dirty="0" smtClean="0"/>
            <a:t> центру Галактики)</a:t>
          </a:r>
          <a:br>
            <a:rPr lang="ru-RU" dirty="0" smtClean="0"/>
          </a:br>
          <a:r>
            <a:rPr lang="ru-RU" dirty="0" smtClean="0"/>
            <a:t>≈ 20 км/с (</a:t>
          </a:r>
          <a:r>
            <a:rPr lang="ru-RU" dirty="0" err="1" smtClean="0"/>
            <a:t>відносно</a:t>
          </a:r>
          <a:r>
            <a:rPr lang="ru-RU" dirty="0" smtClean="0"/>
            <a:t> </a:t>
          </a:r>
          <a:r>
            <a:rPr lang="ru-RU" dirty="0" err="1" smtClean="0"/>
            <a:t>середньої</a:t>
          </a:r>
          <a:r>
            <a:rPr lang="ru-RU" dirty="0" smtClean="0"/>
            <a:t> </a:t>
          </a:r>
          <a:r>
            <a:rPr lang="ru-RU" dirty="0" err="1" smtClean="0"/>
            <a:t>швидкості</a:t>
          </a:r>
          <a:r>
            <a:rPr lang="ru-RU" dirty="0" smtClean="0"/>
            <a:t>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зір</a:t>
          </a:r>
          <a:r>
            <a:rPr lang="ru-RU" dirty="0" smtClean="0"/>
            <a:t> в </a:t>
          </a:r>
          <a:r>
            <a:rPr lang="ru-RU" dirty="0" err="1" smtClean="0"/>
            <a:t>околицях</a:t>
          </a:r>
          <a:r>
            <a:rPr lang="ru-RU" dirty="0" smtClean="0"/>
            <a:t>)</a:t>
          </a:r>
          <a:endParaRPr lang="ru-RU" dirty="0"/>
        </a:p>
      </dgm:t>
    </dgm:pt>
    <dgm:pt modelId="{CDEADFFC-B2F0-433F-8B0A-82E632273C7F}" type="parTrans" cxnId="{7C94C8E1-62F8-4BF1-B2E2-4DC168222391}">
      <dgm:prSet/>
      <dgm:spPr/>
      <dgm:t>
        <a:bodyPr/>
        <a:lstStyle/>
        <a:p>
          <a:endParaRPr lang="ru-RU"/>
        </a:p>
      </dgm:t>
    </dgm:pt>
    <dgm:pt modelId="{86370229-E58C-426D-A69A-88A3C02AC305}" type="sibTrans" cxnId="{7C94C8E1-62F8-4BF1-B2E2-4DC168222391}">
      <dgm:prSet/>
      <dgm:spPr/>
      <dgm:t>
        <a:bodyPr/>
        <a:lstStyle/>
        <a:p>
          <a:endParaRPr lang="ru-RU"/>
        </a:p>
      </dgm:t>
    </dgm:pt>
    <dgm:pt modelId="{7D13EA36-A1BD-415B-8A17-9C24F583BDAA}">
      <dgm:prSet/>
      <dgm:spPr/>
      <dgm:t>
        <a:bodyPr/>
        <a:lstStyle/>
        <a:p>
          <a:r>
            <a:rPr lang="ru-RU" dirty="0" err="1" smtClean="0"/>
            <a:t>Нахил</a:t>
          </a:r>
          <a:r>
            <a:rPr lang="ru-RU" dirty="0" smtClean="0"/>
            <a:t> </a:t>
          </a:r>
          <a:r>
            <a:rPr lang="ru-RU" dirty="0" err="1" smtClean="0"/>
            <a:t>осі</a:t>
          </a:r>
          <a:r>
            <a:rPr lang="ru-RU" dirty="0" smtClean="0"/>
            <a:t> :</a:t>
          </a:r>
        </a:p>
        <a:p>
          <a:r>
            <a:rPr lang="ru-RU" dirty="0" smtClean="0"/>
            <a:t>7,25°</a:t>
          </a:r>
          <a:r>
            <a:rPr lang="ru-RU" dirty="0" smtClean="0"/>
            <a:t>(до </a:t>
          </a:r>
          <a:r>
            <a:rPr lang="ru-RU" dirty="0" err="1" smtClean="0"/>
            <a:t>екліптики</a:t>
          </a:r>
          <a:r>
            <a:rPr lang="ru-RU" dirty="0" smtClean="0"/>
            <a:t>)</a:t>
          </a:r>
        </a:p>
        <a:p>
          <a:r>
            <a:rPr lang="ru-RU" dirty="0" smtClean="0"/>
            <a:t>67.23°(до </a:t>
          </a:r>
          <a:r>
            <a:rPr lang="ru-RU" dirty="0" err="1" smtClean="0"/>
            <a:t>галактичної</a:t>
          </a:r>
          <a:r>
            <a:rPr lang="ru-RU" dirty="0" smtClean="0"/>
            <a:t> </a:t>
          </a:r>
          <a:r>
            <a:rPr lang="ru-RU" dirty="0" err="1" smtClean="0"/>
            <a:t>площини</a:t>
          </a:r>
          <a:r>
            <a:rPr lang="ru-RU" dirty="0" smtClean="0"/>
            <a:t>)</a:t>
          </a:r>
        </a:p>
        <a:p>
          <a:endParaRPr lang="ru-RU" dirty="0"/>
        </a:p>
      </dgm:t>
    </dgm:pt>
    <dgm:pt modelId="{AF32BDF4-ADCC-4102-B6B9-BFED4F5D964F}" type="parTrans" cxnId="{7A16AAAE-A213-4EA6-BE38-7C3F7C4EA23F}">
      <dgm:prSet/>
      <dgm:spPr/>
      <dgm:t>
        <a:bodyPr/>
        <a:lstStyle/>
        <a:p>
          <a:endParaRPr lang="ru-RU"/>
        </a:p>
      </dgm:t>
    </dgm:pt>
    <dgm:pt modelId="{7B1ABA2C-6375-4A65-9B78-4A0174C2E4C8}" type="sibTrans" cxnId="{7A16AAAE-A213-4EA6-BE38-7C3F7C4EA23F}">
      <dgm:prSet/>
      <dgm:spPr/>
      <dgm:t>
        <a:bodyPr/>
        <a:lstStyle/>
        <a:p>
          <a:endParaRPr lang="ru-RU"/>
        </a:p>
      </dgm:t>
    </dgm:pt>
    <dgm:pt modelId="{55104821-26D8-4E7C-BFFA-62285ED62A9D}">
      <dgm:prSet/>
      <dgm:spPr/>
      <dgm:t>
        <a:bodyPr/>
        <a:lstStyle/>
        <a:p>
          <a:r>
            <a:rPr lang="ru-RU" dirty="0" err="1" smtClean="0"/>
            <a:t>Швидкість</a:t>
          </a:r>
          <a:r>
            <a:rPr lang="ru-RU" dirty="0" smtClean="0"/>
            <a:t> </a:t>
          </a:r>
          <a:r>
            <a:rPr lang="ru-RU" dirty="0" err="1" smtClean="0"/>
            <a:t>обертання</a:t>
          </a:r>
          <a:r>
            <a:rPr lang="ru-RU" dirty="0" smtClean="0"/>
            <a:t> (на </a:t>
          </a:r>
          <a:r>
            <a:rPr lang="ru-RU" dirty="0" err="1" smtClean="0"/>
            <a:t>екваторі</a:t>
          </a:r>
          <a:r>
            <a:rPr lang="ru-RU" dirty="0" smtClean="0"/>
            <a:t>):</a:t>
          </a:r>
        </a:p>
        <a:p>
          <a:r>
            <a:rPr lang="ru-RU" dirty="0" smtClean="0"/>
            <a:t>7.189×10</a:t>
          </a:r>
          <a:r>
            <a:rPr lang="ru-RU" baseline="30000" dirty="0" smtClean="0"/>
            <a:t>3</a:t>
          </a:r>
          <a:r>
            <a:rPr lang="ru-RU" dirty="0" smtClean="0"/>
            <a:t> км/год</a:t>
          </a:r>
          <a:endParaRPr lang="ru-RU" dirty="0"/>
        </a:p>
      </dgm:t>
    </dgm:pt>
    <dgm:pt modelId="{354412D1-C4C3-4CED-B19A-D12BFB7CE591}" type="parTrans" cxnId="{F3884D31-518D-4CB9-81EF-AEE8F8296DA3}">
      <dgm:prSet/>
      <dgm:spPr/>
      <dgm:t>
        <a:bodyPr/>
        <a:lstStyle/>
        <a:p>
          <a:endParaRPr lang="ru-RU"/>
        </a:p>
      </dgm:t>
    </dgm:pt>
    <dgm:pt modelId="{42C2074C-69DF-4C4B-B912-4D12E75E7F16}" type="sibTrans" cxnId="{F3884D31-518D-4CB9-81EF-AEE8F8296DA3}">
      <dgm:prSet/>
      <dgm:spPr/>
      <dgm:t>
        <a:bodyPr/>
        <a:lstStyle/>
        <a:p>
          <a:endParaRPr lang="ru-RU"/>
        </a:p>
      </dgm:t>
    </dgm:pt>
    <dgm:pt modelId="{0EA13199-753C-4545-AA66-14AF8FE3A814}" type="pres">
      <dgm:prSet presAssocID="{D3CB291D-8578-4511-B279-01934BBD7E6D}" presName="diagram" presStyleCnt="0">
        <dgm:presLayoutVars>
          <dgm:dir/>
          <dgm:resizeHandles val="exact"/>
        </dgm:presLayoutVars>
      </dgm:prSet>
      <dgm:spPr/>
    </dgm:pt>
    <dgm:pt modelId="{107760A1-1B87-43EF-9FF6-823B763E78EE}" type="pres">
      <dgm:prSet presAssocID="{43E63F8D-867C-4BDC-837D-F0F09B7A2E6A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75E23-5A1A-49E8-B68F-7140E029B432}" type="pres">
      <dgm:prSet presAssocID="{4F67BAF4-3540-4F88-A2E0-B89DE578FBEA}" presName="sibTrans" presStyleCnt="0"/>
      <dgm:spPr/>
    </dgm:pt>
    <dgm:pt modelId="{4B220E75-62BD-41EE-AFED-37A5AE2D0DEB}" type="pres">
      <dgm:prSet presAssocID="{F7E5F314-6993-4E3A-9E3C-64FFA5F894A9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47238-8425-458E-806B-DD4B14F533EC}" type="pres">
      <dgm:prSet presAssocID="{86370229-E58C-426D-A69A-88A3C02AC305}" presName="sibTrans" presStyleCnt="0"/>
      <dgm:spPr/>
    </dgm:pt>
    <dgm:pt modelId="{754BB443-C8F0-46F8-8685-D13B483931BE}" type="pres">
      <dgm:prSet presAssocID="{889F81C5-82B6-41E7-BD62-B9C8915E7C06}" presName="node" presStyleLbl="node1" presStyleIdx="2" presStyleCnt="13">
        <dgm:presLayoutVars>
          <dgm:bulletEnabled val="1"/>
        </dgm:presLayoutVars>
      </dgm:prSet>
      <dgm:spPr/>
    </dgm:pt>
    <dgm:pt modelId="{4A52522D-42C4-4D96-809A-8A5D7EE3EA66}" type="pres">
      <dgm:prSet presAssocID="{513DAF0A-7B7C-4668-92AA-4969FE2D12F2}" presName="sibTrans" presStyleCnt="0"/>
      <dgm:spPr/>
    </dgm:pt>
    <dgm:pt modelId="{89D0E4E4-D3A8-423A-8CC1-279655A0B6C4}" type="pres">
      <dgm:prSet presAssocID="{7F69D438-083B-4EE8-BD7C-A7C001816A89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3789E-FD8B-4324-B165-47869C9952E4}" type="pres">
      <dgm:prSet presAssocID="{618A37E7-DD22-4940-A30B-0A997A2992E7}" presName="sibTrans" presStyleCnt="0"/>
      <dgm:spPr/>
    </dgm:pt>
    <dgm:pt modelId="{07B3CDB2-C93B-41BE-8B54-28912C70C848}" type="pres">
      <dgm:prSet presAssocID="{7D13EA36-A1BD-415B-8A17-9C24F583BDAA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51CE9-E43B-4A1C-A2AA-08B70B7C9622}" type="pres">
      <dgm:prSet presAssocID="{7B1ABA2C-6375-4A65-9B78-4A0174C2E4C8}" presName="sibTrans" presStyleCnt="0"/>
      <dgm:spPr/>
    </dgm:pt>
    <dgm:pt modelId="{30038EC8-7FD5-4474-92E3-F680181726EF}" type="pres">
      <dgm:prSet presAssocID="{55104821-26D8-4E7C-BFFA-62285ED62A9D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052EF-64C1-457F-B89A-FEF3FE61FA2F}" type="pres">
      <dgm:prSet presAssocID="{42C2074C-69DF-4C4B-B912-4D12E75E7F16}" presName="sibTrans" presStyleCnt="0"/>
      <dgm:spPr/>
    </dgm:pt>
    <dgm:pt modelId="{66343717-9EE1-4B2B-A4AE-6A420E7664E5}" type="pres">
      <dgm:prSet presAssocID="{9AB51547-B4F1-48DD-AB35-73465A19A8B4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BCE57-61D1-4E48-80AE-CE6E03276B43}" type="pres">
      <dgm:prSet presAssocID="{70F13FD0-2CB9-4538-B8DD-25137413E3A7}" presName="sibTrans" presStyleCnt="0"/>
      <dgm:spPr/>
    </dgm:pt>
    <dgm:pt modelId="{AD897EAA-052F-463E-9ABA-754A1AE08964}" type="pres">
      <dgm:prSet presAssocID="{33678F26-F65D-4E49-A286-60F394064B24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A885A-58D9-4D61-904B-7850736AEE1C}" type="pres">
      <dgm:prSet presAssocID="{04C251B8-1EE3-47C5-BAF4-F4929ABFBF7A}" presName="sibTrans" presStyleCnt="0"/>
      <dgm:spPr/>
    </dgm:pt>
    <dgm:pt modelId="{21D3B0DD-4562-49A1-8D64-04BC9A71B57D}" type="pres">
      <dgm:prSet presAssocID="{2874D59B-AB6E-46D8-AAF6-4AFCA6302F7C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0F2CC-B3DD-46F8-ACAF-C0DDBABA9BCF}" type="pres">
      <dgm:prSet presAssocID="{ADAA3CCF-BBC0-4E5D-AEDA-D18D592A7181}" presName="sibTrans" presStyleCnt="0"/>
      <dgm:spPr/>
    </dgm:pt>
    <dgm:pt modelId="{A19626BD-F3A6-483C-BFFA-C7672A7FAF34}" type="pres">
      <dgm:prSet presAssocID="{C9F58C51-8D70-42D7-91A5-7E6B42D0EBAA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E20C1-8760-4EC2-B818-D2C820E7A9E9}" type="pres">
      <dgm:prSet presAssocID="{43101707-5601-4BB5-8F00-C02F17586C5D}" presName="sibTrans" presStyleCnt="0"/>
      <dgm:spPr/>
    </dgm:pt>
    <dgm:pt modelId="{929919E4-E9A2-4CB2-9EEE-776CBF67E646}" type="pres">
      <dgm:prSet presAssocID="{D2A4ED8A-FEF4-49A4-A7A2-FF93B26563CF}" presName="node" presStyleLbl="node1" presStyleIdx="10" presStyleCnt="13" custLinFactNeighborX="162" custLinFactNeighborY="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134F7-7047-42E7-A372-1C7AE6ACC26F}" type="pres">
      <dgm:prSet presAssocID="{340C8EFC-98D4-4C26-B882-3C5683A49A39}" presName="sibTrans" presStyleCnt="0"/>
      <dgm:spPr/>
    </dgm:pt>
    <dgm:pt modelId="{7623D711-FB0C-4CBE-8882-2CB6482D9B91}" type="pres">
      <dgm:prSet presAssocID="{C1D6439F-785E-4C4E-9B35-3EFB4154FB9B}" presName="node" presStyleLbl="node1" presStyleIdx="11" presStyleCnt="13" custLinFactNeighborX="-3135" custLinFactNeighborY="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32945-83AF-49FB-819E-29DDFF575F7F}" type="pres">
      <dgm:prSet presAssocID="{70330A08-3AC7-49AC-BFBC-65B17A22EBF3}" presName="sibTrans" presStyleCnt="0"/>
      <dgm:spPr/>
    </dgm:pt>
    <dgm:pt modelId="{9F508121-DEAB-4B33-B5C5-4A9657DDAD0C}" type="pres">
      <dgm:prSet presAssocID="{A544C261-0EF2-4ABA-B98D-D95291E8B2D5}" presName="node" presStyleLbl="node1" presStyleIdx="12" presStyleCnt="13" custLinFactNeighborX="-3352" custLinFactNeighborY="9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D59E61-CE05-4C29-BE9F-420DB6BA9810}" type="presOf" srcId="{D3CB291D-8578-4511-B279-01934BBD7E6D}" destId="{0EA13199-753C-4545-AA66-14AF8FE3A814}" srcOrd="0" destOrd="0" presId="urn:microsoft.com/office/officeart/2005/8/layout/default"/>
    <dgm:cxn modelId="{29E09616-35D5-4B75-BAC3-5D7B11DF9658}" srcId="{D3CB291D-8578-4511-B279-01934BBD7E6D}" destId="{C9F58C51-8D70-42D7-91A5-7E6B42D0EBAA}" srcOrd="9" destOrd="0" parTransId="{277B977A-34EB-4835-A0E6-26D91F0910FA}" sibTransId="{43101707-5601-4BB5-8F00-C02F17586C5D}"/>
    <dgm:cxn modelId="{D74869FD-58A2-42E5-A04F-8EF7B12A43DD}" srcId="{D3CB291D-8578-4511-B279-01934BBD7E6D}" destId="{D2A4ED8A-FEF4-49A4-A7A2-FF93B26563CF}" srcOrd="10" destOrd="0" parTransId="{FA5E2803-CA7E-4884-88BC-17F111EAD16A}" sibTransId="{340C8EFC-98D4-4C26-B882-3C5683A49A39}"/>
    <dgm:cxn modelId="{9A4E6312-F811-4036-8E35-0EB62822AABA}" srcId="{D3CB291D-8578-4511-B279-01934BBD7E6D}" destId="{7F69D438-083B-4EE8-BD7C-A7C001816A89}" srcOrd="3" destOrd="0" parTransId="{D46891CA-61B7-4FA0-9731-CCB81C2FA016}" sibTransId="{618A37E7-DD22-4940-A30B-0A997A2992E7}"/>
    <dgm:cxn modelId="{8704110A-E0C0-402C-8548-E838D314AF51}" type="presOf" srcId="{9AB51547-B4F1-48DD-AB35-73465A19A8B4}" destId="{66343717-9EE1-4B2B-A4AE-6A420E7664E5}" srcOrd="0" destOrd="0" presId="urn:microsoft.com/office/officeart/2005/8/layout/default"/>
    <dgm:cxn modelId="{7C94C8E1-62F8-4BF1-B2E2-4DC168222391}" srcId="{D3CB291D-8578-4511-B279-01934BBD7E6D}" destId="{F7E5F314-6993-4E3A-9E3C-64FFA5F894A9}" srcOrd="1" destOrd="0" parTransId="{CDEADFFC-B2F0-433F-8B0A-82E632273C7F}" sibTransId="{86370229-E58C-426D-A69A-88A3C02AC305}"/>
    <dgm:cxn modelId="{BE2EA526-2274-46A6-A0F5-56B0F430FB20}" type="presOf" srcId="{33678F26-F65D-4E49-A286-60F394064B24}" destId="{AD897EAA-052F-463E-9ABA-754A1AE08964}" srcOrd="0" destOrd="0" presId="urn:microsoft.com/office/officeart/2005/8/layout/default"/>
    <dgm:cxn modelId="{6BB0E6A6-E82B-4301-978C-69CE19D203A8}" srcId="{D3CB291D-8578-4511-B279-01934BBD7E6D}" destId="{33678F26-F65D-4E49-A286-60F394064B24}" srcOrd="7" destOrd="0" parTransId="{E1ECE167-AECD-417D-A998-CE8738DF485A}" sibTransId="{04C251B8-1EE3-47C5-BAF4-F4929ABFBF7A}"/>
    <dgm:cxn modelId="{7A16AAAE-A213-4EA6-BE38-7C3F7C4EA23F}" srcId="{D3CB291D-8578-4511-B279-01934BBD7E6D}" destId="{7D13EA36-A1BD-415B-8A17-9C24F583BDAA}" srcOrd="4" destOrd="0" parTransId="{AF32BDF4-ADCC-4102-B6B9-BFED4F5D964F}" sibTransId="{7B1ABA2C-6375-4A65-9B78-4A0174C2E4C8}"/>
    <dgm:cxn modelId="{B67397C0-AA8E-4952-9464-0AD8024CEF8E}" srcId="{D3CB291D-8578-4511-B279-01934BBD7E6D}" destId="{2874D59B-AB6E-46D8-AAF6-4AFCA6302F7C}" srcOrd="8" destOrd="0" parTransId="{BBFC2B69-7FDE-46D4-9DED-301F6CE9349B}" sibTransId="{ADAA3CCF-BBC0-4E5D-AEDA-D18D592A7181}"/>
    <dgm:cxn modelId="{805A193C-716C-4B9E-A5E5-FAF419FA29AE}" type="presOf" srcId="{A544C261-0EF2-4ABA-B98D-D95291E8B2D5}" destId="{9F508121-DEAB-4B33-B5C5-4A9657DDAD0C}" srcOrd="0" destOrd="0" presId="urn:microsoft.com/office/officeart/2005/8/layout/default"/>
    <dgm:cxn modelId="{03384A82-4104-4134-AEA6-62B91BF43C9E}" srcId="{D3CB291D-8578-4511-B279-01934BBD7E6D}" destId="{C1D6439F-785E-4C4E-9B35-3EFB4154FB9B}" srcOrd="11" destOrd="0" parTransId="{AECDCE91-AC60-4B37-9857-9A998CC06529}" sibTransId="{70330A08-3AC7-49AC-BFBC-65B17A22EBF3}"/>
    <dgm:cxn modelId="{9D5A63C0-9DAB-4665-A18C-4F2A50BED820}" type="presOf" srcId="{7D13EA36-A1BD-415B-8A17-9C24F583BDAA}" destId="{07B3CDB2-C93B-41BE-8B54-28912C70C848}" srcOrd="0" destOrd="0" presId="urn:microsoft.com/office/officeart/2005/8/layout/default"/>
    <dgm:cxn modelId="{46B3C7EF-23E0-4A3A-9CC3-4EDD3433A698}" type="presOf" srcId="{889F81C5-82B6-41E7-BD62-B9C8915E7C06}" destId="{754BB443-C8F0-46F8-8685-D13B483931BE}" srcOrd="0" destOrd="0" presId="urn:microsoft.com/office/officeart/2005/8/layout/default"/>
    <dgm:cxn modelId="{A018CC41-6181-4C99-B553-796DCBAB664D}" type="presOf" srcId="{D2A4ED8A-FEF4-49A4-A7A2-FF93B26563CF}" destId="{929919E4-E9A2-4CB2-9EEE-776CBF67E646}" srcOrd="0" destOrd="0" presId="urn:microsoft.com/office/officeart/2005/8/layout/default"/>
    <dgm:cxn modelId="{9EE9209B-8D47-4C5C-B42C-6B310C74E644}" type="presOf" srcId="{C1D6439F-785E-4C4E-9B35-3EFB4154FB9B}" destId="{7623D711-FB0C-4CBE-8882-2CB6482D9B91}" srcOrd="0" destOrd="0" presId="urn:microsoft.com/office/officeart/2005/8/layout/default"/>
    <dgm:cxn modelId="{B4C91720-33B1-4DB2-A46F-9A52BD87E057}" type="presOf" srcId="{C9F58C51-8D70-42D7-91A5-7E6B42D0EBAA}" destId="{A19626BD-F3A6-483C-BFFA-C7672A7FAF34}" srcOrd="0" destOrd="0" presId="urn:microsoft.com/office/officeart/2005/8/layout/default"/>
    <dgm:cxn modelId="{C0CC4EA3-97CE-42FA-92B2-3D1673AA477B}" srcId="{D3CB291D-8578-4511-B279-01934BBD7E6D}" destId="{A544C261-0EF2-4ABA-B98D-D95291E8B2D5}" srcOrd="12" destOrd="0" parTransId="{D3B2882A-8316-4545-94CE-8A9557764858}" sibTransId="{36D013A0-EAAB-4089-9F31-C005DDE80051}"/>
    <dgm:cxn modelId="{812969A5-FF64-4382-A28C-6ABDD3F906ED}" srcId="{D3CB291D-8578-4511-B279-01934BBD7E6D}" destId="{43E63F8D-867C-4BDC-837D-F0F09B7A2E6A}" srcOrd="0" destOrd="0" parTransId="{35CE3E0A-8244-4A9D-BF87-E2D6C068A5C3}" sibTransId="{4F67BAF4-3540-4F88-A2E0-B89DE578FBEA}"/>
    <dgm:cxn modelId="{686ED094-3F38-49F0-B0A2-924BC8D0BA63}" type="presOf" srcId="{43E63F8D-867C-4BDC-837D-F0F09B7A2E6A}" destId="{107760A1-1B87-43EF-9FF6-823B763E78EE}" srcOrd="0" destOrd="0" presId="urn:microsoft.com/office/officeart/2005/8/layout/default"/>
    <dgm:cxn modelId="{147A90AF-20B4-4562-9085-AEC1AA856048}" srcId="{D3CB291D-8578-4511-B279-01934BBD7E6D}" destId="{889F81C5-82B6-41E7-BD62-B9C8915E7C06}" srcOrd="2" destOrd="0" parTransId="{D02CBF78-821D-4014-BE4E-E001F1B49F79}" sibTransId="{513DAF0A-7B7C-4668-92AA-4969FE2D12F2}"/>
    <dgm:cxn modelId="{5E83838C-02D7-4D45-92FD-8354BA4D10CB}" srcId="{D3CB291D-8578-4511-B279-01934BBD7E6D}" destId="{9AB51547-B4F1-48DD-AB35-73465A19A8B4}" srcOrd="6" destOrd="0" parTransId="{BA3D757A-9259-4B00-B286-65DFAE793D71}" sibTransId="{70F13FD0-2CB9-4538-B8DD-25137413E3A7}"/>
    <dgm:cxn modelId="{3D6848C1-D89C-4F2D-844E-4B8BF8F56AA4}" type="presOf" srcId="{F7E5F314-6993-4E3A-9E3C-64FFA5F894A9}" destId="{4B220E75-62BD-41EE-AFED-37A5AE2D0DEB}" srcOrd="0" destOrd="0" presId="urn:microsoft.com/office/officeart/2005/8/layout/default"/>
    <dgm:cxn modelId="{9777AB6D-6B9B-45EC-9168-B59556A07618}" type="presOf" srcId="{7F69D438-083B-4EE8-BD7C-A7C001816A89}" destId="{89D0E4E4-D3A8-423A-8CC1-279655A0B6C4}" srcOrd="0" destOrd="0" presId="urn:microsoft.com/office/officeart/2005/8/layout/default"/>
    <dgm:cxn modelId="{C527A8CE-3096-4E82-BE87-838A7EA547D2}" type="presOf" srcId="{55104821-26D8-4E7C-BFFA-62285ED62A9D}" destId="{30038EC8-7FD5-4474-92E3-F680181726EF}" srcOrd="0" destOrd="0" presId="urn:microsoft.com/office/officeart/2005/8/layout/default"/>
    <dgm:cxn modelId="{1D8B9F3E-34C2-4A8D-AB5A-E79DCF5C0478}" type="presOf" srcId="{2874D59B-AB6E-46D8-AAF6-4AFCA6302F7C}" destId="{21D3B0DD-4562-49A1-8D64-04BC9A71B57D}" srcOrd="0" destOrd="0" presId="urn:microsoft.com/office/officeart/2005/8/layout/default"/>
    <dgm:cxn modelId="{F3884D31-518D-4CB9-81EF-AEE8F8296DA3}" srcId="{D3CB291D-8578-4511-B279-01934BBD7E6D}" destId="{55104821-26D8-4E7C-BFFA-62285ED62A9D}" srcOrd="5" destOrd="0" parTransId="{354412D1-C4C3-4CED-B19A-D12BFB7CE591}" sibTransId="{42C2074C-69DF-4C4B-B912-4D12E75E7F16}"/>
    <dgm:cxn modelId="{45DA67E8-5C13-4F11-AD83-9946C0D8FC5F}" type="presParOf" srcId="{0EA13199-753C-4545-AA66-14AF8FE3A814}" destId="{107760A1-1B87-43EF-9FF6-823B763E78EE}" srcOrd="0" destOrd="0" presId="urn:microsoft.com/office/officeart/2005/8/layout/default"/>
    <dgm:cxn modelId="{750CC139-E087-43B0-B13B-6B8A7B96384A}" type="presParOf" srcId="{0EA13199-753C-4545-AA66-14AF8FE3A814}" destId="{8C275E23-5A1A-49E8-B68F-7140E029B432}" srcOrd="1" destOrd="0" presId="urn:microsoft.com/office/officeart/2005/8/layout/default"/>
    <dgm:cxn modelId="{0DE06F94-E3D1-4A55-AC7F-71C143C80026}" type="presParOf" srcId="{0EA13199-753C-4545-AA66-14AF8FE3A814}" destId="{4B220E75-62BD-41EE-AFED-37A5AE2D0DEB}" srcOrd="2" destOrd="0" presId="urn:microsoft.com/office/officeart/2005/8/layout/default"/>
    <dgm:cxn modelId="{B3915B9C-035C-4C7C-BF18-6B6F794A6E00}" type="presParOf" srcId="{0EA13199-753C-4545-AA66-14AF8FE3A814}" destId="{41447238-8425-458E-806B-DD4B14F533EC}" srcOrd="3" destOrd="0" presId="urn:microsoft.com/office/officeart/2005/8/layout/default"/>
    <dgm:cxn modelId="{1887A678-FD68-48F0-8EB8-1205EA43B7D7}" type="presParOf" srcId="{0EA13199-753C-4545-AA66-14AF8FE3A814}" destId="{754BB443-C8F0-46F8-8685-D13B483931BE}" srcOrd="4" destOrd="0" presId="urn:microsoft.com/office/officeart/2005/8/layout/default"/>
    <dgm:cxn modelId="{BFAF96AA-63F7-4E2D-887C-025F00095E45}" type="presParOf" srcId="{0EA13199-753C-4545-AA66-14AF8FE3A814}" destId="{4A52522D-42C4-4D96-809A-8A5D7EE3EA66}" srcOrd="5" destOrd="0" presId="urn:microsoft.com/office/officeart/2005/8/layout/default"/>
    <dgm:cxn modelId="{53D49092-B041-4A91-BD40-033B8E75D09B}" type="presParOf" srcId="{0EA13199-753C-4545-AA66-14AF8FE3A814}" destId="{89D0E4E4-D3A8-423A-8CC1-279655A0B6C4}" srcOrd="6" destOrd="0" presId="urn:microsoft.com/office/officeart/2005/8/layout/default"/>
    <dgm:cxn modelId="{D2228124-DC5C-4F4D-93FD-3BE82CA94B3A}" type="presParOf" srcId="{0EA13199-753C-4545-AA66-14AF8FE3A814}" destId="{8C93789E-FD8B-4324-B165-47869C9952E4}" srcOrd="7" destOrd="0" presId="urn:microsoft.com/office/officeart/2005/8/layout/default"/>
    <dgm:cxn modelId="{3626840F-CCE1-47BF-9F9E-1635FDB2D446}" type="presParOf" srcId="{0EA13199-753C-4545-AA66-14AF8FE3A814}" destId="{07B3CDB2-C93B-41BE-8B54-28912C70C848}" srcOrd="8" destOrd="0" presId="urn:microsoft.com/office/officeart/2005/8/layout/default"/>
    <dgm:cxn modelId="{B4D8E324-7864-482E-BB3F-E4AB0DEF64D8}" type="presParOf" srcId="{0EA13199-753C-4545-AA66-14AF8FE3A814}" destId="{5DF51CE9-E43B-4A1C-A2AA-08B70B7C9622}" srcOrd="9" destOrd="0" presId="urn:microsoft.com/office/officeart/2005/8/layout/default"/>
    <dgm:cxn modelId="{BC8373FF-9727-48A4-90D0-2D108E9D38C5}" type="presParOf" srcId="{0EA13199-753C-4545-AA66-14AF8FE3A814}" destId="{30038EC8-7FD5-4474-92E3-F680181726EF}" srcOrd="10" destOrd="0" presId="urn:microsoft.com/office/officeart/2005/8/layout/default"/>
    <dgm:cxn modelId="{F9C8CA8E-934F-4382-98BD-6CEE5AB4B0B6}" type="presParOf" srcId="{0EA13199-753C-4545-AA66-14AF8FE3A814}" destId="{7FB052EF-64C1-457F-B89A-FEF3FE61FA2F}" srcOrd="11" destOrd="0" presId="urn:microsoft.com/office/officeart/2005/8/layout/default"/>
    <dgm:cxn modelId="{D1DF8870-D921-4B12-8110-2E254F7A4EFA}" type="presParOf" srcId="{0EA13199-753C-4545-AA66-14AF8FE3A814}" destId="{66343717-9EE1-4B2B-A4AE-6A420E7664E5}" srcOrd="12" destOrd="0" presId="urn:microsoft.com/office/officeart/2005/8/layout/default"/>
    <dgm:cxn modelId="{C9AB7380-11C7-4123-8EEB-99EA0C8FB0B3}" type="presParOf" srcId="{0EA13199-753C-4545-AA66-14AF8FE3A814}" destId="{E82BCE57-61D1-4E48-80AE-CE6E03276B43}" srcOrd="13" destOrd="0" presId="urn:microsoft.com/office/officeart/2005/8/layout/default"/>
    <dgm:cxn modelId="{2694B87F-1F0C-4FC0-9CD1-C375FC6D1F0B}" type="presParOf" srcId="{0EA13199-753C-4545-AA66-14AF8FE3A814}" destId="{AD897EAA-052F-463E-9ABA-754A1AE08964}" srcOrd="14" destOrd="0" presId="urn:microsoft.com/office/officeart/2005/8/layout/default"/>
    <dgm:cxn modelId="{0795D6F1-5964-49CC-8580-22E318FEE4DB}" type="presParOf" srcId="{0EA13199-753C-4545-AA66-14AF8FE3A814}" destId="{768A885A-58D9-4D61-904B-7850736AEE1C}" srcOrd="15" destOrd="0" presId="urn:microsoft.com/office/officeart/2005/8/layout/default"/>
    <dgm:cxn modelId="{A1944BBD-C133-4466-B13E-F59A8C76464E}" type="presParOf" srcId="{0EA13199-753C-4545-AA66-14AF8FE3A814}" destId="{21D3B0DD-4562-49A1-8D64-04BC9A71B57D}" srcOrd="16" destOrd="0" presId="urn:microsoft.com/office/officeart/2005/8/layout/default"/>
    <dgm:cxn modelId="{12071CCC-F7EA-4ED3-BD46-81C40DBE2B1E}" type="presParOf" srcId="{0EA13199-753C-4545-AA66-14AF8FE3A814}" destId="{2380F2CC-B3DD-46F8-ACAF-C0DDBABA9BCF}" srcOrd="17" destOrd="0" presId="urn:microsoft.com/office/officeart/2005/8/layout/default"/>
    <dgm:cxn modelId="{A5B3014A-4934-427B-9E6D-909FDA33DA99}" type="presParOf" srcId="{0EA13199-753C-4545-AA66-14AF8FE3A814}" destId="{A19626BD-F3A6-483C-BFFA-C7672A7FAF34}" srcOrd="18" destOrd="0" presId="urn:microsoft.com/office/officeart/2005/8/layout/default"/>
    <dgm:cxn modelId="{6B43E930-31D0-4727-BAB3-7553EDF8139F}" type="presParOf" srcId="{0EA13199-753C-4545-AA66-14AF8FE3A814}" destId="{0EBE20C1-8760-4EC2-B818-D2C820E7A9E9}" srcOrd="19" destOrd="0" presId="urn:microsoft.com/office/officeart/2005/8/layout/default"/>
    <dgm:cxn modelId="{F2CC8940-BBDB-43F6-8200-EC2E518C20AF}" type="presParOf" srcId="{0EA13199-753C-4545-AA66-14AF8FE3A814}" destId="{929919E4-E9A2-4CB2-9EEE-776CBF67E646}" srcOrd="20" destOrd="0" presId="urn:microsoft.com/office/officeart/2005/8/layout/default"/>
    <dgm:cxn modelId="{836C7B3B-D82E-46D2-8183-4CD7E63A0C57}" type="presParOf" srcId="{0EA13199-753C-4545-AA66-14AF8FE3A814}" destId="{64F134F7-7047-42E7-A372-1C7AE6ACC26F}" srcOrd="21" destOrd="0" presId="urn:microsoft.com/office/officeart/2005/8/layout/default"/>
    <dgm:cxn modelId="{E67D14E8-8081-4D10-B98D-F8C2A5A31C5E}" type="presParOf" srcId="{0EA13199-753C-4545-AA66-14AF8FE3A814}" destId="{7623D711-FB0C-4CBE-8882-2CB6482D9B91}" srcOrd="22" destOrd="0" presId="urn:microsoft.com/office/officeart/2005/8/layout/default"/>
    <dgm:cxn modelId="{E0ECF015-A7BE-4B69-A3D4-0BDC6439131B}" type="presParOf" srcId="{0EA13199-753C-4545-AA66-14AF8FE3A814}" destId="{5D432945-83AF-49FB-819E-29DDFF575F7F}" srcOrd="23" destOrd="0" presId="urn:microsoft.com/office/officeart/2005/8/layout/default"/>
    <dgm:cxn modelId="{A12A35D7-48ED-41A6-A87A-C16C84E3639C}" type="presParOf" srcId="{0EA13199-753C-4545-AA66-14AF8FE3A814}" destId="{9F508121-DEAB-4B33-B5C5-4A9657DDAD0C}" srcOrd="2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C00133-88D3-43B0-BFAA-E374A702F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506C9-A1FF-4B93-91DA-029A2F426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7909-7106-4248-B943-A6C9A7330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096298-4C44-4665-9924-7AD18896C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B83B6-EFBD-4C6E-8A68-48494C8F97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0F8C-6265-4189-9AD8-1156C5CD0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C13F971-A1D5-4188-A9BC-C5C20C4C5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8C88-8A8D-44CA-BC42-8D019C08F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09718-BC0E-44E1-96FC-FABC71591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48868-436D-4209-B8AA-E30E073511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4F32-91F0-4E52-BE74-BFA6D5694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81ABE0-CACB-4B18-91D7-1CF2E0380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A1%D0%BE%D0%BD%D1%86%D0%B5_%E2%80%93_%D0%B4%D0%B6%D0%B5%D1%80%D0%B5%D0%BB%D0%BE_%D1%81%D0%B2%D1%96%D1%82%D0%BB%D0%B0_%D1%96_%D1%82%D0%B5%D0%BF%D0%BB%D0%B0_%D0%BD%D0%B0_%D0%97%D0%B5%D0%BC%D0%BB%D1%96" TargetMode="External"/><Relationship Id="rId2" Type="http://schemas.openxmlformats.org/officeDocument/2006/relationships/hyperlink" Target="http://uk.wikipedia.org/wiki/%D1%EE%ED%F6%E5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eferat-ukr.com/prirodoznavstvo/sonce-dzherelo-svitla-tepla-na-zemli.html" TargetMode="External"/><Relationship Id="rId4" Type="http://schemas.openxmlformats.org/officeDocument/2006/relationships/hyperlink" Target="http://v-kosmose.com/solntse-interesnyie-faktyi-i-osobennosti/issledovanie-solnts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928802"/>
            <a:ext cx="8569325" cy="1143000"/>
          </a:xfrm>
        </p:spPr>
        <p:txBody>
          <a:bodyPr>
            <a:noAutofit/>
          </a:bodyPr>
          <a:lstStyle/>
          <a:p>
            <a:r>
              <a:rPr lang="uk-UA" sz="8800" dirty="0" smtClean="0"/>
              <a:t>Сонце</a:t>
            </a:r>
            <a:endParaRPr lang="ru-RU" sz="88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464344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Презентацію підготувала :</a:t>
            </a:r>
          </a:p>
          <a:p>
            <a:r>
              <a:rPr lang="uk-UA" dirty="0" smtClean="0"/>
              <a:t>Учениця 11-Б класу </a:t>
            </a:r>
          </a:p>
          <a:p>
            <a:r>
              <a:rPr lang="uk-UA" dirty="0" smtClean="0"/>
              <a:t>ХЗОШ І-ІІІ ступенів № 124 </a:t>
            </a:r>
          </a:p>
          <a:p>
            <a:r>
              <a:rPr lang="uk-UA" dirty="0" smtClean="0"/>
              <a:t>Остапенко Анастасія </a:t>
            </a:r>
            <a:endParaRPr lang="ru-RU" dirty="0"/>
          </a:p>
        </p:txBody>
      </p:sp>
      <p:pic>
        <p:nvPicPr>
          <p:cNvPr id="11" name="Рисунок 10" descr="desktopwallpapers.org.ua-16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03" y="1357298"/>
            <a:ext cx="4881597" cy="292895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Космічні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 smtClean="0"/>
              <a:t>Сонця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643438" cy="578645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позаатмосферні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проведені</a:t>
            </a:r>
            <a:r>
              <a:rPr lang="ru-RU" dirty="0" smtClean="0"/>
              <a:t> другим </a:t>
            </a:r>
            <a:r>
              <a:rPr lang="ru-RU" dirty="0" err="1" smtClean="0"/>
              <a:t>штучним</a:t>
            </a:r>
            <a:r>
              <a:rPr lang="ru-RU" dirty="0" smtClean="0"/>
              <a:t> </a:t>
            </a:r>
            <a:r>
              <a:rPr lang="ru-RU" dirty="0" err="1" smtClean="0"/>
              <a:t>супутником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«Спутник-2» в 1957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endParaRPr lang="uk-UA" dirty="0" smtClean="0"/>
          </a:p>
          <a:p>
            <a:r>
              <a:rPr lang="uk-UA" dirty="0" smtClean="0"/>
              <a:t>Першими космічними апаратами, створеними спеціально для вивчення Сонця і досліджували сонячний вітер, були створені </a:t>
            </a:r>
            <a:r>
              <a:rPr lang="en-US" dirty="0" smtClean="0"/>
              <a:t>NASA </a:t>
            </a:r>
            <a:r>
              <a:rPr lang="uk-UA" dirty="0" smtClean="0"/>
              <a:t>супутники серії «Піонер» з номерами 5—9, що були запущені між 1960 і 1968 роками. Ці супутники обертались навколо Сонця поблизу орбіти землі і виконували детальні вимірювання параметрів сонячного вітру.</a:t>
            </a:r>
          </a:p>
          <a:p>
            <a:r>
              <a:rPr lang="uk-UA" dirty="0" smtClean="0"/>
              <a:t>У </a:t>
            </a:r>
            <a:r>
              <a:rPr lang="uk-UA" dirty="0" smtClean="0"/>
              <a:t>1990 році, НАСА і Європейське космічне агентство запустили зонд </a:t>
            </a:r>
            <a:r>
              <a:rPr lang="uk-UA" dirty="0" err="1" smtClean="0"/>
              <a:t>Улліс</a:t>
            </a:r>
            <a:r>
              <a:rPr lang="uk-UA" dirty="0" smtClean="0"/>
              <a:t>, для першого дослідження полярних регіонів Сонця</a:t>
            </a:r>
            <a:r>
              <a:rPr lang="uk-UA" dirty="0" smtClean="0"/>
              <a:t>.</a:t>
            </a:r>
          </a:p>
          <a:p>
            <a:r>
              <a:rPr lang="en-US" dirty="0" err="1" smtClean="0"/>
              <a:t>Hinode</a:t>
            </a:r>
            <a:r>
              <a:rPr lang="en-US" dirty="0" smtClean="0"/>
              <a:t> — </a:t>
            </a:r>
            <a:r>
              <a:rPr lang="ru-RU" dirty="0" err="1" smtClean="0"/>
              <a:t>японський</a:t>
            </a:r>
            <a:r>
              <a:rPr lang="ru-RU" dirty="0" smtClean="0"/>
              <a:t> </a:t>
            </a:r>
            <a:r>
              <a:rPr lang="ru-RU" dirty="0" err="1" smtClean="0"/>
              <a:t>супутник</a:t>
            </a:r>
            <a:r>
              <a:rPr lang="ru-RU" dirty="0" smtClean="0"/>
              <a:t>, </a:t>
            </a:r>
            <a:r>
              <a:rPr lang="ru-RU" dirty="0" err="1" smtClean="0"/>
              <a:t>запущений</a:t>
            </a:r>
            <a:r>
              <a:rPr lang="ru-RU" dirty="0" smtClean="0"/>
              <a:t> в 2006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вивчає</a:t>
            </a:r>
            <a:r>
              <a:rPr lang="ru-RU" dirty="0" smtClean="0"/>
              <a:t> </a:t>
            </a:r>
            <a:r>
              <a:rPr lang="ru-RU" dirty="0" err="1" smtClean="0"/>
              <a:t>динаміку</a:t>
            </a:r>
            <a:r>
              <a:rPr lang="ru-RU" dirty="0" smtClean="0"/>
              <a:t> </a:t>
            </a:r>
            <a:r>
              <a:rPr lang="ru-RU" dirty="0" err="1" smtClean="0"/>
              <a:t>магнітних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варіацію</a:t>
            </a:r>
            <a:r>
              <a:rPr lang="ru-RU" dirty="0" smtClean="0"/>
              <a:t> </a:t>
            </a:r>
            <a:r>
              <a:rPr lang="ru-RU" dirty="0" err="1" smtClean="0"/>
              <a:t>світності</a:t>
            </a:r>
            <a:r>
              <a:rPr lang="ru-RU" dirty="0" smtClean="0"/>
              <a:t>, </a:t>
            </a:r>
            <a:r>
              <a:rPr lang="ru-RU" dirty="0" err="1" smtClean="0"/>
              <a:t>сонячний</a:t>
            </a:r>
            <a:r>
              <a:rPr lang="ru-RU" dirty="0" smtClean="0"/>
              <a:t> </a:t>
            </a:r>
            <a:r>
              <a:rPr lang="ru-RU" dirty="0" err="1" smtClean="0"/>
              <a:t>вітер</a:t>
            </a:r>
            <a:r>
              <a:rPr lang="ru-RU" dirty="0" smtClean="0"/>
              <a:t> та </a:t>
            </a:r>
            <a:r>
              <a:rPr lang="ru-RU" dirty="0" err="1" smtClean="0"/>
              <a:t>інше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ires_3348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357298"/>
            <a:ext cx="4643438" cy="3766989"/>
          </a:xfrm>
        </p:spPr>
      </p:pic>
      <p:sp>
        <p:nvSpPr>
          <p:cNvPr id="6" name="TextBox 5"/>
          <p:cNvSpPr txBox="1"/>
          <p:nvPr/>
        </p:nvSpPr>
        <p:spPr>
          <a:xfrm>
            <a:off x="5357818" y="5214950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Спостереження з зонду </a:t>
            </a:r>
            <a:r>
              <a:rPr lang="uk-UA" dirty="0" err="1" smtClean="0"/>
              <a:t>Улліса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8624918" cy="50387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http://uk.wikipedia.org/wiki/%</a:t>
            </a:r>
            <a:r>
              <a:rPr lang="en-US" dirty="0" smtClean="0">
                <a:hlinkClick r:id="rId2"/>
              </a:rPr>
              <a:t>D1%EE%ED%F6%E5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http://school.xvatit.com/index.php?title=%D0%A1%D0%BE%D0%BD%D1%86%D0%B5_%E2%80%93_%D0%B4%D0%B6%D0%B5%D1%80%D0%B5%D0%BB%D0%BE_%D1%81%D0%B2%D1%96%D1%82%D0%BB%D0%B0_%D1%96_%D1%82%D0%B5%D0%BF%D0%BB%D0%B0_%D0%BD%D0%B0_%D0%97%D0%B5%D0%BC%D0%BB%D1%96</a:t>
            </a:r>
            <a:r>
              <a:rPr lang="en-US" dirty="0" smtClean="0"/>
              <a:t>.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http://v-kosmose.com/solntse-interesnyie-faktyi-i-osobennosti/issledovanie-solntsa</a:t>
            </a:r>
            <a:r>
              <a:rPr lang="en-US" dirty="0" smtClean="0">
                <a:hlinkClick r:id="rId4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referat-ukr.com/prirodoznavstvo/sonce-dzherelo-svitla-tepla-na-zemli.html</a:t>
            </a:r>
            <a:endParaRPr lang="uk-UA" smtClean="0"/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916113"/>
            <a:ext cx="9144000" cy="4357687"/>
          </a:xfrm>
        </p:spPr>
        <p:txBody>
          <a:bodyPr/>
          <a:lstStyle/>
          <a:p>
            <a:r>
              <a:rPr lang="uk-UA" sz="3600" dirty="0" smtClean="0"/>
              <a:t>основні характеристики Сонця;</a:t>
            </a:r>
            <a:endParaRPr lang="uk-UA" sz="3600" dirty="0"/>
          </a:p>
          <a:p>
            <a:r>
              <a:rPr lang="uk-UA" sz="3600" dirty="0" smtClean="0"/>
              <a:t>будова Сонця;</a:t>
            </a:r>
            <a:endParaRPr lang="uk-UA" sz="3600" dirty="0"/>
          </a:p>
          <a:p>
            <a:r>
              <a:rPr lang="uk-UA" sz="3600" dirty="0" smtClean="0"/>
              <a:t>сонячна активність та її цикли;</a:t>
            </a:r>
            <a:endParaRPr lang="uk-UA" sz="3600" dirty="0"/>
          </a:p>
          <a:p>
            <a:r>
              <a:rPr lang="uk-UA" sz="3600" dirty="0" smtClean="0"/>
              <a:t>спостереження Сонця; </a:t>
            </a:r>
          </a:p>
          <a:p>
            <a:r>
              <a:rPr lang="uk-UA" sz="3600" dirty="0" smtClean="0"/>
              <a:t>космічні дослідження.</a:t>
            </a:r>
            <a:endParaRPr lang="ru-RU" sz="36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713788" cy="620713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/>
            </a:r>
            <a:br>
              <a:rPr lang="uk-UA" sz="4000" dirty="0"/>
            </a:br>
            <a:endParaRPr lang="ru-RU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2400" b="1" dirty="0" smtClean="0"/>
              <a:t>С</a:t>
            </a:r>
            <a:r>
              <a:rPr lang="uk-UA" sz="2400" b="1" dirty="0" smtClean="0"/>
              <a:t>о</a:t>
            </a:r>
            <a:r>
              <a:rPr lang="vi-VN" sz="2400" b="1" dirty="0" smtClean="0"/>
              <a:t>нце</a:t>
            </a:r>
            <a:r>
              <a:rPr lang="vi-VN" sz="2400" dirty="0" smtClean="0"/>
              <a:t> </a:t>
            </a:r>
            <a:r>
              <a:rPr lang="en-US" sz="2400" dirty="0" smtClean="0"/>
              <a:t> — </a:t>
            </a:r>
            <a:r>
              <a:rPr lang="uk-UA" sz="2400" dirty="0" smtClean="0"/>
              <a:t>зоря</a:t>
            </a:r>
            <a:r>
              <a:rPr lang="vi-VN" sz="2400" dirty="0" smtClean="0"/>
              <a:t>, </a:t>
            </a:r>
            <a:r>
              <a:rPr lang="vi-VN" sz="2400" dirty="0" smtClean="0"/>
              <a:t>що є центром </a:t>
            </a:r>
            <a:r>
              <a:rPr lang="uk-UA" sz="2400" dirty="0" smtClean="0"/>
              <a:t>Сонячної системи</a:t>
            </a:r>
            <a:r>
              <a:rPr lang="en-US" sz="2400" dirty="0" smtClean="0"/>
              <a:t>. </a:t>
            </a:r>
            <a:r>
              <a:rPr lang="vi-VN" sz="2400" dirty="0" smtClean="0"/>
              <a:t>Воно майже ідеально сферичне і являє собою гарячу </a:t>
            </a:r>
            <a:r>
              <a:rPr lang="uk-UA" sz="2400" dirty="0" smtClean="0"/>
              <a:t>плазму</a:t>
            </a:r>
            <a:r>
              <a:rPr lang="vi-VN" sz="2400" dirty="0" smtClean="0"/>
              <a:t>, </a:t>
            </a:r>
            <a:r>
              <a:rPr lang="vi-VN" sz="2400" dirty="0" smtClean="0"/>
              <a:t>сплетену магнітними </a:t>
            </a:r>
            <a:r>
              <a:rPr lang="vi-VN" sz="2400" dirty="0" smtClean="0"/>
              <a:t>полями</a:t>
            </a:r>
            <a:r>
              <a:rPr lang="uk-UA" sz="2400" dirty="0" smtClean="0"/>
              <a:t>.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/>
              <a:t>маса</a:t>
            </a:r>
            <a:r>
              <a:rPr lang="ru-RU" sz="2400" dirty="0"/>
              <a:t> </a:t>
            </a:r>
            <a:r>
              <a:rPr lang="ru-RU" sz="2400" dirty="0" err="1"/>
              <a:t>приблизно</a:t>
            </a:r>
            <a:r>
              <a:rPr lang="ru-RU" sz="2400" dirty="0"/>
              <a:t> в 333 000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 </a:t>
            </a:r>
            <a:r>
              <a:rPr lang="ru-RU" sz="2400" dirty="0" err="1"/>
              <a:t>більша</a:t>
            </a:r>
            <a:r>
              <a:rPr lang="ru-RU" sz="2400" dirty="0"/>
              <a:t> за </a:t>
            </a:r>
            <a:r>
              <a:rPr lang="ru-RU" sz="2400" dirty="0" err="1"/>
              <a:t>масу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та у 750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перевищує</a:t>
            </a:r>
            <a:r>
              <a:rPr lang="ru-RU" sz="2400" dirty="0"/>
              <a:t> </a:t>
            </a:r>
            <a:r>
              <a:rPr lang="ru-RU" sz="2400" dirty="0" err="1"/>
              <a:t>масу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планет, разом </a:t>
            </a:r>
            <a:r>
              <a:rPr lang="ru-RU" sz="2400" dirty="0" err="1"/>
              <a:t>узятих</a:t>
            </a:r>
            <a:r>
              <a:rPr lang="ru-RU" sz="2400" dirty="0"/>
              <a:t>.</a:t>
            </a:r>
          </a:p>
        </p:txBody>
      </p:sp>
      <p:pic>
        <p:nvPicPr>
          <p:cNvPr id="7" name="Рисунок 6" descr="080309_planets_3.jpg"/>
          <p:cNvPicPr>
            <a:picLocks noChangeAspect="1"/>
          </p:cNvPicPr>
          <p:nvPr/>
        </p:nvPicPr>
        <p:blipFill>
          <a:blip r:embed="rId2"/>
          <a:srcRect r="714" b="13832"/>
          <a:stretch>
            <a:fillRect/>
          </a:stretch>
        </p:blipFill>
        <p:spPr>
          <a:xfrm>
            <a:off x="142844" y="2214554"/>
            <a:ext cx="8813540" cy="4305317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954088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effectLst/>
              </a:rPr>
              <a:t>Будова Сонця.</a:t>
            </a:r>
            <a:br>
              <a:rPr lang="uk-UA" sz="4000" dirty="0">
                <a:effectLst/>
              </a:rPr>
            </a:br>
            <a:endParaRPr lang="ru-RU" sz="4000" dirty="0">
              <a:effectLst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786314" y="1071546"/>
            <a:ext cx="4357686" cy="559754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dirty="0" smtClean="0"/>
              <a:t>        </a:t>
            </a:r>
            <a:r>
              <a:rPr lang="ru-RU" sz="2800" dirty="0" err="1" smtClean="0"/>
              <a:t>Сонце</a:t>
            </a:r>
            <a:r>
              <a:rPr lang="ru-RU" sz="2800" dirty="0" smtClean="0"/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розпечена</a:t>
            </a:r>
            <a:r>
              <a:rPr lang="ru-RU" sz="2800" dirty="0" smtClean="0"/>
              <a:t> куля, у </a:t>
            </a:r>
            <a:r>
              <a:rPr lang="ru-RU" sz="2800" dirty="0" err="1" smtClean="0"/>
              <a:t>складі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газоподібних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простих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– </a:t>
            </a:r>
            <a:r>
              <a:rPr lang="ru-RU" sz="2800" dirty="0" err="1" smtClean="0"/>
              <a:t>водню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гелію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  </a:t>
            </a:r>
            <a:r>
              <a:rPr lang="ru-RU" sz="2800" dirty="0" err="1" smtClean="0"/>
              <a:t>Хімічний</a:t>
            </a:r>
            <a:r>
              <a:rPr lang="ru-RU" sz="2800" dirty="0" smtClean="0"/>
              <a:t> </a:t>
            </a:r>
            <a:r>
              <a:rPr lang="ru-RU" sz="2800" dirty="0"/>
              <a:t>склад (за 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атомів</a:t>
            </a:r>
            <a:r>
              <a:rPr lang="ru-RU" sz="2800" dirty="0"/>
              <a:t>) </a:t>
            </a:r>
            <a:r>
              <a:rPr lang="ru-RU" sz="2800" dirty="0" err="1"/>
              <a:t>визначено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аналізу</a:t>
            </a:r>
            <a:r>
              <a:rPr lang="ru-RU" sz="2800" dirty="0"/>
              <a:t> </a:t>
            </a:r>
            <a:r>
              <a:rPr lang="ru-RU" sz="2800" dirty="0" err="1"/>
              <a:t>сонячного</a:t>
            </a:r>
            <a:r>
              <a:rPr lang="ru-RU" sz="2800" dirty="0"/>
              <a:t> спектра:</a:t>
            </a:r>
          </a:p>
          <a:p>
            <a:pPr algn="ctr">
              <a:buNone/>
            </a:pPr>
            <a:r>
              <a:rPr lang="ru-RU" sz="2800" dirty="0" err="1"/>
              <a:t>водень</a:t>
            </a:r>
            <a:r>
              <a:rPr lang="ru-RU" sz="2800" dirty="0"/>
              <a:t> </a:t>
            </a:r>
            <a:r>
              <a:rPr lang="ru-RU" sz="2800" dirty="0" err="1"/>
              <a:t>складає</a:t>
            </a:r>
            <a:r>
              <a:rPr lang="ru-RU" sz="2800" dirty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- </a:t>
            </a:r>
            <a:r>
              <a:rPr lang="ru-RU" sz="2800" dirty="0"/>
              <a:t>90%,</a:t>
            </a:r>
          </a:p>
          <a:p>
            <a:pPr algn="ctr">
              <a:buNone/>
            </a:pPr>
            <a:r>
              <a:rPr lang="ru-RU" sz="2800" dirty="0" err="1"/>
              <a:t>гелій</a:t>
            </a:r>
            <a:r>
              <a:rPr lang="ru-RU" sz="2800" dirty="0"/>
              <a:t> — 10%,</a:t>
            </a:r>
          </a:p>
          <a:p>
            <a:pPr algn="ctr">
              <a:buNone/>
            </a:pP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елементи</a:t>
            </a:r>
            <a:r>
              <a:rPr lang="ru-RU" sz="2800" dirty="0"/>
              <a:t> — </a:t>
            </a:r>
            <a:r>
              <a:rPr lang="ru-RU" sz="2800" dirty="0" err="1"/>
              <a:t>менше</a:t>
            </a:r>
            <a:r>
              <a:rPr lang="ru-RU" sz="2800" dirty="0"/>
              <a:t> 0,1% </a:t>
            </a:r>
            <a:r>
              <a:rPr lang="ru-RU" sz="2800" dirty="0" smtClean="0"/>
              <a:t>.</a:t>
            </a:r>
          </a:p>
          <a:p>
            <a:pPr algn="ctr">
              <a:buNone/>
            </a:pPr>
            <a:r>
              <a:rPr lang="ru-RU" sz="2800" dirty="0" smtClean="0"/>
              <a:t>Температура </a:t>
            </a:r>
            <a:r>
              <a:rPr lang="ru-RU" sz="2800" dirty="0" err="1" smtClean="0"/>
              <a:t>Сонця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висока</a:t>
            </a:r>
            <a:r>
              <a:rPr lang="ru-RU" sz="2800" dirty="0" smtClean="0"/>
              <a:t>. На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поверхні</a:t>
            </a:r>
            <a:r>
              <a:rPr lang="ru-RU" sz="2800" dirty="0" smtClean="0"/>
              <a:t> вона </a:t>
            </a:r>
            <a:r>
              <a:rPr lang="ru-RU" sz="2800" dirty="0" err="1" smtClean="0"/>
              <a:t>сягає</a:t>
            </a:r>
            <a:r>
              <a:rPr lang="ru-RU" sz="2800" dirty="0" smtClean="0"/>
              <a:t> 6000 °С.</a:t>
            </a:r>
            <a:endParaRPr lang="ru-RU" sz="2800" dirty="0" smtClean="0"/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6" name="Рисунок 5" descr="1269687890_sol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4762500" cy="47625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57950" y="0"/>
            <a:ext cx="2786050" cy="350043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У центрі Сонця знаходиться сонячне </a:t>
            </a:r>
            <a:r>
              <a:rPr lang="uk-UA" dirty="0" smtClean="0">
                <a:solidFill>
                  <a:schemeClr val="tx1"/>
                </a:solidFill>
              </a:rPr>
              <a:t>ядро.</a:t>
            </a:r>
          </a:p>
          <a:p>
            <a:pPr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Фотосфера </a:t>
            </a:r>
            <a:r>
              <a:rPr lang="uk-UA" dirty="0" smtClean="0">
                <a:solidFill>
                  <a:schemeClr val="tx1"/>
                </a:solidFill>
              </a:rPr>
              <a:t>- це видима поверхня Сонця, яка і є основним джерелом випромінювання.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Stroenie-Solnts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453981" cy="3357562"/>
          </a:xfrm>
        </p:spPr>
      </p:pic>
      <p:pic>
        <p:nvPicPr>
          <p:cNvPr id="8" name="Рисунок 7" descr="05020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067" y="3500438"/>
            <a:ext cx="5595934" cy="33575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214818"/>
            <a:ext cx="34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uk-UA" sz="2000" dirty="0" smtClean="0"/>
              <a:t>Сонце оточує сонячна корона, яка має дуже високу температуру, проте вона вкрай розряджена, тому видима неозброєним оком тільки в періоди повного сонячного затемнення.</a:t>
            </a:r>
            <a:endParaRPr lang="ru-RU" sz="20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Сонячна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 та </a:t>
            </a:r>
            <a:r>
              <a:rPr lang="ru-RU" b="1" dirty="0" err="1" smtClean="0"/>
              <a:t>її</a:t>
            </a:r>
            <a:r>
              <a:rPr lang="ru-RU" b="1" dirty="0" smtClean="0"/>
              <a:t> цикли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572000" cy="55721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 smtClean="0"/>
              <a:t>Спостерігаючи</a:t>
            </a:r>
            <a:r>
              <a:rPr lang="ru-RU" dirty="0" smtClean="0"/>
              <a:t> за </a:t>
            </a:r>
            <a:r>
              <a:rPr lang="ru-RU" dirty="0" err="1" smtClean="0"/>
              <a:t>плямами</a:t>
            </a:r>
            <a:r>
              <a:rPr lang="ru-RU" dirty="0" smtClean="0"/>
              <a:t>, </a:t>
            </a:r>
            <a:r>
              <a:rPr lang="ru-RU" dirty="0" err="1" smtClean="0"/>
              <a:t>астрономи</a:t>
            </a:r>
            <a:r>
              <a:rPr lang="ru-RU" dirty="0" smtClean="0"/>
              <a:t> </a:t>
            </a:r>
            <a:r>
              <a:rPr lang="ru-RU" dirty="0" err="1" smtClean="0"/>
              <a:t>встановили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газоподібне</a:t>
            </a:r>
            <a:r>
              <a:rPr lang="ru-RU" dirty="0" smtClean="0"/>
              <a:t>, то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обертаються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різною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.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екватора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, а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полюсів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сповільнюється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smtClean="0"/>
              <a:t>час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плям</a:t>
            </a:r>
            <a:r>
              <a:rPr lang="ru-RU" dirty="0" smtClean="0"/>
              <a:t>, </a:t>
            </a:r>
            <a:r>
              <a:rPr lang="ru-RU" dirty="0" smtClean="0"/>
              <a:t>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магнітні</a:t>
            </a:r>
            <a:r>
              <a:rPr lang="ru-RU" dirty="0" smtClean="0"/>
              <a:t> </a:t>
            </a:r>
            <a:r>
              <a:rPr lang="ru-RU" dirty="0" err="1" smtClean="0"/>
              <a:t>бурі</a:t>
            </a:r>
            <a:r>
              <a:rPr lang="ru-RU" dirty="0" smtClean="0"/>
              <a:t>. </a:t>
            </a:r>
            <a:r>
              <a:rPr lang="ru-RU" dirty="0" err="1" smtClean="0"/>
              <a:t>Магнітні</a:t>
            </a:r>
            <a:r>
              <a:rPr lang="ru-RU" dirty="0" smtClean="0"/>
              <a:t> </a:t>
            </a:r>
            <a:r>
              <a:rPr lang="ru-RU" dirty="0" err="1" smtClean="0"/>
              <a:t>бурі</a:t>
            </a:r>
            <a:r>
              <a:rPr lang="ru-RU" dirty="0" smtClean="0"/>
              <a:t> негативно </a:t>
            </a:r>
            <a:r>
              <a:rPr lang="ru-RU" dirty="0" err="1" smtClean="0"/>
              <a:t>впливають</a:t>
            </a:r>
            <a:r>
              <a:rPr lang="ru-RU" dirty="0" smtClean="0"/>
              <a:t> на стан </a:t>
            </a: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smtClean="0"/>
              <a:t>людей.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магнітних</a:t>
            </a:r>
            <a:r>
              <a:rPr lang="ru-RU" dirty="0" smtClean="0"/>
              <a:t> </a:t>
            </a:r>
            <a:r>
              <a:rPr lang="ru-RU" dirty="0" smtClean="0"/>
              <a:t>бурь </a:t>
            </a:r>
            <a:r>
              <a:rPr lang="ru-RU" dirty="0" smtClean="0"/>
              <a:t>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кулі</a:t>
            </a:r>
            <a:r>
              <a:rPr lang="ru-RU" dirty="0" smtClean="0"/>
              <a:t> </a:t>
            </a:r>
            <a:r>
              <a:rPr lang="ru-RU" dirty="0" err="1" smtClean="0"/>
              <a:t>перестає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короткохвильова</a:t>
            </a:r>
            <a:r>
              <a:rPr lang="ru-RU" dirty="0" smtClean="0"/>
              <a:t> мережа </a:t>
            </a:r>
            <a:r>
              <a:rPr lang="ru-RU" dirty="0" err="1" smtClean="0"/>
              <a:t>радіо</a:t>
            </a:r>
            <a:r>
              <a:rPr lang="ru-RU" dirty="0" smtClean="0"/>
              <a:t>,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магнітне</a:t>
            </a:r>
            <a:r>
              <a:rPr lang="ru-RU" dirty="0" smtClean="0"/>
              <a:t> поле.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a8c7e286fc3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000108"/>
            <a:ext cx="4286248" cy="3422406"/>
          </a:xfrm>
        </p:spPr>
      </p:pic>
      <p:pic>
        <p:nvPicPr>
          <p:cNvPr id="6" name="Рисунок 5" descr="379343_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249087"/>
            <a:ext cx="3500430" cy="2608914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964612" cy="73818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64318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Цикли </a:t>
            </a:r>
            <a:r>
              <a:rPr lang="ru-RU" sz="1800" dirty="0" err="1" smtClean="0">
                <a:solidFill>
                  <a:schemeClr val="tx1"/>
                </a:solidFill>
              </a:rPr>
              <a:t>сонячної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активності</a:t>
            </a:r>
            <a:r>
              <a:rPr lang="ru-RU" sz="1800" dirty="0" smtClean="0">
                <a:solidFill>
                  <a:schemeClr val="tx1"/>
                </a:solidFill>
              </a:rPr>
              <a:t> – </a:t>
            </a:r>
            <a:r>
              <a:rPr lang="ru-RU" sz="1800" dirty="0" err="1" smtClean="0">
                <a:solidFill>
                  <a:schemeClr val="tx1"/>
                </a:solidFill>
              </a:rPr>
              <a:t>це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періодичні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процеси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появи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розвитку</a:t>
            </a: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</a:rPr>
              <a:t>Сонці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активних</a:t>
            </a:r>
            <a:r>
              <a:rPr lang="ru-RU" sz="1800" dirty="0" smtClean="0">
                <a:solidFill>
                  <a:schemeClr val="tx1"/>
                </a:solidFill>
              </a:rPr>
              <a:t> областей, </a:t>
            </a:r>
            <a:r>
              <a:rPr lang="ru-RU" sz="1800" dirty="0" err="1" smtClean="0">
                <a:solidFill>
                  <a:schemeClr val="tx1"/>
                </a:solidFill>
              </a:rPr>
              <a:t>що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характеризуються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виходом</a:t>
            </a: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 err="1" smtClean="0">
                <a:solidFill>
                  <a:schemeClr val="tx1"/>
                </a:solidFill>
              </a:rPr>
              <a:t>поверхню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сильних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магнітних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полів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Цикли </a:t>
            </a:r>
            <a:r>
              <a:rPr lang="ru-RU" sz="1800" dirty="0" err="1" smtClean="0">
                <a:solidFill>
                  <a:schemeClr val="tx1"/>
                </a:solidFill>
              </a:rPr>
              <a:t>сонячної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активності</a:t>
            </a:r>
            <a:r>
              <a:rPr lang="ru-RU" sz="1800" dirty="0" smtClean="0">
                <a:solidFill>
                  <a:schemeClr val="tx1"/>
                </a:solidFill>
              </a:rPr>
              <a:t> – </a:t>
            </a:r>
            <a:r>
              <a:rPr lang="ru-RU" sz="1800" dirty="0" err="1" smtClean="0">
                <a:solidFill>
                  <a:schemeClr val="tx1"/>
                </a:solidFill>
              </a:rPr>
              <a:t>періодична</a:t>
            </a:r>
            <a:r>
              <a:rPr lang="ru-RU" sz="1800" dirty="0" smtClean="0">
                <a:solidFill>
                  <a:schemeClr val="tx1"/>
                </a:solidFill>
              </a:rPr>
              <a:t> 11-річна </a:t>
            </a:r>
            <a:r>
              <a:rPr lang="ru-RU" sz="1800" dirty="0" err="1" smtClean="0">
                <a:solidFill>
                  <a:schemeClr val="tx1"/>
                </a:solidFill>
              </a:rPr>
              <a:t>активізація</a:t>
            </a:r>
            <a:r>
              <a:rPr lang="ru-RU" sz="1800" dirty="0" smtClean="0">
                <a:solidFill>
                  <a:schemeClr val="tx1"/>
                </a:solidFill>
              </a:rPr>
              <a:t> в </a:t>
            </a:r>
            <a:r>
              <a:rPr lang="ru-RU" sz="1800" dirty="0" err="1" smtClean="0">
                <a:solidFill>
                  <a:schemeClr val="tx1"/>
                </a:solidFill>
              </a:rPr>
              <a:t>сонячній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атмосфері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з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виникненням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підвищеної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кількості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плям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факелів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спалахів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протуберанців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підвищення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їх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енергії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original-graphic_solar-cycle-24_DHathaw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883" y="1714488"/>
            <a:ext cx="6544117" cy="4929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143116"/>
            <a:ext cx="2500298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dirty="0" err="1" smtClean="0"/>
              <a:t>Протягом</a:t>
            </a:r>
            <a:r>
              <a:rPr lang="ru-RU" dirty="0" smtClean="0"/>
              <a:t> одного циклу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ведучі</a:t>
            </a:r>
            <a:r>
              <a:rPr lang="ru-RU" dirty="0" smtClean="0"/>
              <a:t> </a:t>
            </a:r>
            <a:r>
              <a:rPr lang="ru-RU" dirty="0" err="1" smtClean="0"/>
              <a:t>плями</a:t>
            </a:r>
            <a:r>
              <a:rPr lang="ru-RU" dirty="0" smtClean="0"/>
              <a:t>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півкулі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одну </a:t>
            </a:r>
            <a:r>
              <a:rPr lang="ru-RU" dirty="0" err="1" smtClean="0"/>
              <a:t>полярність</a:t>
            </a:r>
            <a:r>
              <a:rPr lang="ru-RU" dirty="0" smtClean="0"/>
              <a:t>, а в </a:t>
            </a:r>
            <a:r>
              <a:rPr lang="ru-RU" dirty="0" err="1" smtClean="0"/>
              <a:t>Південній</a:t>
            </a:r>
            <a:r>
              <a:rPr lang="ru-RU" dirty="0" smtClean="0"/>
              <a:t> - </a:t>
            </a:r>
            <a:r>
              <a:rPr lang="ru-RU" dirty="0" err="1" smtClean="0"/>
              <a:t>іншу</a:t>
            </a:r>
            <a:r>
              <a:rPr lang="ru-RU" dirty="0" smtClean="0"/>
              <a:t>. У </a:t>
            </a:r>
            <a:r>
              <a:rPr lang="ru-RU" dirty="0" err="1" smtClean="0"/>
              <a:t>наступному</a:t>
            </a:r>
            <a:r>
              <a:rPr lang="ru-RU" dirty="0" smtClean="0"/>
              <a:t> </a:t>
            </a:r>
            <a:r>
              <a:rPr lang="ru-RU" dirty="0" err="1" smtClean="0"/>
              <a:t>циклі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полярності</a:t>
            </a:r>
            <a:r>
              <a:rPr lang="ru-RU" dirty="0" smtClean="0"/>
              <a:t> </a:t>
            </a:r>
            <a:r>
              <a:rPr lang="ru-RU" dirty="0" err="1" smtClean="0"/>
              <a:t>міняються</a:t>
            </a:r>
            <a:r>
              <a:rPr lang="ru-RU" dirty="0" smtClean="0"/>
              <a:t> на </a:t>
            </a:r>
            <a:r>
              <a:rPr lang="ru-RU" dirty="0" err="1" smtClean="0"/>
              <a:t>зворотні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припускають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на </a:t>
            </a:r>
            <a:r>
              <a:rPr lang="ru-RU" dirty="0" err="1" smtClean="0"/>
              <a:t>переміщення</a:t>
            </a:r>
            <a:r>
              <a:rPr lang="ru-RU" dirty="0" smtClean="0"/>
              <a:t> в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корі</a:t>
            </a:r>
            <a:r>
              <a:rPr lang="ru-RU" dirty="0" smtClean="0"/>
              <a:t>, </a:t>
            </a:r>
            <a:r>
              <a:rPr lang="ru-RU" dirty="0" err="1" smtClean="0"/>
              <a:t>землетруси</a:t>
            </a:r>
            <a:r>
              <a:rPr lang="ru-RU" dirty="0" smtClean="0"/>
              <a:t>, </a:t>
            </a:r>
            <a:r>
              <a:rPr lang="ru-RU" dirty="0" err="1" smtClean="0"/>
              <a:t>вулканізм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Спостереження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Сонця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4749803" cy="57324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У 1905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Джордж </a:t>
            </a:r>
            <a:r>
              <a:rPr lang="ru-RU" sz="2000" dirty="0" err="1" smtClean="0"/>
              <a:t>Еллері</a:t>
            </a:r>
            <a:r>
              <a:rPr lang="ru-RU" sz="2000" dirty="0" smtClean="0"/>
              <a:t> </a:t>
            </a:r>
            <a:r>
              <a:rPr lang="ru-RU" sz="2000" dirty="0" err="1" smtClean="0"/>
              <a:t>Хейл</a:t>
            </a:r>
            <a:r>
              <a:rPr lang="ru-RU" sz="2000" dirty="0" smtClean="0"/>
              <a:t> в </a:t>
            </a:r>
            <a:r>
              <a:rPr lang="ru-RU" sz="2000" dirty="0" err="1" smtClean="0"/>
              <a:t>обсерваторії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Маунт-Вілсон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встановив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сонячний</a:t>
            </a:r>
            <a:r>
              <a:rPr lang="ru-RU" sz="2000" dirty="0" smtClean="0"/>
              <a:t> телескоп </a:t>
            </a:r>
            <a:r>
              <a:rPr lang="ru-RU" sz="2000" dirty="0" err="1" smtClean="0"/>
              <a:t>побудований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невеликій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обсерваторії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відповіді</a:t>
            </a:r>
            <a:r>
              <a:rPr lang="ru-RU" sz="2000" dirty="0" smtClean="0"/>
              <a:t> на проблему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плям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Сонці</a:t>
            </a:r>
            <a:r>
              <a:rPr lang="ru-RU" sz="2000" dirty="0" smtClean="0"/>
              <a:t>.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Джордж </a:t>
            </a:r>
            <a:r>
              <a:rPr lang="ru-RU" sz="2000" dirty="0" err="1" smtClean="0"/>
              <a:t>Хейл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плями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Сонці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магнітним</a:t>
            </a:r>
            <a:r>
              <a:rPr lang="ru-RU" sz="2000" dirty="0" smtClean="0"/>
              <a:t> полем,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призводить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зниження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. На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Сонце</a:t>
            </a:r>
            <a:r>
              <a:rPr lang="ru-RU" sz="2000" dirty="0" smtClean="0"/>
              <a:t> регулярно </a:t>
            </a:r>
            <a:r>
              <a:rPr lang="ru-RU" sz="2000" dirty="0" err="1" smtClean="0"/>
              <a:t>спостерігають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обсерваторій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7" name="Рисунок 6" descr="4ae08aa487149ea502af13e986b006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90" y="1142984"/>
            <a:ext cx="4419610" cy="2762256"/>
          </a:xfrm>
          <a:prstGeom prst="rect">
            <a:avLst/>
          </a:prstGeom>
        </p:spPr>
      </p:pic>
      <p:pic>
        <p:nvPicPr>
          <p:cNvPr id="8" name="Рисунок 7" descr="рол.jpg"/>
          <p:cNvPicPr>
            <a:picLocks noChangeAspect="1"/>
          </p:cNvPicPr>
          <p:nvPr/>
        </p:nvPicPr>
        <p:blipFill>
          <a:blip r:embed="rId3"/>
          <a:srcRect r="1219" b="12257"/>
          <a:stretch>
            <a:fillRect/>
          </a:stretch>
        </p:blipFill>
        <p:spPr>
          <a:xfrm>
            <a:off x="5000628" y="4071942"/>
            <a:ext cx="4000528" cy="2370683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8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188</TotalTime>
  <Words>635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Times New Roman</vt:lpstr>
      <vt:lpstr>Arial Narrow</vt:lpstr>
      <vt:lpstr>Тема18</vt:lpstr>
      <vt:lpstr>Сонце</vt:lpstr>
      <vt:lpstr>План</vt:lpstr>
      <vt:lpstr> </vt:lpstr>
      <vt:lpstr>Слайд 4</vt:lpstr>
      <vt:lpstr>Будова Сонця. </vt:lpstr>
      <vt:lpstr>Слайд 6</vt:lpstr>
      <vt:lpstr>Сонячна активність та її цикли </vt:lpstr>
      <vt:lpstr> </vt:lpstr>
      <vt:lpstr>Спостереження Сонця  </vt:lpstr>
      <vt:lpstr>Космічні дослідження Сонця </vt:lpstr>
      <vt:lpstr>Джерела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Сонце – найближча зоря</dc:title>
  <dc:creator>UserXP</dc:creator>
  <cp:lastModifiedBy>Admin</cp:lastModifiedBy>
  <cp:revision>13</cp:revision>
  <dcterms:created xsi:type="dcterms:W3CDTF">2011-03-23T09:11:32Z</dcterms:created>
  <dcterms:modified xsi:type="dcterms:W3CDTF">2015-01-03T15:57:15Z</dcterms:modified>
</cp:coreProperties>
</file>