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8E4"/>
    <a:srgbClr val="FFFFFF"/>
    <a:srgbClr val="E4D1F3"/>
    <a:srgbClr val="AB50C8"/>
    <a:srgbClr val="D58DEB"/>
    <a:srgbClr val="AE73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502F-F4C1-4A98-A025-316831759DA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4770-71CB-4712-AD97-ECADA4901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uter-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5806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600" b="1" i="1" dirty="0">
              <a:solidFill>
                <a:srgbClr val="D58DE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>
                  <a:prstDash val="solid"/>
                </a:ln>
                <a:solidFill>
                  <a:srgbClr val="C398E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r>
              <a:rPr lang="uk-UA" sz="9600" b="1" i="1" cap="none" spc="0" dirty="0" err="1" smtClean="0">
                <a:ln>
                  <a:prstDash val="solid"/>
                </a:ln>
                <a:solidFill>
                  <a:srgbClr val="C398E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еркурій</a:t>
            </a:r>
            <a:endParaRPr lang="ru-RU" sz="9600" b="1" cap="none" spc="0" dirty="0">
              <a:ln>
                <a:prstDash val="solid"/>
              </a:ln>
              <a:solidFill>
                <a:srgbClr val="C398E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843788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0"/>
            <a:ext cx="3962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Цікаві факти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92696"/>
            <a:ext cx="7848872" cy="600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— </a:t>
            </a:r>
            <a:r>
              <a:rPr lang="ru-RU" sz="2400" b="1" dirty="0" err="1" smtClean="0">
                <a:solidFill>
                  <a:srgbClr val="FFC000"/>
                </a:solidFill>
              </a:rPr>
              <a:t>найшвидша</a:t>
            </a:r>
            <a:r>
              <a:rPr lang="ru-RU" sz="2400" b="1" dirty="0" smtClean="0">
                <a:solidFill>
                  <a:srgbClr val="FFC000"/>
                </a:solidFill>
              </a:rPr>
              <a:t> планета в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Сонячній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Системі</a:t>
            </a:r>
            <a:r>
              <a:rPr lang="ru-RU" sz="2400" b="1" dirty="0" smtClean="0">
                <a:solidFill>
                  <a:srgbClr val="FFC000"/>
                </a:solidFill>
              </a:rPr>
              <a:t>, вона </a:t>
            </a:r>
            <a:r>
              <a:rPr lang="ru-RU" sz="2400" b="1" dirty="0" err="1" smtClean="0">
                <a:solidFill>
                  <a:srgbClr val="FFC000"/>
                </a:solidFill>
              </a:rPr>
              <a:t>рухається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орбітою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навколо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 з </a:t>
            </a:r>
            <a:r>
              <a:rPr lang="ru-RU" sz="2400" b="1" dirty="0" err="1" smtClean="0">
                <a:solidFill>
                  <a:srgbClr val="FFC000"/>
                </a:solidFill>
              </a:rPr>
              <a:t>середньою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швидкістю</a:t>
            </a:r>
            <a:r>
              <a:rPr lang="ru-RU" sz="2400" b="1" dirty="0" smtClean="0">
                <a:solidFill>
                  <a:srgbClr val="FFC000"/>
                </a:solidFill>
              </a:rPr>
              <a:t> 47,87 км/с, що </a:t>
            </a:r>
            <a:r>
              <a:rPr lang="ru-RU" sz="2400" b="1" dirty="0" err="1" smtClean="0">
                <a:solidFill>
                  <a:srgbClr val="FFC000"/>
                </a:solidFill>
              </a:rPr>
              <a:t>майже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вдвічі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більше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швидкості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Землі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</a:rPr>
              <a:t>Така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швидкість</a:t>
            </a:r>
            <a:r>
              <a:rPr lang="ru-RU" sz="2400" b="1" dirty="0" smtClean="0">
                <a:solidFill>
                  <a:srgbClr val="FFC000"/>
                </a:solidFill>
              </a:rPr>
              <a:t> і той факт, що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розміщений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ближче</a:t>
            </a:r>
            <a:r>
              <a:rPr lang="ru-RU" sz="2400" b="1" dirty="0" smtClean="0">
                <a:solidFill>
                  <a:srgbClr val="FFC000"/>
                </a:solidFill>
              </a:rPr>
              <a:t> до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, ніж Земля, </a:t>
            </a:r>
            <a:r>
              <a:rPr lang="ru-RU" sz="2400" b="1" dirty="0" err="1" smtClean="0">
                <a:solidFill>
                  <a:srgbClr val="FFC000"/>
                </a:solidFill>
              </a:rPr>
              <a:t>приводять</a:t>
            </a:r>
            <a:r>
              <a:rPr lang="ru-RU" sz="2400" b="1" dirty="0" smtClean="0">
                <a:solidFill>
                  <a:srgbClr val="FFC000"/>
                </a:solidFill>
              </a:rPr>
              <a:t> до того, що один </a:t>
            </a:r>
            <a:r>
              <a:rPr lang="ru-RU" sz="2400" b="1" dirty="0" err="1" smtClean="0">
                <a:solidFill>
                  <a:srgbClr val="FFC000"/>
                </a:solidFill>
              </a:rPr>
              <a:t>рік</a:t>
            </a:r>
            <a:r>
              <a:rPr lang="ru-RU" sz="2400" b="1" dirty="0" smtClean="0">
                <a:solidFill>
                  <a:srgbClr val="FFC000"/>
                </a:solidFill>
              </a:rPr>
              <a:t> на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Меркурії</a:t>
            </a:r>
            <a:r>
              <a:rPr lang="ru-RU" sz="2400" b="1" dirty="0" smtClean="0">
                <a:solidFill>
                  <a:srgbClr val="FFC000"/>
                </a:solidFill>
              </a:rPr>
              <a:t> (час </a:t>
            </a:r>
            <a:r>
              <a:rPr lang="ru-RU" sz="2400" b="1" dirty="0" err="1" smtClean="0">
                <a:solidFill>
                  <a:srgbClr val="FFC000"/>
                </a:solidFill>
              </a:rPr>
              <a:t>його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повного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оберту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навколо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) становить </a:t>
            </a:r>
            <a:r>
              <a:rPr lang="ru-RU" sz="2400" b="1" dirty="0" err="1" smtClean="0">
                <a:solidFill>
                  <a:srgbClr val="FFC000"/>
                </a:solidFill>
              </a:rPr>
              <a:t>усього</a:t>
            </a:r>
            <a:r>
              <a:rPr lang="ru-RU" sz="2400" b="1" dirty="0" smtClean="0">
                <a:solidFill>
                  <a:srgbClr val="FFC000"/>
                </a:solidFill>
              </a:rPr>
              <a:t> 87,99 днів.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— вельми </a:t>
            </a:r>
            <a:r>
              <a:rPr lang="ru-RU" sz="2400" b="1" dirty="0" err="1" smtClean="0">
                <a:solidFill>
                  <a:srgbClr val="FFC000"/>
                </a:solidFill>
              </a:rPr>
              <a:t>складний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об'єкт</a:t>
            </a:r>
            <a:r>
              <a:rPr lang="ru-RU" sz="2400" b="1" dirty="0" smtClean="0">
                <a:solidFill>
                  <a:srgbClr val="FFC000"/>
                </a:solidFill>
              </a:rPr>
              <a:t> для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спостереження</a:t>
            </a:r>
            <a:r>
              <a:rPr lang="ru-RU" sz="2400" b="1" dirty="0" smtClean="0">
                <a:solidFill>
                  <a:srgbClr val="FFC000"/>
                </a:solidFill>
              </a:rPr>
              <a:t> у </a:t>
            </a:r>
            <a:r>
              <a:rPr lang="ru-RU" sz="2400" b="1" dirty="0" err="1" smtClean="0">
                <a:solidFill>
                  <a:srgbClr val="FFC000"/>
                </a:solidFill>
              </a:rPr>
              <a:t>високих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широтах </a:t>
            </a:r>
            <a:r>
              <a:rPr lang="ru-RU" sz="2400" b="1" dirty="0" err="1" smtClean="0">
                <a:solidFill>
                  <a:srgbClr val="FFC000"/>
                </a:solidFill>
              </a:rPr>
              <a:t>Землі</a:t>
            </a:r>
            <a:r>
              <a:rPr lang="ru-RU" sz="2400" b="1" dirty="0" smtClean="0">
                <a:solidFill>
                  <a:srgbClr val="FFC000"/>
                </a:solidFill>
              </a:rPr>
              <a:t> через те, що він </a:t>
            </a:r>
            <a:r>
              <a:rPr lang="ru-RU" sz="2400" b="1" dirty="0" err="1" smtClean="0">
                <a:solidFill>
                  <a:srgbClr val="FFC000"/>
                </a:solidFill>
              </a:rPr>
              <a:t>завжди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спостерігається</a:t>
            </a:r>
            <a:r>
              <a:rPr lang="ru-RU" sz="2400" b="1" dirty="0" smtClean="0">
                <a:solidFill>
                  <a:srgbClr val="FFC000"/>
                </a:solidFill>
              </a:rPr>
              <a:t> при </a:t>
            </a:r>
            <a:r>
              <a:rPr lang="ru-RU" sz="2400" b="1" dirty="0" err="1" smtClean="0">
                <a:solidFill>
                  <a:srgbClr val="FFC000"/>
                </a:solidFill>
              </a:rPr>
              <a:t>сході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або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заході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Сонця</a:t>
            </a:r>
            <a:r>
              <a:rPr lang="ru-RU" sz="2400" b="1" dirty="0" smtClean="0">
                <a:solidFill>
                  <a:srgbClr val="FFC000"/>
                </a:solidFill>
              </a:rPr>
              <a:t>, і досить </a:t>
            </a:r>
            <a:r>
              <a:rPr lang="ru-RU" sz="2400" b="1" dirty="0" err="1" smtClean="0">
                <a:solidFill>
                  <a:srgbClr val="FFC000"/>
                </a:solidFill>
              </a:rPr>
              <a:t>низько</a:t>
            </a:r>
            <a:r>
              <a:rPr lang="ru-RU" sz="2400" b="1" dirty="0" smtClean="0">
                <a:solidFill>
                  <a:srgbClr val="FFC000"/>
                </a:solidFill>
              </a:rPr>
              <a:t> над горизонтом (особливо в </a:t>
            </a:r>
            <a:r>
              <a:rPr lang="ru-RU" sz="2400" b="1" dirty="0" err="1" smtClean="0">
                <a:solidFill>
                  <a:srgbClr val="FFC000"/>
                </a:solidFill>
              </a:rPr>
              <a:t>північних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широтах). </a:t>
            </a:r>
            <a:r>
              <a:rPr lang="ru-RU" sz="2400" b="1" dirty="0" err="1" smtClean="0">
                <a:solidFill>
                  <a:srgbClr val="FFC000"/>
                </a:solidFill>
              </a:rPr>
              <a:t>Період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його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найкращої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видимості</a:t>
            </a:r>
            <a:r>
              <a:rPr lang="ru-RU" sz="2400" b="1" dirty="0" smtClean="0">
                <a:solidFill>
                  <a:srgbClr val="FFC000"/>
                </a:solidFill>
              </a:rPr>
              <a:t> (</a:t>
            </a:r>
            <a:r>
              <a:rPr lang="ru-RU" sz="2400" b="1" dirty="0" err="1" smtClean="0">
                <a:solidFill>
                  <a:srgbClr val="FFC000"/>
                </a:solidFill>
              </a:rPr>
              <a:t>елонгація</a:t>
            </a:r>
            <a:r>
              <a:rPr lang="ru-RU" sz="2400" b="1" dirty="0" smtClean="0">
                <a:solidFill>
                  <a:srgbClr val="FFC000"/>
                </a:solidFill>
              </a:rPr>
              <a:t>) </a:t>
            </a:r>
            <a:r>
              <a:rPr lang="ru-RU" sz="2400" b="1" dirty="0" err="1" smtClean="0">
                <a:solidFill>
                  <a:srgbClr val="FFC000"/>
                </a:solidFill>
              </a:rPr>
              <a:t>настає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декілька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разів</a:t>
            </a:r>
            <a:r>
              <a:rPr lang="ru-RU" sz="2400" b="1" dirty="0" smtClean="0">
                <a:solidFill>
                  <a:srgbClr val="FFC000"/>
                </a:solidFill>
              </a:rPr>
              <a:t> на </a:t>
            </a:r>
            <a:r>
              <a:rPr lang="ru-RU" sz="2400" b="1" dirty="0" err="1" smtClean="0">
                <a:solidFill>
                  <a:srgbClr val="FFC000"/>
                </a:solidFill>
              </a:rPr>
              <a:t>рік</a:t>
            </a:r>
            <a:r>
              <a:rPr lang="ru-RU" sz="2400" b="1" dirty="0" smtClean="0">
                <a:solidFill>
                  <a:srgbClr val="FFC000"/>
                </a:solidFill>
              </a:rPr>
              <a:t> і </a:t>
            </a:r>
            <a:r>
              <a:rPr lang="ru-RU" sz="2400" b="1" dirty="0" err="1" smtClean="0">
                <a:solidFill>
                  <a:srgbClr val="FFC000"/>
                </a:solidFill>
              </a:rPr>
              <a:t>триває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близько</a:t>
            </a:r>
            <a:r>
              <a:rPr lang="ru-RU" sz="2400" b="1" dirty="0" smtClean="0">
                <a:solidFill>
                  <a:srgbClr val="FFC000"/>
                </a:solidFill>
              </a:rPr>
              <a:t> 10 днів. Проте </a:t>
            </a:r>
            <a:r>
              <a:rPr lang="ru-RU" sz="2400" b="1" dirty="0" err="1" smtClean="0">
                <a:solidFill>
                  <a:srgbClr val="FFC000"/>
                </a:solidFill>
              </a:rPr>
              <a:t>навіть</a:t>
            </a:r>
            <a:r>
              <a:rPr lang="ru-RU" sz="2400" b="1" dirty="0" smtClean="0">
                <a:solidFill>
                  <a:srgbClr val="FFC000"/>
                </a:solidFill>
              </a:rPr>
              <a:t> у </a:t>
            </a:r>
            <a:r>
              <a:rPr lang="ru-RU" sz="2400" b="1" dirty="0" err="1" smtClean="0">
                <a:solidFill>
                  <a:srgbClr val="FFC000"/>
                </a:solidFill>
              </a:rPr>
              <a:t>ці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періоди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побачити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неозброєним</a:t>
            </a:r>
            <a:r>
              <a:rPr lang="ru-RU" sz="2400" b="1" dirty="0" smtClean="0">
                <a:solidFill>
                  <a:srgbClr val="FFC000"/>
                </a:solidFill>
              </a:rPr>
              <a:t> оком непросто (</a:t>
            </a:r>
            <a:r>
              <a:rPr lang="ru-RU" sz="2400" b="1" dirty="0" err="1" smtClean="0">
                <a:solidFill>
                  <a:srgbClr val="FFC000"/>
                </a:solidFill>
              </a:rPr>
              <a:t>неяскрава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зірка</a:t>
            </a:r>
            <a:r>
              <a:rPr lang="ru-RU" sz="2400" b="1" dirty="0" smtClean="0">
                <a:solidFill>
                  <a:srgbClr val="FFC000"/>
                </a:solidFill>
              </a:rPr>
              <a:t> на досить </a:t>
            </a:r>
            <a:r>
              <a:rPr lang="ru-RU" sz="2400" b="1" dirty="0" err="1" smtClean="0">
                <a:solidFill>
                  <a:srgbClr val="FFC000"/>
                </a:solidFill>
              </a:rPr>
              <a:t>світлому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фоні</a:t>
            </a:r>
            <a:r>
              <a:rPr lang="ru-RU" sz="2400" b="1" dirty="0" smtClean="0">
                <a:solidFill>
                  <a:srgbClr val="FFC000"/>
                </a:solidFill>
              </a:rPr>
              <a:t> неба). </a:t>
            </a:r>
            <a:r>
              <a:rPr lang="ru-RU" sz="2400" b="1" dirty="0" err="1" smtClean="0">
                <a:solidFill>
                  <a:srgbClr val="FFC000"/>
                </a:solidFill>
              </a:rPr>
              <a:t>Існує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історія</a:t>
            </a:r>
            <a:r>
              <a:rPr lang="ru-RU" sz="2400" b="1" dirty="0" smtClean="0">
                <a:solidFill>
                  <a:srgbClr val="FFC000"/>
                </a:solidFill>
              </a:rPr>
              <a:t> про те, що </a:t>
            </a:r>
            <a:r>
              <a:rPr lang="ru-RU" sz="2400" b="1" dirty="0" err="1" smtClean="0">
                <a:solidFill>
                  <a:srgbClr val="FFC000"/>
                </a:solidFill>
              </a:rPr>
              <a:t>Миколай</a:t>
            </a:r>
            <a:r>
              <a:rPr lang="ru-RU" sz="2400" b="1" dirty="0" smtClean="0">
                <a:solidFill>
                  <a:srgbClr val="FFC000"/>
                </a:solidFill>
              </a:rPr>
              <a:t> Коперник,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спостерігаючи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астрономічні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об'єкти</a:t>
            </a:r>
            <a:r>
              <a:rPr lang="ru-RU" sz="2400" b="1" dirty="0" smtClean="0">
                <a:solidFill>
                  <a:srgbClr val="FFC000"/>
                </a:solidFill>
              </a:rPr>
              <a:t> в </a:t>
            </a:r>
            <a:r>
              <a:rPr lang="ru-RU" sz="2400" b="1" dirty="0" err="1" smtClean="0">
                <a:solidFill>
                  <a:srgbClr val="FFC000"/>
                </a:solidFill>
              </a:rPr>
              <a:t>умовах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північних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 та туманного </a:t>
            </a:r>
            <a:r>
              <a:rPr lang="ru-RU" sz="2400" b="1" dirty="0" err="1" smtClean="0">
                <a:solidFill>
                  <a:srgbClr val="FFC000"/>
                </a:solidFill>
              </a:rPr>
              <a:t>клімату</a:t>
            </a:r>
            <a:r>
              <a:rPr lang="ru-RU" sz="2400" b="1" dirty="0" smtClean="0">
                <a:solidFill>
                  <a:srgbClr val="FFC000"/>
                </a:solidFill>
              </a:rPr>
              <a:t> Прибалтики, </a:t>
            </a:r>
            <a:r>
              <a:rPr lang="ru-RU" sz="2400" b="1" dirty="0" err="1" smtClean="0">
                <a:solidFill>
                  <a:srgbClr val="FFC000"/>
                </a:solidFill>
              </a:rPr>
              <a:t>жалкував</a:t>
            </a:r>
            <a:r>
              <a:rPr lang="ru-RU" sz="2400" b="1" dirty="0" smtClean="0">
                <a:solidFill>
                  <a:srgbClr val="FFC000"/>
                </a:solidFill>
              </a:rPr>
              <a:t>, що за все </a:t>
            </a:r>
            <a:r>
              <a:rPr lang="ru-RU" sz="2400" b="1" dirty="0" err="1" smtClean="0">
                <a:solidFill>
                  <a:srgbClr val="FFC000"/>
                </a:solidFill>
              </a:rPr>
              <a:t>життя</a:t>
            </a:r>
            <a:r>
              <a:rPr lang="ru-RU" sz="2400" b="1" dirty="0" smtClean="0">
                <a:solidFill>
                  <a:srgbClr val="FFC000"/>
                </a:solidFill>
              </a:rPr>
              <a:t> так і не </a:t>
            </a:r>
            <a:r>
              <a:rPr lang="ru-RU" sz="2400" b="1" dirty="0" err="1" smtClean="0">
                <a:solidFill>
                  <a:srgbClr val="FFC000"/>
                </a:solidFill>
              </a:rPr>
              <a:t>побачив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Меркурія</a:t>
            </a:r>
            <a:r>
              <a:rPr lang="ru-RU" sz="2400" b="1" dirty="0" smtClean="0">
                <a:solidFill>
                  <a:srgbClr val="FFC000"/>
                </a:solidFill>
              </a:rPr>
              <a:t>. У </a:t>
            </a:r>
            <a:r>
              <a:rPr lang="ru-RU" sz="2400" b="1" dirty="0" err="1" smtClean="0">
                <a:solidFill>
                  <a:srgbClr val="FFC000"/>
                </a:solidFill>
              </a:rPr>
              <a:t>низьких</a:t>
            </a:r>
            <a:r>
              <a:rPr lang="ru-RU" sz="2400" b="1" dirty="0" smtClean="0">
                <a:solidFill>
                  <a:srgbClr val="FFC000"/>
                </a:solidFill>
              </a:rPr>
              <a:t> широтах </a:t>
            </a:r>
            <a:r>
              <a:rPr lang="ru-RU" sz="2400" b="1" dirty="0" err="1" smtClean="0">
                <a:solidFill>
                  <a:srgbClr val="FFC000"/>
                </a:solidFill>
              </a:rPr>
              <a:t>Меркурій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спостерігається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краще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88305580_nebula-ngc-2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908720"/>
            <a:ext cx="3584377" cy="52565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solidFill>
                  <a:srgbClr val="E4D1F3"/>
                </a:solidFill>
                <a:effectLst>
                  <a:reflection blurRad="12700" stA="50000" endPos="50000" dist="5000" dir="5400000" sy="-100000" rotWithShape="0"/>
                </a:effectLst>
              </a:rPr>
              <a:t>Меркурій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найближча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Сонця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планета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Сонячної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системи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що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обертається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навколо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Сонця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за 88 днів.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Меркурій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належить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внутрішніх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планет, так як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орбіта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проходить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ближче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Сонця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ніж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орбіта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Землі</a:t>
            </a:r>
            <a:r>
              <a:rPr lang="ru-RU" sz="2800" b="1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1ff9b973a5551375ff466246342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96044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37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5122912" cy="550547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1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r>
              <a:rPr lang="ru-RU" sz="1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</a:t>
            </a:r>
            <a:r>
              <a:rPr lang="ru-RU" sz="1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</a:t>
            </a:r>
            <a:endParaRPr lang="ru-RU" sz="16000" b="1" dirty="0">
              <a:solidFill>
                <a:srgbClr val="E4D1F3"/>
              </a:solidFill>
            </a:endParaRPr>
          </a:p>
          <a:p>
            <a:r>
              <a:rPr lang="ru-RU" sz="3000" b="1" dirty="0">
                <a:solidFill>
                  <a:schemeClr val="bg1"/>
                </a:solidFill>
              </a:rPr>
              <a:t/>
            </a:r>
            <a:br>
              <a:rPr lang="ru-RU" sz="3000" b="1" dirty="0">
                <a:solidFill>
                  <a:schemeClr val="bg1"/>
                </a:solidFill>
              </a:rPr>
            </a:br>
            <a:endParaRPr lang="ru-RU" sz="3000" b="1" dirty="0">
              <a:solidFill>
                <a:schemeClr val="bg1"/>
              </a:solidFill>
            </a:endParaRPr>
          </a:p>
          <a:p>
            <a:r>
              <a:rPr lang="ru-RU" sz="11000" b="1" dirty="0" err="1">
                <a:solidFill>
                  <a:schemeClr val="bg1"/>
                </a:solidFill>
              </a:rPr>
              <a:t>Найдавніші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свідчення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спостереження</a:t>
            </a:r>
            <a:r>
              <a:rPr lang="ru-RU" sz="11000" b="1" dirty="0">
                <a:solidFill>
                  <a:schemeClr val="bg1"/>
                </a:solidFill>
              </a:rPr>
              <a:t> за </a:t>
            </a:r>
            <a:r>
              <a:rPr lang="ru-RU" sz="11000" b="1" dirty="0" err="1">
                <a:solidFill>
                  <a:schemeClr val="bg1"/>
                </a:solidFill>
              </a:rPr>
              <a:t>Меркурієм</a:t>
            </a:r>
            <a:r>
              <a:rPr lang="ru-RU" sz="11000" b="1" dirty="0">
                <a:solidFill>
                  <a:schemeClr val="bg1"/>
                </a:solidFill>
              </a:rPr>
              <a:t> можна </a:t>
            </a:r>
            <a:r>
              <a:rPr lang="ru-RU" sz="11000" b="1" dirty="0" err="1">
                <a:solidFill>
                  <a:schemeClr val="bg1"/>
                </a:solidFill>
              </a:rPr>
              <a:t>знайти</a:t>
            </a:r>
            <a:r>
              <a:rPr lang="ru-RU" sz="11000" b="1" dirty="0">
                <a:solidFill>
                  <a:schemeClr val="bg1"/>
                </a:solidFill>
              </a:rPr>
              <a:t> в </a:t>
            </a:r>
            <a:r>
              <a:rPr lang="ru-RU" sz="11000" b="1" dirty="0" err="1">
                <a:solidFill>
                  <a:schemeClr val="bg1"/>
                </a:solidFill>
              </a:rPr>
              <a:t>шумерських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клинописних</a:t>
            </a:r>
            <a:r>
              <a:rPr lang="ru-RU" sz="11000" b="1" dirty="0">
                <a:solidFill>
                  <a:schemeClr val="bg1"/>
                </a:solidFill>
              </a:rPr>
              <a:t> текстах, </a:t>
            </a:r>
            <a:r>
              <a:rPr lang="ru-RU" sz="11000" b="1" dirty="0" err="1">
                <a:solidFill>
                  <a:schemeClr val="bg1"/>
                </a:solidFill>
              </a:rPr>
              <a:t>датованих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третім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тисячоліттям</a:t>
            </a:r>
            <a:r>
              <a:rPr lang="ru-RU" sz="11000" b="1" dirty="0">
                <a:solidFill>
                  <a:schemeClr val="bg1"/>
                </a:solidFill>
              </a:rPr>
              <a:t> до н. е. Планету названо на честь </a:t>
            </a:r>
            <a:r>
              <a:rPr lang="ru-RU" sz="11000" b="1" dirty="0" err="1">
                <a:solidFill>
                  <a:schemeClr val="bg1"/>
                </a:solidFill>
              </a:rPr>
              <a:t>римського</a:t>
            </a:r>
            <a:r>
              <a:rPr lang="ru-RU" sz="11000" b="1" dirty="0">
                <a:solidFill>
                  <a:schemeClr val="bg1"/>
                </a:solidFill>
              </a:rPr>
              <a:t> бога </a:t>
            </a:r>
            <a:r>
              <a:rPr lang="ru-RU" sz="11000" b="1" dirty="0" err="1">
                <a:solidFill>
                  <a:schemeClr val="bg1"/>
                </a:solidFill>
              </a:rPr>
              <a:t>Меркурія.До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en-US" sz="11000" b="1" dirty="0">
                <a:solidFill>
                  <a:schemeClr val="bg1"/>
                </a:solidFill>
              </a:rPr>
              <a:t>V </a:t>
            </a:r>
            <a:r>
              <a:rPr lang="ru-RU" sz="11000" b="1" dirty="0" err="1">
                <a:solidFill>
                  <a:schemeClr val="bg1"/>
                </a:solidFill>
              </a:rPr>
              <a:t>століття</a:t>
            </a:r>
            <a:r>
              <a:rPr lang="ru-RU" sz="11000" b="1" dirty="0">
                <a:solidFill>
                  <a:schemeClr val="bg1"/>
                </a:solidFill>
              </a:rPr>
              <a:t> до н. е. греки </a:t>
            </a:r>
            <a:r>
              <a:rPr lang="ru-RU" sz="11000" b="1" dirty="0" err="1">
                <a:solidFill>
                  <a:schemeClr val="bg1"/>
                </a:solidFill>
              </a:rPr>
              <a:t>вважали</a:t>
            </a:r>
            <a:r>
              <a:rPr lang="ru-RU" sz="11000" b="1" dirty="0">
                <a:solidFill>
                  <a:schemeClr val="bg1"/>
                </a:solidFill>
              </a:rPr>
              <a:t>, що </a:t>
            </a:r>
            <a:r>
              <a:rPr lang="ru-RU" sz="11000" b="1" dirty="0" err="1">
                <a:solidFill>
                  <a:schemeClr val="bg1"/>
                </a:solidFill>
              </a:rPr>
              <a:t>Меркурій</a:t>
            </a:r>
            <a:r>
              <a:rPr lang="ru-RU" sz="11000" b="1" dirty="0">
                <a:solidFill>
                  <a:schemeClr val="bg1"/>
                </a:solidFill>
              </a:rPr>
              <a:t>, </a:t>
            </a:r>
            <a:r>
              <a:rPr lang="ru-RU" sz="11000" b="1" dirty="0" err="1">
                <a:solidFill>
                  <a:schemeClr val="bg1"/>
                </a:solidFill>
              </a:rPr>
              <a:t>видимий</a:t>
            </a:r>
            <a:r>
              <a:rPr lang="ru-RU" sz="11000" b="1" dirty="0">
                <a:solidFill>
                  <a:schemeClr val="bg1"/>
                </a:solidFill>
              </a:rPr>
              <a:t> на </a:t>
            </a:r>
            <a:r>
              <a:rPr lang="ru-RU" sz="11000" b="1" dirty="0" err="1">
                <a:solidFill>
                  <a:schemeClr val="bg1"/>
                </a:solidFill>
              </a:rPr>
              <a:t>вечірньому</a:t>
            </a:r>
            <a:r>
              <a:rPr lang="ru-RU" sz="11000" b="1" dirty="0">
                <a:solidFill>
                  <a:schemeClr val="bg1"/>
                </a:solidFill>
              </a:rPr>
              <a:t> та </a:t>
            </a:r>
            <a:r>
              <a:rPr lang="ru-RU" sz="11000" b="1" dirty="0" err="1">
                <a:solidFill>
                  <a:schemeClr val="bg1"/>
                </a:solidFill>
              </a:rPr>
              <a:t>раннішньому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небі</a:t>
            </a:r>
            <a:r>
              <a:rPr lang="ru-RU" sz="11000" b="1" dirty="0">
                <a:solidFill>
                  <a:schemeClr val="bg1"/>
                </a:solidFill>
              </a:rPr>
              <a:t> — два </a:t>
            </a:r>
            <a:r>
              <a:rPr lang="ru-RU" sz="11000" b="1" dirty="0" err="1">
                <a:solidFill>
                  <a:schemeClr val="bg1"/>
                </a:solidFill>
              </a:rPr>
              <a:t>різних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об'єкти.На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івриті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назва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Меркурія</a:t>
            </a:r>
            <a:r>
              <a:rPr lang="ru-RU" sz="11000" b="1" dirty="0">
                <a:solidFill>
                  <a:schemeClr val="bg1"/>
                </a:solidFill>
              </a:rPr>
              <a:t> </a:t>
            </a:r>
            <a:r>
              <a:rPr lang="ru-RU" sz="11000" b="1" dirty="0" err="1">
                <a:solidFill>
                  <a:schemeClr val="bg1"/>
                </a:solidFill>
              </a:rPr>
              <a:t>звучить</a:t>
            </a:r>
            <a:r>
              <a:rPr lang="ru-RU" sz="11000" b="1" dirty="0">
                <a:solidFill>
                  <a:schemeClr val="bg1"/>
                </a:solidFill>
              </a:rPr>
              <a:t> як "Коха в Хама" (</a:t>
            </a:r>
            <a:r>
              <a:rPr lang="he-IL" sz="11000" b="1" dirty="0">
                <a:solidFill>
                  <a:schemeClr val="bg1"/>
                </a:solidFill>
              </a:rPr>
              <a:t>כוכב חמה) ("</a:t>
            </a:r>
            <a:r>
              <a:rPr lang="ru-RU" sz="11000" b="1" dirty="0" err="1">
                <a:solidFill>
                  <a:schemeClr val="bg1"/>
                </a:solidFill>
              </a:rPr>
              <a:t>Сонячна</a:t>
            </a:r>
            <a:r>
              <a:rPr lang="ru-RU" sz="11000" b="1" dirty="0">
                <a:solidFill>
                  <a:schemeClr val="bg1"/>
                </a:solidFill>
              </a:rPr>
              <a:t> планета").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/>
            </a:r>
            <a:br>
              <a:rPr lang="ru-RU" sz="3000" b="1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merc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429000"/>
            <a:ext cx="3240360" cy="3180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a2200387277958f35e6e699978c3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5976664" cy="577118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Фізична характеристика</a:t>
            </a:r>
          </a:p>
          <a:p>
            <a:r>
              <a:rPr lang="ru-RU" sz="3600" b="1" dirty="0" err="1" smtClean="0">
                <a:solidFill>
                  <a:srgbClr val="FFFF00"/>
                </a:solidFill>
              </a:rPr>
              <a:t>Меркурій</a:t>
            </a:r>
            <a:r>
              <a:rPr lang="ru-RU" sz="3600" b="1" dirty="0" smtClean="0">
                <a:solidFill>
                  <a:srgbClr val="FFFF00"/>
                </a:solidFill>
              </a:rPr>
              <a:t> - </a:t>
            </a:r>
            <a:r>
              <a:rPr lang="ru-RU" sz="3600" b="1" dirty="0" err="1" smtClean="0">
                <a:solidFill>
                  <a:srgbClr val="FFFF00"/>
                </a:solidFill>
              </a:rPr>
              <a:t>найближча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Сонця</a:t>
            </a:r>
            <a:r>
              <a:rPr lang="ru-RU" sz="3600" b="1" dirty="0" smtClean="0">
                <a:solidFill>
                  <a:srgbClr val="FFFF00"/>
                </a:solidFill>
              </a:rPr>
              <a:t> планета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Сонячної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системи</a:t>
            </a:r>
            <a:r>
              <a:rPr lang="ru-RU" sz="3600" b="1" dirty="0" smtClean="0">
                <a:solidFill>
                  <a:srgbClr val="FFFF00"/>
                </a:solidFill>
              </a:rPr>
              <a:t>, що </a:t>
            </a:r>
            <a:r>
              <a:rPr lang="ru-RU" sz="3600" b="1" dirty="0" err="1" smtClean="0">
                <a:solidFill>
                  <a:srgbClr val="FFFF00"/>
                </a:solidFill>
              </a:rPr>
              <a:t>обертається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навколо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Сонця</a:t>
            </a:r>
            <a:r>
              <a:rPr lang="ru-RU" sz="3600" b="1" dirty="0" smtClean="0">
                <a:solidFill>
                  <a:srgbClr val="FFFF00"/>
                </a:solidFill>
              </a:rPr>
              <a:t> за 88 днів. </a:t>
            </a:r>
            <a:r>
              <a:rPr lang="ru-RU" sz="3600" b="1" dirty="0" err="1" smtClean="0">
                <a:solidFill>
                  <a:srgbClr val="FFFF00"/>
                </a:solidFill>
              </a:rPr>
              <a:t>Меркурій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належить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внутрішніх</a:t>
            </a:r>
            <a:r>
              <a:rPr lang="ru-RU" sz="3600" b="1" dirty="0" smtClean="0">
                <a:solidFill>
                  <a:srgbClr val="FFFF00"/>
                </a:solidFill>
              </a:rPr>
              <a:t> планет, так як </a:t>
            </a:r>
            <a:r>
              <a:rPr lang="ru-RU" sz="3600" b="1" dirty="0" err="1" smtClean="0">
                <a:solidFill>
                  <a:srgbClr val="FFFF00"/>
                </a:solidFill>
              </a:rPr>
              <a:t>його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орбіта</a:t>
            </a:r>
            <a:r>
              <a:rPr lang="ru-RU" sz="3600" b="1" dirty="0" smtClean="0">
                <a:solidFill>
                  <a:srgbClr val="FFFF00"/>
                </a:solidFill>
              </a:rPr>
              <a:t> проходить </a:t>
            </a:r>
            <a:r>
              <a:rPr lang="ru-RU" sz="3600" b="1" dirty="0" err="1" smtClean="0">
                <a:solidFill>
                  <a:srgbClr val="FFFF00"/>
                </a:solidFill>
              </a:rPr>
              <a:t>ближче</a:t>
            </a:r>
            <a:r>
              <a:rPr lang="ru-RU" sz="3600" b="1" dirty="0" smtClean="0">
                <a:solidFill>
                  <a:srgbClr val="FFFF00"/>
                </a:solidFill>
              </a:rPr>
              <a:t> до </a:t>
            </a:r>
            <a:r>
              <a:rPr lang="ru-RU" sz="3600" b="1" dirty="0" err="1" smtClean="0">
                <a:solidFill>
                  <a:srgbClr val="FFFF00"/>
                </a:solidFill>
              </a:rPr>
              <a:t>Сонця</a:t>
            </a:r>
            <a:r>
              <a:rPr lang="ru-RU" sz="3600" b="1" dirty="0" smtClean="0">
                <a:solidFill>
                  <a:srgbClr val="FFFF00"/>
                </a:solidFill>
              </a:rPr>
              <a:t>, ніж </a:t>
            </a:r>
            <a:r>
              <a:rPr lang="ru-RU" sz="3600" b="1" dirty="0" err="1" smtClean="0">
                <a:solidFill>
                  <a:srgbClr val="FFFF00"/>
                </a:solidFill>
              </a:rPr>
              <a:t>орбіта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215px-Mercury_in_color_-_Prockter07_cent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084168" y="1628800"/>
            <a:ext cx="273630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7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435280" cy="6597352"/>
          </a:xfrm>
        </p:spPr>
        <p:txBody>
          <a:bodyPr>
            <a:normAutofit fontScale="85000" lnSpcReduction="20000"/>
          </a:bodyPr>
          <a:lstStyle/>
          <a:p>
            <a:r>
              <a:rPr lang="uk-UA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Орбітальні характеристики</a:t>
            </a:r>
          </a:p>
          <a:p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афелій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69816927 км0, 46669733 а. </a:t>
            </a:r>
            <a:r>
              <a:rPr lang="ru-RU" sz="2400" b="1" dirty="0" err="1" smtClean="0">
                <a:solidFill>
                  <a:srgbClr val="E4D1F3"/>
                </a:solidFill>
              </a:rPr>
              <a:t>тобто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перигелій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46001210 км0, 30749909 а. </a:t>
            </a:r>
            <a:r>
              <a:rPr lang="ru-RU" sz="2400" b="1" dirty="0" err="1" smtClean="0">
                <a:solidFill>
                  <a:srgbClr val="E4D1F3"/>
                </a:solidFill>
              </a:rPr>
              <a:t>тобто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велика </a:t>
            </a:r>
            <a:r>
              <a:rPr lang="ru-RU" sz="2400" b="1" dirty="0" err="1" smtClean="0">
                <a:solidFill>
                  <a:srgbClr val="E4D1F3"/>
                </a:solidFill>
              </a:rPr>
              <a:t>піввісь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57909068 км0, 38709821 а. </a:t>
            </a:r>
            <a:r>
              <a:rPr lang="ru-RU" sz="2400" b="1" dirty="0" err="1" smtClean="0">
                <a:solidFill>
                  <a:srgbClr val="E4D1F3"/>
                </a:solidFill>
              </a:rPr>
              <a:t>тобто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орбітальний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ексцентриситет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0,20530294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сидеричний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період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87,969 днів [1]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Орбітальний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період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115,88 днів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орбітальна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швидкість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47,87 км / с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Середня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аномалія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174,795884 °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нахил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3,38 ° (</a:t>
            </a:r>
            <a:r>
              <a:rPr lang="ru-RU" sz="2400" b="1" dirty="0" err="1" smtClean="0">
                <a:solidFill>
                  <a:srgbClr val="E4D1F3"/>
                </a:solidFill>
              </a:rPr>
              <a:t>щодо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сонячного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екватора</a:t>
            </a:r>
            <a:r>
              <a:rPr lang="ru-RU" sz="2400" b="1" dirty="0" smtClean="0">
                <a:solidFill>
                  <a:srgbClr val="E4D1F3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E4D1F3"/>
                </a:solidFill>
              </a:rPr>
              <a:t>Довгота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висхідного</a:t>
            </a:r>
            <a:r>
              <a:rPr lang="ru-RU" sz="2400" b="1" dirty="0" smtClean="0">
                <a:solidFill>
                  <a:srgbClr val="E4D1F3"/>
                </a:solidFill>
              </a:rPr>
              <a:t> </a:t>
            </a:r>
            <a:r>
              <a:rPr lang="ru-RU" sz="2400" b="1" dirty="0" err="1" smtClean="0">
                <a:solidFill>
                  <a:srgbClr val="E4D1F3"/>
                </a:solidFill>
              </a:rPr>
              <a:t>вузла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48,330541 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аргумент перицентра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29,124279 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4D1F3"/>
                </a:solidFill>
              </a:rPr>
              <a:t>число </a:t>
            </a:r>
            <a:r>
              <a:rPr lang="ru-RU" sz="2400" b="1" dirty="0" err="1" smtClean="0">
                <a:solidFill>
                  <a:srgbClr val="E4D1F3"/>
                </a:solidFill>
              </a:rPr>
              <a:t>супутників</a:t>
            </a:r>
            <a:endParaRPr lang="ru-RU" sz="2400" b="1" dirty="0" smtClean="0">
              <a:solidFill>
                <a:srgbClr val="E4D1F3"/>
              </a:solidFill>
            </a:endParaRPr>
          </a:p>
          <a:p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 descr="220px-EN0108821596M_Sholem_Aleichem_crater_on_Mercu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67240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9266275c69866d9c2e7fc96646daa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856984" cy="6858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Поверхня</a:t>
            </a:r>
          </a:p>
          <a:p>
            <a:r>
              <a:rPr lang="ru-RU" sz="2000" b="1" dirty="0" err="1" smtClean="0">
                <a:solidFill>
                  <a:srgbClr val="92D050"/>
                </a:solidFill>
              </a:rPr>
              <a:t>Поверхня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багато в </a:t>
            </a:r>
            <a:r>
              <a:rPr lang="ru-RU" sz="2000" b="1" dirty="0" err="1" smtClean="0">
                <a:solidFill>
                  <a:srgbClr val="92D050"/>
                </a:solidFill>
              </a:rPr>
              <a:t>чому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нагадує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місячну</a:t>
            </a:r>
            <a:r>
              <a:rPr lang="ru-RU" sz="2000" b="1" dirty="0" smtClean="0">
                <a:solidFill>
                  <a:srgbClr val="92D050"/>
                </a:solidFill>
              </a:rPr>
              <a:t> - вона </a:t>
            </a:r>
            <a:r>
              <a:rPr lang="ru-RU" sz="2000" b="1" dirty="0" err="1" smtClean="0">
                <a:solidFill>
                  <a:srgbClr val="92D050"/>
                </a:solidFill>
              </a:rPr>
              <a:t>всіяна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безліччю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кратерів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Щільність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кратерів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різна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різних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ділянках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Передбачається</a:t>
            </a:r>
            <a:r>
              <a:rPr lang="ru-RU" sz="2000" b="1" dirty="0" smtClean="0">
                <a:solidFill>
                  <a:srgbClr val="92D050"/>
                </a:solidFill>
              </a:rPr>
              <a:t>, що більш густо </a:t>
            </a:r>
            <a:r>
              <a:rPr lang="ru-RU" sz="2000" b="1" dirty="0" err="1" smtClean="0">
                <a:solidFill>
                  <a:srgbClr val="92D050"/>
                </a:solidFill>
              </a:rPr>
              <a:t>всіяні</a:t>
            </a:r>
            <a:r>
              <a:rPr lang="ru-RU" sz="2000" b="1" dirty="0" smtClean="0">
                <a:solidFill>
                  <a:srgbClr val="92D050"/>
                </a:solidFill>
              </a:rPr>
              <a:t> кратерами </a:t>
            </a:r>
            <a:r>
              <a:rPr lang="ru-RU" sz="2000" b="1" dirty="0" err="1" smtClean="0">
                <a:solidFill>
                  <a:srgbClr val="92D050"/>
                </a:solidFill>
              </a:rPr>
              <a:t>ділянки</a:t>
            </a:r>
            <a:r>
              <a:rPr lang="ru-RU" sz="2000" b="1" dirty="0" smtClean="0">
                <a:solidFill>
                  <a:srgbClr val="92D050"/>
                </a:solidFill>
              </a:rPr>
              <a:t> є більш </a:t>
            </a:r>
            <a:r>
              <a:rPr lang="ru-RU" sz="2000" b="1" dirty="0" err="1" smtClean="0">
                <a:solidFill>
                  <a:srgbClr val="92D050"/>
                </a:solidFill>
              </a:rPr>
              <a:t>древніми</a:t>
            </a:r>
            <a:r>
              <a:rPr lang="ru-RU" sz="2000" b="1" dirty="0" smtClean="0">
                <a:solidFill>
                  <a:srgbClr val="92D050"/>
                </a:solidFill>
              </a:rPr>
              <a:t>, 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менш</a:t>
            </a:r>
            <a:r>
              <a:rPr lang="ru-RU" sz="2000" b="1" dirty="0" smtClean="0">
                <a:solidFill>
                  <a:srgbClr val="92D050"/>
                </a:solidFill>
              </a:rPr>
              <a:t> густо </a:t>
            </a:r>
            <a:r>
              <a:rPr lang="ru-RU" sz="2000" b="1" dirty="0" err="1" smtClean="0">
                <a:solidFill>
                  <a:srgbClr val="92D050"/>
                </a:solidFill>
              </a:rPr>
              <a:t>всіяні</a:t>
            </a:r>
            <a:r>
              <a:rPr lang="ru-RU" sz="2000" b="1" dirty="0" smtClean="0">
                <a:solidFill>
                  <a:srgbClr val="92D050"/>
                </a:solidFill>
              </a:rPr>
              <a:t> - більш </a:t>
            </a:r>
            <a:r>
              <a:rPr lang="ru-RU" sz="2000" b="1" dirty="0" err="1" smtClean="0">
                <a:solidFill>
                  <a:srgbClr val="92D050"/>
                </a:solidFill>
              </a:rPr>
              <a:t>молодими</a:t>
            </a:r>
            <a:r>
              <a:rPr lang="ru-RU" sz="2000" b="1" dirty="0" smtClean="0">
                <a:solidFill>
                  <a:srgbClr val="92D050"/>
                </a:solidFill>
              </a:rPr>
              <a:t>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утворилися</a:t>
            </a:r>
            <a:r>
              <a:rPr lang="ru-RU" sz="2000" b="1" dirty="0" smtClean="0">
                <a:solidFill>
                  <a:srgbClr val="92D050"/>
                </a:solidFill>
              </a:rPr>
              <a:t> при </a:t>
            </a:r>
            <a:r>
              <a:rPr lang="ru-RU" sz="2000" b="1" dirty="0" err="1" smtClean="0">
                <a:solidFill>
                  <a:srgbClr val="92D050"/>
                </a:solidFill>
              </a:rPr>
              <a:t>затопленні</a:t>
            </a:r>
            <a:r>
              <a:rPr lang="ru-RU" sz="2000" b="1" dirty="0" smtClean="0">
                <a:solidFill>
                  <a:srgbClr val="92D050"/>
                </a:solidFill>
              </a:rPr>
              <a:t> лавою </a:t>
            </a:r>
            <a:r>
              <a:rPr lang="ru-RU" sz="2000" b="1" dirty="0" err="1" smtClean="0">
                <a:solidFill>
                  <a:srgbClr val="92D050"/>
                </a:solidFill>
              </a:rPr>
              <a:t>старої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поверхні</a:t>
            </a:r>
            <a:r>
              <a:rPr lang="ru-RU" sz="2000" b="1" dirty="0" smtClean="0">
                <a:solidFill>
                  <a:srgbClr val="92D050"/>
                </a:solidFill>
              </a:rPr>
              <a:t>. У той же час, </a:t>
            </a:r>
            <a:r>
              <a:rPr lang="ru-RU" sz="2000" b="1" dirty="0" err="1" smtClean="0">
                <a:solidFill>
                  <a:srgbClr val="92D050"/>
                </a:solidFill>
              </a:rPr>
              <a:t>великі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кратери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зустрічаються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рідше</a:t>
            </a:r>
            <a:r>
              <a:rPr lang="ru-RU" sz="2000" b="1" dirty="0" smtClean="0">
                <a:solidFill>
                  <a:srgbClr val="92D050"/>
                </a:solidFill>
              </a:rPr>
              <a:t>, ніж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Місяці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Найбільший</a:t>
            </a:r>
            <a:r>
              <a:rPr lang="ru-RU" sz="2000" b="1" dirty="0" smtClean="0">
                <a:solidFill>
                  <a:srgbClr val="92D050"/>
                </a:solidFill>
              </a:rPr>
              <a:t> кратер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названий на честь великого </a:t>
            </a:r>
            <a:r>
              <a:rPr lang="ru-RU" sz="2000" b="1" dirty="0" err="1" smtClean="0">
                <a:solidFill>
                  <a:srgbClr val="92D050"/>
                </a:solidFill>
              </a:rPr>
              <a:t>німецького</a:t>
            </a:r>
            <a:r>
              <a:rPr lang="ru-RU" sz="2000" b="1" dirty="0" smtClean="0">
                <a:solidFill>
                  <a:srgbClr val="92D050"/>
                </a:solidFill>
              </a:rPr>
              <a:t> композитора Бетховена, </a:t>
            </a:r>
            <a:r>
              <a:rPr lang="ru-RU" sz="2000" b="1" dirty="0" err="1" smtClean="0">
                <a:solidFill>
                  <a:srgbClr val="92D050"/>
                </a:solidFill>
              </a:rPr>
              <a:t>його</a:t>
            </a:r>
            <a:r>
              <a:rPr lang="ru-RU" sz="2000" b="1" dirty="0" smtClean="0">
                <a:solidFill>
                  <a:srgbClr val="92D050"/>
                </a:solidFill>
              </a:rPr>
              <a:t> поперечник </a:t>
            </a:r>
            <a:r>
              <a:rPr lang="ru-RU" sz="2000" b="1" dirty="0" err="1" smtClean="0">
                <a:solidFill>
                  <a:srgbClr val="92D050"/>
                </a:solidFill>
              </a:rPr>
              <a:t>складає</a:t>
            </a:r>
            <a:r>
              <a:rPr lang="ru-RU" sz="2000" b="1" dirty="0" smtClean="0">
                <a:solidFill>
                  <a:srgbClr val="92D050"/>
                </a:solidFill>
              </a:rPr>
              <a:t> 625 км. </a:t>
            </a:r>
            <a:r>
              <a:rPr lang="ru-RU" sz="2000" b="1" dirty="0" err="1" smtClean="0">
                <a:solidFill>
                  <a:srgbClr val="92D050"/>
                </a:solidFill>
              </a:rPr>
              <a:t>Однак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подібність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неповне</a:t>
            </a:r>
            <a:r>
              <a:rPr lang="ru-RU" sz="2000" b="1" dirty="0" smtClean="0">
                <a:solidFill>
                  <a:srgbClr val="92D050"/>
                </a:solidFill>
              </a:rPr>
              <a:t> -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видно</a:t>
            </a:r>
            <a:r>
              <a:rPr lang="ru-RU" sz="2000" b="1" dirty="0" smtClean="0">
                <a:solidFill>
                  <a:srgbClr val="92D050"/>
                </a:solidFill>
              </a:rPr>
              <a:t> освіти, </a:t>
            </a:r>
            <a:r>
              <a:rPr lang="ru-RU" sz="2000" b="1" dirty="0" err="1" smtClean="0">
                <a:solidFill>
                  <a:srgbClr val="92D050"/>
                </a:solidFill>
              </a:rPr>
              <a:t>які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Місяці</a:t>
            </a:r>
            <a:r>
              <a:rPr lang="ru-RU" sz="2000" b="1" dirty="0" smtClean="0">
                <a:solidFill>
                  <a:srgbClr val="92D050"/>
                </a:solidFill>
              </a:rPr>
              <a:t> не </a:t>
            </a:r>
            <a:r>
              <a:rPr lang="ru-RU" sz="2000" b="1" dirty="0" err="1" smtClean="0">
                <a:solidFill>
                  <a:srgbClr val="92D050"/>
                </a:solidFill>
              </a:rPr>
              <a:t>зустрічаються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Важливою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відмінністю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гористих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ландшафтів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і </a:t>
            </a:r>
            <a:r>
              <a:rPr lang="ru-RU" sz="2000" b="1" dirty="0" err="1" smtClean="0">
                <a:solidFill>
                  <a:srgbClr val="92D050"/>
                </a:solidFill>
              </a:rPr>
              <a:t>Місяця</a:t>
            </a:r>
            <a:r>
              <a:rPr lang="ru-RU" sz="2000" b="1" dirty="0" smtClean="0">
                <a:solidFill>
                  <a:srgbClr val="92D050"/>
                </a:solidFill>
              </a:rPr>
              <a:t> є </a:t>
            </a:r>
            <a:r>
              <a:rPr lang="ru-RU" sz="2000" b="1" dirty="0" err="1" smtClean="0">
                <a:solidFill>
                  <a:srgbClr val="92D050"/>
                </a:solidFill>
              </a:rPr>
              <a:t>присутність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численних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зубчастих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укосів</a:t>
            </a:r>
            <a:r>
              <a:rPr lang="ru-RU" sz="2000" b="1" dirty="0" smtClean="0">
                <a:solidFill>
                  <a:srgbClr val="92D050"/>
                </a:solidFill>
              </a:rPr>
              <a:t>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тягнуться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сотні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кілометрів</a:t>
            </a:r>
            <a:r>
              <a:rPr lang="ru-RU" sz="2000" b="1" dirty="0" smtClean="0">
                <a:solidFill>
                  <a:srgbClr val="92D050"/>
                </a:solidFill>
              </a:rPr>
              <a:t> - </a:t>
            </a:r>
            <a:r>
              <a:rPr lang="ru-RU" sz="2000" b="1" dirty="0" err="1" smtClean="0">
                <a:solidFill>
                  <a:srgbClr val="92D050"/>
                </a:solidFill>
              </a:rPr>
              <a:t>ескарпів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err="1" smtClean="0">
                <a:solidFill>
                  <a:srgbClr val="92D050"/>
                </a:solidFill>
              </a:rPr>
              <a:t>Вивчення</a:t>
            </a:r>
            <a:r>
              <a:rPr lang="ru-RU" sz="2000" b="1" dirty="0" smtClean="0">
                <a:solidFill>
                  <a:srgbClr val="92D050"/>
                </a:solidFill>
              </a:rPr>
              <a:t> їх </a:t>
            </a:r>
            <a:r>
              <a:rPr lang="ru-RU" sz="2000" b="1" dirty="0" err="1" smtClean="0">
                <a:solidFill>
                  <a:srgbClr val="92D050"/>
                </a:solidFill>
              </a:rPr>
              <a:t>структури</a:t>
            </a:r>
            <a:r>
              <a:rPr lang="ru-RU" sz="2000" b="1" dirty="0" smtClean="0">
                <a:solidFill>
                  <a:srgbClr val="92D050"/>
                </a:solidFill>
              </a:rPr>
              <a:t> показало, що вони </a:t>
            </a:r>
            <a:r>
              <a:rPr lang="ru-RU" sz="2000" b="1" dirty="0" err="1" smtClean="0">
                <a:solidFill>
                  <a:srgbClr val="92D050"/>
                </a:solidFill>
              </a:rPr>
              <a:t>утворилися</a:t>
            </a:r>
            <a:r>
              <a:rPr lang="ru-RU" sz="2000" b="1" dirty="0" smtClean="0">
                <a:solidFill>
                  <a:srgbClr val="92D050"/>
                </a:solidFill>
              </a:rPr>
              <a:t> при </a:t>
            </a:r>
            <a:r>
              <a:rPr lang="ru-RU" sz="2000" b="1" dirty="0" err="1" smtClean="0">
                <a:solidFill>
                  <a:srgbClr val="92D050"/>
                </a:solidFill>
              </a:rPr>
              <a:t>стисненні</a:t>
            </a:r>
            <a:r>
              <a:rPr lang="ru-RU" sz="2000" b="1" dirty="0" smtClean="0">
                <a:solidFill>
                  <a:srgbClr val="92D050"/>
                </a:solidFill>
              </a:rPr>
              <a:t>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супроводжував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остигання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планети</a:t>
            </a:r>
            <a:r>
              <a:rPr lang="ru-RU" sz="2000" b="1" dirty="0" smtClean="0">
                <a:solidFill>
                  <a:srgbClr val="92D050"/>
                </a:solidFill>
              </a:rPr>
              <a:t>, в </a:t>
            </a:r>
            <a:r>
              <a:rPr lang="ru-RU" sz="2000" b="1" dirty="0" err="1" smtClean="0">
                <a:solidFill>
                  <a:srgbClr val="92D050"/>
                </a:solidFill>
              </a:rPr>
              <a:t>результаті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якого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зменшилася</a:t>
            </a:r>
            <a:r>
              <a:rPr lang="ru-RU" sz="2000" b="1" dirty="0" smtClean="0">
                <a:solidFill>
                  <a:srgbClr val="92D050"/>
                </a:solidFill>
              </a:rPr>
              <a:t> на 1%. </a:t>
            </a:r>
            <a:r>
              <a:rPr lang="ru-RU" sz="2000" b="1" dirty="0" err="1" smtClean="0">
                <a:solidFill>
                  <a:srgbClr val="92D050"/>
                </a:solidFill>
              </a:rPr>
              <a:t>Наявність</a:t>
            </a:r>
            <a:r>
              <a:rPr lang="ru-RU" sz="2000" b="1" dirty="0" smtClean="0">
                <a:solidFill>
                  <a:srgbClr val="92D050"/>
                </a:solidFill>
              </a:rPr>
              <a:t> на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поверхні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добре </a:t>
            </a:r>
            <a:r>
              <a:rPr lang="ru-RU" sz="2000" b="1" dirty="0" err="1" smtClean="0">
                <a:solidFill>
                  <a:srgbClr val="92D050"/>
                </a:solidFill>
              </a:rPr>
              <a:t>збережених</a:t>
            </a:r>
            <a:r>
              <a:rPr lang="ru-RU" sz="2000" b="1" dirty="0" smtClean="0">
                <a:solidFill>
                  <a:srgbClr val="92D050"/>
                </a:solidFill>
              </a:rPr>
              <a:t> великих </a:t>
            </a:r>
            <a:r>
              <a:rPr lang="ru-RU" sz="2000" b="1" dirty="0" err="1" smtClean="0">
                <a:solidFill>
                  <a:srgbClr val="92D050"/>
                </a:solidFill>
              </a:rPr>
              <a:t>кратерів</a:t>
            </a:r>
            <a:r>
              <a:rPr lang="ru-RU" sz="2000" b="1" dirty="0" smtClean="0">
                <a:solidFill>
                  <a:srgbClr val="92D050"/>
                </a:solidFill>
              </a:rPr>
              <a:t> говорить про те, що </a:t>
            </a:r>
            <a:r>
              <a:rPr lang="ru-RU" sz="2000" b="1" dirty="0" err="1" smtClean="0">
                <a:solidFill>
                  <a:srgbClr val="92D050"/>
                </a:solidFill>
              </a:rPr>
              <a:t>протягом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останніх</a:t>
            </a:r>
            <a:r>
              <a:rPr lang="ru-RU" sz="2000" b="1" dirty="0" smtClean="0">
                <a:solidFill>
                  <a:srgbClr val="92D050"/>
                </a:solidFill>
              </a:rPr>
              <a:t> 3-4 </a:t>
            </a:r>
            <a:r>
              <a:rPr lang="ru-RU" sz="2000" b="1" dirty="0" err="1" smtClean="0">
                <a:solidFill>
                  <a:srgbClr val="92D050"/>
                </a:solidFill>
              </a:rPr>
              <a:t>мільярдів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років</a:t>
            </a:r>
            <a:r>
              <a:rPr lang="ru-RU" sz="2000" b="1" dirty="0" smtClean="0">
                <a:solidFill>
                  <a:srgbClr val="92D050"/>
                </a:solidFill>
              </a:rPr>
              <a:t> там не </a:t>
            </a:r>
            <a:r>
              <a:rPr lang="ru-RU" sz="2000" b="1" dirty="0" err="1" smtClean="0">
                <a:solidFill>
                  <a:srgbClr val="92D050"/>
                </a:solidFill>
              </a:rPr>
              <a:t>відбувалося</a:t>
            </a:r>
            <a:r>
              <a:rPr lang="ru-RU" sz="2000" b="1" dirty="0" smtClean="0">
                <a:solidFill>
                  <a:srgbClr val="92D050"/>
                </a:solidFill>
              </a:rPr>
              <a:t> в широких масштабах </a:t>
            </a:r>
            <a:r>
              <a:rPr lang="ru-RU" sz="2000" b="1" dirty="0" err="1" smtClean="0">
                <a:solidFill>
                  <a:srgbClr val="92D050"/>
                </a:solidFill>
              </a:rPr>
              <a:t>рух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ділянок</a:t>
            </a:r>
            <a:r>
              <a:rPr lang="ru-RU" sz="2000" b="1" dirty="0" smtClean="0">
                <a:solidFill>
                  <a:srgbClr val="92D050"/>
                </a:solidFill>
              </a:rPr>
              <a:t> кори, а </a:t>
            </a:r>
            <a:r>
              <a:rPr lang="ru-RU" sz="2000" b="1" dirty="0" err="1" smtClean="0">
                <a:solidFill>
                  <a:srgbClr val="92D050"/>
                </a:solidFill>
              </a:rPr>
              <a:t>також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була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відсутня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ерозія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поверхні</a:t>
            </a:r>
            <a:r>
              <a:rPr lang="ru-RU" sz="2000" b="1" dirty="0" smtClean="0">
                <a:solidFill>
                  <a:srgbClr val="92D050"/>
                </a:solidFill>
              </a:rPr>
              <a:t>, </a:t>
            </a:r>
            <a:r>
              <a:rPr lang="ru-RU" sz="2000" b="1" dirty="0" err="1" smtClean="0">
                <a:solidFill>
                  <a:srgbClr val="92D050"/>
                </a:solidFill>
              </a:rPr>
              <a:t>останнім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майже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повністю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виключає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можливість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існування</a:t>
            </a:r>
            <a:r>
              <a:rPr lang="ru-RU" sz="2000" b="1" dirty="0" smtClean="0">
                <a:solidFill>
                  <a:srgbClr val="92D050"/>
                </a:solidFill>
              </a:rPr>
              <a:t> в </a:t>
            </a:r>
            <a:r>
              <a:rPr lang="ru-RU" sz="2000" b="1" dirty="0" err="1" smtClean="0">
                <a:solidFill>
                  <a:srgbClr val="92D050"/>
                </a:solidFill>
              </a:rPr>
              <a:t>історії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Меркурія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скільки-небудь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істотної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атмосфери</a:t>
            </a:r>
            <a:r>
              <a:rPr lang="ru-RU" sz="2000" b="1" dirty="0" smtClean="0">
                <a:solidFill>
                  <a:srgbClr val="92D050"/>
                </a:solidFill>
              </a:rPr>
              <a:t>.</a:t>
            </a:r>
          </a:p>
          <a:p>
            <a:endParaRPr lang="ru-RU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Содержимое 20" descr="092ecef217c6e145018e58c9f8c462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51520" y="692696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FFFFFF"/>
              </a:solidFill>
            </a:endParaRPr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Меркурій</a:t>
            </a:r>
            <a:r>
              <a:rPr lang="ru-RU" sz="2400" b="1" dirty="0" smtClean="0">
                <a:solidFill>
                  <a:srgbClr val="FFFF00"/>
                </a:solidFill>
              </a:rPr>
              <a:t> - </a:t>
            </a:r>
            <a:r>
              <a:rPr lang="ru-RU" sz="2400" b="1" dirty="0" err="1" smtClean="0">
                <a:solidFill>
                  <a:srgbClr val="FFFF00"/>
                </a:solidFill>
              </a:rPr>
              <a:t>найменш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вивчена</a:t>
            </a:r>
            <a:r>
              <a:rPr lang="ru-RU" sz="2400" b="1" dirty="0" smtClean="0">
                <a:solidFill>
                  <a:srgbClr val="FFFF00"/>
                </a:solidFill>
              </a:rPr>
              <a:t> планета </a:t>
            </a:r>
            <a:r>
              <a:rPr lang="ru-RU" sz="2400" b="1" dirty="0" err="1" smtClean="0">
                <a:solidFill>
                  <a:srgbClr val="FFFF00"/>
                </a:solidFill>
              </a:rPr>
              <a:t>земної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групи</a:t>
            </a:r>
            <a:r>
              <a:rPr lang="ru-RU" sz="2400" b="1" dirty="0" smtClean="0">
                <a:solidFill>
                  <a:srgbClr val="FFFF00"/>
                </a:solidFill>
              </a:rPr>
              <a:t>. Тільки два </a:t>
            </a:r>
            <a:r>
              <a:rPr lang="ru-RU" sz="2400" b="1" dirty="0" err="1" smtClean="0">
                <a:solidFill>
                  <a:srgbClr val="FFFF00"/>
                </a:solidFill>
              </a:rPr>
              <a:t>апарати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направлені</a:t>
            </a:r>
            <a:r>
              <a:rPr lang="ru-RU" sz="2400" b="1" dirty="0" smtClean="0">
                <a:solidFill>
                  <a:srgbClr val="FFFF00"/>
                </a:solidFill>
              </a:rPr>
              <a:t> для </a:t>
            </a:r>
            <a:r>
              <a:rPr lang="ru-RU" sz="24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дослідження</a:t>
            </a:r>
            <a:r>
              <a:rPr lang="ru-RU" sz="2400" b="1" dirty="0" smtClean="0">
                <a:solidFill>
                  <a:srgbClr val="FFFF00"/>
                </a:solidFill>
              </a:rPr>
              <a:t>. Першим був "Марінер-10», </a:t>
            </a:r>
            <a:r>
              <a:rPr lang="ru-RU" sz="2400" b="1" dirty="0" err="1" smtClean="0">
                <a:solidFill>
                  <a:srgbClr val="FFFF00"/>
                </a:solidFill>
              </a:rPr>
              <a:t>який</a:t>
            </a:r>
            <a:r>
              <a:rPr lang="ru-RU" sz="2400" b="1" dirty="0" smtClean="0">
                <a:solidFill>
                  <a:srgbClr val="FFFF00"/>
                </a:solidFill>
              </a:rPr>
              <a:t> у 1974-1975 роках </a:t>
            </a:r>
            <a:r>
              <a:rPr lang="ru-RU" sz="2400" b="1" dirty="0" err="1" smtClean="0">
                <a:solidFill>
                  <a:srgbClr val="FFFF00"/>
                </a:solidFill>
              </a:rPr>
              <a:t>тричі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пролетів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повз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Меркурія</a:t>
            </a:r>
            <a:r>
              <a:rPr lang="ru-RU" sz="2400" b="1" dirty="0" smtClean="0">
                <a:solidFill>
                  <a:srgbClr val="FFFF00"/>
                </a:solidFill>
              </a:rPr>
              <a:t>; </a:t>
            </a:r>
            <a:r>
              <a:rPr lang="ru-RU" sz="2400" b="1" dirty="0" err="1" smtClean="0">
                <a:solidFill>
                  <a:srgbClr val="FFFF00"/>
                </a:solidFill>
              </a:rPr>
              <a:t>максимальне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зближення</a:t>
            </a:r>
            <a:r>
              <a:rPr lang="ru-RU" sz="2400" b="1" dirty="0" smtClean="0">
                <a:solidFill>
                  <a:srgbClr val="FFFF00"/>
                </a:solidFill>
              </a:rPr>
              <a:t> становило 320 км. В </a:t>
            </a:r>
            <a:r>
              <a:rPr lang="ru-RU" sz="2400" b="1" dirty="0" err="1" smtClean="0">
                <a:solidFill>
                  <a:srgbClr val="FFFF00"/>
                </a:solidFill>
              </a:rPr>
              <a:t>результаті</a:t>
            </a:r>
            <a:r>
              <a:rPr lang="ru-RU" sz="2400" b="1" dirty="0" smtClean="0">
                <a:solidFill>
                  <a:srgbClr val="FFFF00"/>
                </a:solidFill>
              </a:rPr>
              <a:t> було </a:t>
            </a:r>
            <a:r>
              <a:rPr lang="ru-RU" sz="2400" b="1" dirty="0" err="1" smtClean="0">
                <a:solidFill>
                  <a:srgbClr val="FFFF00"/>
                </a:solidFill>
              </a:rPr>
              <a:t>отримано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кілька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тисяч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знімків</a:t>
            </a:r>
            <a:r>
              <a:rPr lang="ru-RU" sz="2400" b="1" dirty="0" smtClean="0">
                <a:solidFill>
                  <a:srgbClr val="FFFF00"/>
                </a:solidFill>
              </a:rPr>
              <a:t>, що </a:t>
            </a:r>
            <a:r>
              <a:rPr lang="ru-RU" sz="2400" b="1" dirty="0" err="1" smtClean="0">
                <a:solidFill>
                  <a:srgbClr val="FFFF00"/>
                </a:solidFill>
              </a:rPr>
              <a:t>охоплюють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приблизно</a:t>
            </a:r>
            <a:r>
              <a:rPr lang="ru-RU" sz="2400" b="1" dirty="0" smtClean="0">
                <a:solidFill>
                  <a:srgbClr val="FFFF00"/>
                </a:solidFill>
              </a:rPr>
              <a:t> 45% </a:t>
            </a:r>
            <a:r>
              <a:rPr lang="ru-RU" sz="2400" b="1" dirty="0" err="1" smtClean="0">
                <a:solidFill>
                  <a:srgbClr val="FFFF00"/>
                </a:solidFill>
              </a:rPr>
              <a:t>поверхні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планети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Подальші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дослідження</a:t>
            </a:r>
            <a:r>
              <a:rPr lang="ru-RU" sz="2400" b="1" dirty="0" smtClean="0">
                <a:solidFill>
                  <a:srgbClr val="FFFF00"/>
                </a:solidFill>
              </a:rPr>
              <a:t> з </a:t>
            </a:r>
            <a:r>
              <a:rPr lang="ru-RU" sz="24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2400" b="1" dirty="0" smtClean="0">
                <a:solidFill>
                  <a:srgbClr val="FFFF00"/>
                </a:solidFill>
              </a:rPr>
              <a:t> показали </a:t>
            </a:r>
            <a:r>
              <a:rPr lang="ru-RU" sz="2400" b="1" dirty="0" err="1" smtClean="0">
                <a:solidFill>
                  <a:srgbClr val="FFFF00"/>
                </a:solidFill>
              </a:rPr>
              <a:t>можливість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існування</a:t>
            </a:r>
            <a:r>
              <a:rPr lang="ru-RU" sz="2400" b="1" dirty="0" smtClean="0">
                <a:solidFill>
                  <a:srgbClr val="FFFF00"/>
                </a:solidFill>
              </a:rPr>
              <a:t> водяного </a:t>
            </a:r>
            <a:r>
              <a:rPr lang="ru-RU" sz="2400" b="1" dirty="0" err="1" smtClean="0">
                <a:solidFill>
                  <a:srgbClr val="FFFF00"/>
                </a:solidFill>
              </a:rPr>
              <a:t>льоду</a:t>
            </a:r>
            <a:r>
              <a:rPr lang="ru-RU" sz="2400" b="1" dirty="0" smtClean="0">
                <a:solidFill>
                  <a:srgbClr val="FFFF00"/>
                </a:solidFill>
              </a:rPr>
              <a:t> в </a:t>
            </a:r>
            <a:r>
              <a:rPr lang="ru-RU" sz="2400" b="1" dirty="0" err="1" smtClean="0">
                <a:solidFill>
                  <a:srgbClr val="FFFF00"/>
                </a:solidFill>
              </a:rPr>
              <a:t>полярних</a:t>
            </a:r>
            <a:r>
              <a:rPr lang="ru-RU" sz="2400" b="1" dirty="0" smtClean="0">
                <a:solidFill>
                  <a:srgbClr val="FFFF00"/>
                </a:solidFill>
              </a:rPr>
              <a:t> кратерах</a:t>
            </a:r>
            <a:r>
              <a:rPr lang="ru-RU" sz="2000" dirty="0" smtClean="0">
                <a:solidFill>
                  <a:srgbClr val="FFFFFF"/>
                </a:solidFill>
              </a:rPr>
              <a:t>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260648"/>
            <a:ext cx="3155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Дослідження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" name="Рисунок 24" descr="220px-Mariner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4005064"/>
            <a:ext cx="4320480" cy="27237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-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33265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400" b="1" dirty="0" smtClean="0">
                <a:ln>
                  <a:prstDash val="solid"/>
                </a:ln>
                <a:solidFill>
                  <a:srgbClr val="E4D1F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Атмосфера і фізичні поля</a:t>
            </a:r>
            <a:endParaRPr lang="ru-RU" sz="4400" b="1" dirty="0">
              <a:ln>
                <a:prstDash val="solid"/>
              </a:ln>
              <a:solidFill>
                <a:srgbClr val="E4D1F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196752"/>
            <a:ext cx="7920880" cy="541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Над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поверхнею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Меркурія</a:t>
            </a:r>
            <a:r>
              <a:rPr lang="ru-RU" sz="2400" b="1" dirty="0" smtClean="0">
                <a:solidFill>
                  <a:srgbClr val="00B0F0"/>
                </a:solidFill>
              </a:rPr>
              <a:t> є </a:t>
            </a:r>
            <a:r>
              <a:rPr lang="ru-RU" sz="2400" b="1" dirty="0" err="1" smtClean="0">
                <a:solidFill>
                  <a:srgbClr val="00B0F0"/>
                </a:solidFill>
              </a:rPr>
              <a:t>сліди</a:t>
            </a:r>
            <a:r>
              <a:rPr lang="ru-RU" sz="2400" b="1" dirty="0" smtClean="0">
                <a:solidFill>
                  <a:srgbClr val="00B0F0"/>
                </a:solidFill>
              </a:rPr>
              <a:t> дуже </a:t>
            </a:r>
            <a:r>
              <a:rPr lang="ru-RU" sz="2400" b="1" dirty="0" err="1" smtClean="0">
                <a:solidFill>
                  <a:srgbClr val="00B0F0"/>
                </a:solidFill>
              </a:rPr>
              <a:t>розрідженої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атмосфери</a:t>
            </a:r>
            <a:r>
              <a:rPr lang="ru-RU" sz="2400" b="1" dirty="0" smtClean="0">
                <a:solidFill>
                  <a:srgbClr val="00B0F0"/>
                </a:solidFill>
              </a:rPr>
              <a:t>, що </a:t>
            </a:r>
            <a:r>
              <a:rPr lang="ru-RU" sz="2400" b="1" dirty="0" err="1" smtClean="0">
                <a:solidFill>
                  <a:srgbClr val="00B0F0"/>
                </a:solidFill>
              </a:rPr>
              <a:t>містить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крім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гелію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також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водень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вуглекислий</a:t>
            </a:r>
            <a:r>
              <a:rPr lang="ru-RU" sz="2400" b="1" dirty="0" smtClean="0">
                <a:solidFill>
                  <a:srgbClr val="00B0F0"/>
                </a:solidFill>
              </a:rPr>
              <a:t> газ, </a:t>
            </a:r>
            <a:r>
              <a:rPr lang="ru-RU" sz="2400" b="1" dirty="0" err="1" smtClean="0">
                <a:solidFill>
                  <a:srgbClr val="00B0F0"/>
                </a:solidFill>
              </a:rPr>
              <a:t>вуглець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кисень</a:t>
            </a:r>
            <a:r>
              <a:rPr lang="ru-RU" sz="2400" b="1" dirty="0" smtClean="0">
                <a:solidFill>
                  <a:srgbClr val="00B0F0"/>
                </a:solidFill>
              </a:rPr>
              <a:t> і </a:t>
            </a:r>
            <a:r>
              <a:rPr lang="ru-RU" sz="2400" b="1" dirty="0" err="1" smtClean="0">
                <a:solidFill>
                  <a:srgbClr val="00B0F0"/>
                </a:solidFill>
              </a:rPr>
              <a:t>благородні</a:t>
            </a:r>
            <a:r>
              <a:rPr lang="ru-RU" sz="2400" b="1" dirty="0" smtClean="0">
                <a:solidFill>
                  <a:srgbClr val="00B0F0"/>
                </a:solidFill>
              </a:rPr>
              <a:t> гази (аргон, неон). </a:t>
            </a:r>
            <a:r>
              <a:rPr lang="ru-RU" sz="2400" b="1" dirty="0" err="1" smtClean="0">
                <a:solidFill>
                  <a:srgbClr val="00B0F0"/>
                </a:solidFill>
              </a:rPr>
              <a:t>Близькість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Сонця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зумовлює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суттєвий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вплив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сонячного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вітру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b="1" dirty="0" err="1" smtClean="0">
                <a:solidFill>
                  <a:srgbClr val="00B0F0"/>
                </a:solidFill>
              </a:rPr>
              <a:t>Завдяки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цій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близькості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значним</a:t>
            </a:r>
            <a:r>
              <a:rPr lang="ru-RU" sz="2400" b="1" dirty="0" smtClean="0">
                <a:solidFill>
                  <a:srgbClr val="00B0F0"/>
                </a:solidFill>
              </a:rPr>
              <a:t> є і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припливний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вплив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Сонця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Меркурій</a:t>
            </a:r>
            <a:r>
              <a:rPr lang="ru-RU" sz="2400" b="1" dirty="0" smtClean="0">
                <a:solidFill>
                  <a:srgbClr val="00B0F0"/>
                </a:solidFill>
              </a:rPr>
              <a:t>, що </a:t>
            </a:r>
            <a:r>
              <a:rPr lang="ru-RU" sz="2400" b="1" dirty="0" err="1" smtClean="0">
                <a:solidFill>
                  <a:srgbClr val="00B0F0"/>
                </a:solidFill>
              </a:rPr>
              <a:t>має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призводити</a:t>
            </a:r>
            <a:r>
              <a:rPr lang="ru-RU" sz="2400" b="1" dirty="0" smtClean="0">
                <a:solidFill>
                  <a:srgbClr val="00B0F0"/>
                </a:solidFill>
              </a:rPr>
              <a:t> до </a:t>
            </a:r>
            <a:r>
              <a:rPr lang="ru-RU" sz="2400" b="1" dirty="0" err="1" smtClean="0">
                <a:solidFill>
                  <a:srgbClr val="00B0F0"/>
                </a:solidFill>
              </a:rPr>
              <a:t>виникнення</a:t>
            </a:r>
            <a:r>
              <a:rPr lang="ru-RU" sz="2400" b="1" dirty="0" smtClean="0">
                <a:solidFill>
                  <a:srgbClr val="00B0F0"/>
                </a:solidFill>
              </a:rPr>
              <a:t> над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поверхнею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планети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електричного</a:t>
            </a:r>
            <a:r>
              <a:rPr lang="ru-RU" sz="2400" b="1" dirty="0" smtClean="0">
                <a:solidFill>
                  <a:srgbClr val="00B0F0"/>
                </a:solidFill>
              </a:rPr>
              <a:t> поля, </a:t>
            </a:r>
            <a:r>
              <a:rPr lang="ru-RU" sz="2400" b="1" dirty="0" err="1" smtClean="0">
                <a:solidFill>
                  <a:srgbClr val="00B0F0"/>
                </a:solidFill>
              </a:rPr>
              <a:t>напруженість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якого</a:t>
            </a:r>
            <a:r>
              <a:rPr lang="ru-RU" sz="2400" b="1" dirty="0" smtClean="0">
                <a:solidFill>
                  <a:srgbClr val="00B0F0"/>
                </a:solidFill>
              </a:rPr>
              <a:t> може бути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вдвічі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більшою</a:t>
            </a:r>
            <a:r>
              <a:rPr lang="ru-RU" sz="2400" b="1" dirty="0" smtClean="0">
                <a:solidFill>
                  <a:srgbClr val="00B0F0"/>
                </a:solidFill>
              </a:rPr>
              <a:t>, ніж у «поля </a:t>
            </a:r>
            <a:r>
              <a:rPr lang="ru-RU" sz="2400" b="1" dirty="0" err="1" smtClean="0">
                <a:solidFill>
                  <a:srgbClr val="00B0F0"/>
                </a:solidFill>
              </a:rPr>
              <a:t>ясної</a:t>
            </a:r>
            <a:r>
              <a:rPr lang="ru-RU" sz="2400" b="1" dirty="0" smtClean="0">
                <a:solidFill>
                  <a:srgbClr val="00B0F0"/>
                </a:solidFill>
              </a:rPr>
              <a:t> погоди» над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поверхнею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Землі</a:t>
            </a:r>
            <a:r>
              <a:rPr lang="ru-RU" sz="2400" b="1" dirty="0" smtClean="0">
                <a:solidFill>
                  <a:srgbClr val="00B0F0"/>
                </a:solidFill>
              </a:rPr>
              <a:t>, і </a:t>
            </a:r>
            <a:r>
              <a:rPr lang="ru-RU" sz="2400" b="1" dirty="0" err="1" smtClean="0">
                <a:solidFill>
                  <a:srgbClr val="00B0F0"/>
                </a:solidFill>
              </a:rPr>
              <a:t>відрізняється</a:t>
            </a:r>
            <a:r>
              <a:rPr lang="ru-RU" sz="2400" b="1" dirty="0" smtClean="0">
                <a:solidFill>
                  <a:srgbClr val="00B0F0"/>
                </a:solidFill>
              </a:rPr>
              <a:t> від </a:t>
            </a:r>
            <a:r>
              <a:rPr lang="ru-RU" sz="2400" b="1" dirty="0" err="1" smtClean="0">
                <a:solidFill>
                  <a:srgbClr val="00B0F0"/>
                </a:solidFill>
              </a:rPr>
              <a:t>останнього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порівняною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стабільністю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Меркурії</a:t>
            </a:r>
            <a:r>
              <a:rPr lang="ru-RU" sz="2400" b="1" dirty="0" smtClean="0">
                <a:solidFill>
                  <a:srgbClr val="00B0F0"/>
                </a:solidFill>
              </a:rPr>
              <a:t> є й </a:t>
            </a:r>
            <a:r>
              <a:rPr lang="ru-RU" sz="2400" b="1" dirty="0" err="1" smtClean="0">
                <a:solidFill>
                  <a:srgbClr val="00B0F0"/>
                </a:solidFill>
              </a:rPr>
              <a:t>магнітне</a:t>
            </a:r>
            <a:r>
              <a:rPr lang="ru-RU" sz="2400" b="1" dirty="0" smtClean="0">
                <a:solidFill>
                  <a:srgbClr val="00B0F0"/>
                </a:solidFill>
              </a:rPr>
              <a:t> поле. </a:t>
            </a:r>
            <a:r>
              <a:rPr lang="ru-RU" sz="2400" b="1" dirty="0" err="1" smtClean="0">
                <a:solidFill>
                  <a:srgbClr val="00B0F0"/>
                </a:solidFill>
              </a:rPr>
              <a:t>Магнітний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дипольний</a:t>
            </a:r>
            <a:r>
              <a:rPr lang="ru-RU" sz="2400" b="1" dirty="0" smtClean="0">
                <a:solidFill>
                  <a:srgbClr val="00B0F0"/>
                </a:solidFill>
              </a:rPr>
              <a:t> момент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дорівнює</a:t>
            </a:r>
            <a:r>
              <a:rPr lang="ru-RU" sz="2400" b="1" dirty="0" smtClean="0">
                <a:solidFill>
                  <a:srgbClr val="00B0F0"/>
                </a:solidFill>
              </a:rPr>
              <a:t> 4,9·1022 </a:t>
            </a:r>
            <a:r>
              <a:rPr lang="ru-RU" sz="2400" b="1" dirty="0" err="1" smtClean="0">
                <a:solidFill>
                  <a:srgbClr val="00B0F0"/>
                </a:solidFill>
              </a:rPr>
              <a:t>Гс</a:t>
            </a:r>
            <a:r>
              <a:rPr lang="ru-RU" sz="2400" b="1" dirty="0" smtClean="0">
                <a:solidFill>
                  <a:srgbClr val="00B0F0"/>
                </a:solidFill>
              </a:rPr>
              <a:t>·см3, що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чотири</a:t>
            </a:r>
            <a:r>
              <a:rPr lang="ru-RU" sz="2400" b="1" dirty="0" smtClean="0">
                <a:solidFill>
                  <a:srgbClr val="00B0F0"/>
                </a:solidFill>
              </a:rPr>
              <a:t> порядки менше, ніж у </a:t>
            </a:r>
            <a:r>
              <a:rPr lang="ru-RU" sz="2400" b="1" dirty="0" err="1" smtClean="0">
                <a:solidFill>
                  <a:srgbClr val="00B0F0"/>
                </a:solidFill>
              </a:rPr>
              <a:t>Землі</a:t>
            </a:r>
            <a:r>
              <a:rPr lang="ru-RU" sz="2400" b="1" dirty="0" smtClean="0">
                <a:solidFill>
                  <a:srgbClr val="00B0F0"/>
                </a:solidFill>
              </a:rPr>
              <a:t>; </a:t>
            </a:r>
            <a:r>
              <a:rPr lang="ru-RU" sz="2400" b="1" dirty="0" err="1" smtClean="0">
                <a:solidFill>
                  <a:srgbClr val="00B0F0"/>
                </a:solidFill>
              </a:rPr>
              <a:t>проте</a:t>
            </a:r>
            <a:r>
              <a:rPr lang="ru-RU" sz="2400" b="1" dirty="0" smtClean="0">
                <a:solidFill>
                  <a:srgbClr val="00B0F0"/>
                </a:solidFill>
              </a:rPr>
              <a:t>, оскільки </a:t>
            </a:r>
            <a:r>
              <a:rPr lang="ru-RU" sz="2400" b="1" dirty="0" err="1" smtClean="0">
                <a:solidFill>
                  <a:srgbClr val="00B0F0"/>
                </a:solidFill>
              </a:rPr>
              <a:t>напруженість</a:t>
            </a:r>
            <a:r>
              <a:rPr lang="ru-RU" sz="2400" b="1" dirty="0" smtClean="0">
                <a:solidFill>
                  <a:srgbClr val="00B0F0"/>
                </a:solidFill>
              </a:rPr>
              <a:t> поля </a:t>
            </a:r>
            <a:r>
              <a:rPr lang="ru-RU" sz="2400" b="1" dirty="0" err="1" smtClean="0">
                <a:solidFill>
                  <a:srgbClr val="00B0F0"/>
                </a:solidFill>
              </a:rPr>
              <a:t>обернено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пропорційна</a:t>
            </a:r>
            <a:r>
              <a:rPr lang="ru-RU" sz="2400" b="1" dirty="0" smtClean="0">
                <a:solidFill>
                  <a:srgbClr val="00B0F0"/>
                </a:solidFill>
              </a:rPr>
              <a:t> кубу </a:t>
            </a:r>
            <a:r>
              <a:rPr lang="ru-RU" sz="2400" b="1" dirty="0" err="1" smtClean="0">
                <a:solidFill>
                  <a:srgbClr val="00B0F0"/>
                </a:solidFill>
              </a:rPr>
              <a:t>радіуса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планети</a:t>
            </a:r>
            <a:r>
              <a:rPr lang="ru-RU" sz="2400" b="1" dirty="0" smtClean="0">
                <a:solidFill>
                  <a:srgbClr val="00B0F0"/>
                </a:solidFill>
              </a:rPr>
              <a:t>, то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Меркурії</a:t>
            </a:r>
            <a:r>
              <a:rPr lang="ru-RU" sz="2400" b="1" dirty="0" smtClean="0">
                <a:solidFill>
                  <a:srgbClr val="00B0F0"/>
                </a:solidFill>
              </a:rPr>
              <a:t> і на </a:t>
            </a:r>
            <a:r>
              <a:rPr lang="ru-RU" sz="2400" b="1" dirty="0" err="1" smtClean="0">
                <a:solidFill>
                  <a:srgbClr val="00B0F0"/>
                </a:solidFill>
              </a:rPr>
              <a:t>Землі</a:t>
            </a:r>
            <a:r>
              <a:rPr lang="ru-RU" sz="2400" b="1" dirty="0" smtClean="0">
                <a:solidFill>
                  <a:srgbClr val="00B0F0"/>
                </a:solidFill>
              </a:rPr>
              <a:t> вони </a:t>
            </a:r>
            <a:r>
              <a:rPr lang="ru-RU" sz="2400" b="1" dirty="0" err="1" smtClean="0">
                <a:solidFill>
                  <a:srgbClr val="00B0F0"/>
                </a:solidFill>
              </a:rPr>
              <a:t>близькі</a:t>
            </a:r>
            <a:r>
              <a:rPr lang="ru-RU" sz="2400" b="1" dirty="0" smtClean="0">
                <a:solidFill>
                  <a:srgbClr val="00B0F0"/>
                </a:solidFill>
              </a:rPr>
              <a:t> за величиною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d_388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5328592" cy="4691063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FFFF"/>
                </a:solidFill>
              </a:rPr>
              <a:t>Європейським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космічним</a:t>
            </a:r>
            <a:r>
              <a:rPr lang="ru-RU" sz="2000" b="1" dirty="0" smtClean="0">
                <a:solidFill>
                  <a:srgbClr val="FFFFFF"/>
                </a:solidFill>
              </a:rPr>
              <a:t> агентством (ЄКА) </a:t>
            </a:r>
            <a:r>
              <a:rPr lang="ru-RU" sz="2000" b="1" dirty="0" err="1" smtClean="0">
                <a:solidFill>
                  <a:srgbClr val="FFFFFF"/>
                </a:solidFill>
              </a:rPr>
              <a:t>спільно</a:t>
            </a:r>
            <a:r>
              <a:rPr lang="ru-RU" sz="2000" b="1" dirty="0" smtClean="0">
                <a:solidFill>
                  <a:srgbClr val="FFFFFF"/>
                </a:solidFill>
              </a:rPr>
              <a:t> з </a:t>
            </a:r>
            <a:r>
              <a:rPr lang="ru-RU" sz="2000" b="1" dirty="0" err="1" smtClean="0">
                <a:solidFill>
                  <a:srgbClr val="FFFFFF"/>
                </a:solidFill>
              </a:rPr>
              <a:t>японським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аерокосмічним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дослідницьким</a:t>
            </a:r>
            <a:r>
              <a:rPr lang="ru-RU" sz="2000" b="1" dirty="0" smtClean="0">
                <a:solidFill>
                  <a:srgbClr val="FFFFFF"/>
                </a:solidFill>
              </a:rPr>
              <a:t> агентством (JAXA) </a:t>
            </a:r>
            <a:r>
              <a:rPr lang="ru-RU" sz="2000" b="1" dirty="0" err="1" smtClean="0">
                <a:solidFill>
                  <a:srgbClr val="FFFFFF"/>
                </a:solidFill>
              </a:rPr>
              <a:t>розробляється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місія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BepiColombo</a:t>
            </a:r>
            <a:r>
              <a:rPr lang="ru-RU" sz="2000" b="1" dirty="0" smtClean="0">
                <a:solidFill>
                  <a:srgbClr val="FFFFFF"/>
                </a:solidFill>
              </a:rPr>
              <a:t>, що </a:t>
            </a:r>
            <a:r>
              <a:rPr lang="ru-RU" sz="2000" b="1" dirty="0" err="1" smtClean="0">
                <a:solidFill>
                  <a:srgbClr val="FFFFFF"/>
                </a:solidFill>
              </a:rPr>
              <a:t>складається</a:t>
            </a:r>
            <a:r>
              <a:rPr lang="ru-RU" sz="2000" b="1" dirty="0" smtClean="0">
                <a:solidFill>
                  <a:srgbClr val="FFFFFF"/>
                </a:solidFill>
              </a:rPr>
              <a:t> з двох </a:t>
            </a:r>
            <a:r>
              <a:rPr lang="ru-RU" sz="2000" b="1" dirty="0" err="1" smtClean="0">
                <a:solidFill>
                  <a:srgbClr val="FFFFFF"/>
                </a:solidFill>
              </a:rPr>
              <a:t>космічних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апаратів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Mercury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Planetary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Orbiter</a:t>
            </a:r>
            <a:r>
              <a:rPr lang="ru-RU" sz="2000" b="1" dirty="0" smtClean="0">
                <a:solidFill>
                  <a:srgbClr val="FFFFFF"/>
                </a:solidFill>
              </a:rPr>
              <a:t> (MPO) та </a:t>
            </a:r>
            <a:r>
              <a:rPr lang="ru-RU" sz="2000" b="1" dirty="0" err="1" smtClean="0">
                <a:solidFill>
                  <a:srgbClr val="FFFFFF"/>
                </a:solidFill>
              </a:rPr>
              <a:t>Mercury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Magnetospheric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Orbiter</a:t>
            </a:r>
            <a:r>
              <a:rPr lang="ru-RU" sz="2000" b="1" dirty="0" smtClean="0">
                <a:solidFill>
                  <a:srgbClr val="FFFFFF"/>
                </a:solidFill>
              </a:rPr>
              <a:t> (MMO). </a:t>
            </a:r>
            <a:r>
              <a:rPr lang="ru-RU" sz="2000" b="1" dirty="0" err="1" smtClean="0">
                <a:solidFill>
                  <a:srgbClr val="FFFFFF"/>
                </a:solidFill>
              </a:rPr>
              <a:t>Європейський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апарат</a:t>
            </a:r>
            <a:r>
              <a:rPr lang="ru-RU" sz="2000" b="1" dirty="0" smtClean="0">
                <a:solidFill>
                  <a:srgbClr val="FFFFFF"/>
                </a:solidFill>
              </a:rPr>
              <a:t> MPO буде </a:t>
            </a:r>
            <a:r>
              <a:rPr lang="ru-RU" sz="2000" b="1" dirty="0" err="1" smtClean="0">
                <a:solidFill>
                  <a:srgbClr val="FFFFFF"/>
                </a:solidFill>
              </a:rPr>
              <a:t>досліджувати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поверхню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Меркурія</a:t>
            </a:r>
            <a:r>
              <a:rPr lang="ru-RU" sz="2000" b="1" dirty="0" smtClean="0">
                <a:solidFill>
                  <a:srgbClr val="FFFFFF"/>
                </a:solidFill>
              </a:rPr>
              <a:t> та </a:t>
            </a:r>
            <a:r>
              <a:rPr lang="ru-RU" sz="2000" b="1" dirty="0" err="1" smtClean="0">
                <a:solidFill>
                  <a:srgbClr val="FFFFFF"/>
                </a:solidFill>
              </a:rPr>
              <a:t>його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глибини</a:t>
            </a:r>
            <a:r>
              <a:rPr lang="ru-RU" sz="2000" b="1" dirty="0" smtClean="0">
                <a:solidFill>
                  <a:srgbClr val="FFFFFF"/>
                </a:solidFill>
              </a:rPr>
              <a:t>, в той час як </a:t>
            </a:r>
            <a:r>
              <a:rPr lang="ru-RU" sz="2000" b="1" dirty="0" err="1" smtClean="0">
                <a:solidFill>
                  <a:srgbClr val="FFFFFF"/>
                </a:solidFill>
              </a:rPr>
              <a:t>японський</a:t>
            </a:r>
            <a:r>
              <a:rPr lang="ru-RU" sz="2000" b="1" dirty="0" smtClean="0">
                <a:solidFill>
                  <a:srgbClr val="FFFFFF"/>
                </a:solidFill>
              </a:rPr>
              <a:t> MMO буде </a:t>
            </a:r>
            <a:r>
              <a:rPr lang="ru-RU" sz="2000" b="1" dirty="0" err="1" smtClean="0">
                <a:solidFill>
                  <a:srgbClr val="FFFFFF"/>
                </a:solidFill>
              </a:rPr>
              <a:t>спостерігати</a:t>
            </a:r>
            <a:r>
              <a:rPr lang="ru-RU" sz="2000" b="1" dirty="0" smtClean="0">
                <a:solidFill>
                  <a:srgbClr val="FFFFFF"/>
                </a:solidFill>
              </a:rPr>
              <a:t> за </a:t>
            </a:r>
            <a:r>
              <a:rPr lang="ru-RU" sz="2000" b="1" dirty="0" err="1" smtClean="0">
                <a:solidFill>
                  <a:srgbClr val="FFFFFF"/>
                </a:solidFill>
              </a:rPr>
              <a:t>магнітним</a:t>
            </a:r>
            <a:r>
              <a:rPr lang="ru-RU" sz="2000" b="1" dirty="0" smtClean="0">
                <a:solidFill>
                  <a:srgbClr val="FFFFFF"/>
                </a:solidFill>
              </a:rPr>
              <a:t> полем та </a:t>
            </a:r>
            <a:r>
              <a:rPr lang="ru-RU" sz="2000" b="1" dirty="0" err="1" smtClean="0">
                <a:solidFill>
                  <a:srgbClr val="FFFFFF"/>
                </a:solidFill>
              </a:rPr>
              <a:t>магнітосферою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планети</a:t>
            </a:r>
            <a:r>
              <a:rPr lang="ru-RU" sz="2000" b="1" dirty="0" smtClean="0">
                <a:solidFill>
                  <a:srgbClr val="FFFFFF"/>
                </a:solidFill>
              </a:rPr>
              <a:t>. Запуск </a:t>
            </a:r>
            <a:r>
              <a:rPr lang="ru-RU" sz="2000" b="1" dirty="0" err="1" smtClean="0">
                <a:solidFill>
                  <a:srgbClr val="FFFFFF"/>
                </a:solidFill>
              </a:rPr>
              <a:t>BepiColombo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планується</a:t>
            </a:r>
            <a:r>
              <a:rPr lang="ru-RU" sz="2000" b="1" dirty="0" smtClean="0">
                <a:solidFill>
                  <a:srgbClr val="FFFFFF"/>
                </a:solidFill>
              </a:rPr>
              <a:t> 2013 року, а 2019 року він </a:t>
            </a:r>
            <a:r>
              <a:rPr lang="ru-RU" sz="2000" b="1" dirty="0" err="1" smtClean="0">
                <a:solidFill>
                  <a:srgbClr val="FFFFFF"/>
                </a:solidFill>
              </a:rPr>
              <a:t>досягне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орбіти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Меркурія</a:t>
            </a:r>
            <a:r>
              <a:rPr lang="ru-RU" sz="2000" b="1" dirty="0" smtClean="0">
                <a:solidFill>
                  <a:srgbClr val="FFFFFF"/>
                </a:solidFill>
              </a:rPr>
              <a:t>, де й </a:t>
            </a:r>
            <a:r>
              <a:rPr lang="ru-RU" sz="2000" b="1" dirty="0" err="1" smtClean="0">
                <a:solidFill>
                  <a:srgbClr val="FFFFFF"/>
                </a:solidFill>
              </a:rPr>
              <a:t>розділиться</a:t>
            </a:r>
            <a:r>
              <a:rPr lang="ru-RU" sz="2000" b="1" dirty="0" smtClean="0">
                <a:solidFill>
                  <a:srgbClr val="FFFFFF"/>
                </a:solidFill>
              </a:rPr>
              <a:t> на </a:t>
            </a:r>
            <a:r>
              <a:rPr lang="ru-RU" sz="2000" b="1" dirty="0" err="1" smtClean="0">
                <a:solidFill>
                  <a:srgbClr val="FFFFFF"/>
                </a:solidFill>
              </a:rPr>
              <a:t>дві</a:t>
            </a:r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</a:rPr>
              <a:t>складові</a:t>
            </a:r>
            <a:r>
              <a:rPr lang="ru-RU" sz="2000" b="1" dirty="0" smtClean="0">
                <a:solidFill>
                  <a:srgbClr val="FFFF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5" descr="800px-MESSENGER_Assemb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952328" cy="4176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503022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Сучасні досліди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445224"/>
            <a:ext cx="208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FF"/>
                </a:solidFill>
              </a:rPr>
              <a:t>Готують до запуску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818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Граф</dc:creator>
  <cp:lastModifiedBy>Admin</cp:lastModifiedBy>
  <cp:revision>12</cp:revision>
  <dcterms:created xsi:type="dcterms:W3CDTF">2013-11-28T16:28:46Z</dcterms:created>
  <dcterms:modified xsi:type="dcterms:W3CDTF">2015-04-27T14:38:56Z</dcterms:modified>
</cp:coreProperties>
</file>