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6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75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3839">
          <p15:clr>
            <a:srgbClr val="A4A3A4"/>
          </p15:clr>
        </p15:guide>
        <p15:guide id="9" pos="815">
          <p15:clr>
            <a:srgbClr val="A4A3A4"/>
          </p15:clr>
        </p15:guide>
        <p15:guide id="10" pos="6623">
          <p15:clr>
            <a:srgbClr val="A4A3A4"/>
          </p15:clr>
        </p15:guide>
        <p15:guide id="11" pos="897">
          <p15:clr>
            <a:srgbClr val="A4A3A4"/>
          </p15:clr>
        </p15:guide>
        <p15:guide id="12" pos="6863">
          <p15:clr>
            <a:srgbClr val="A4A3A4"/>
          </p15:clr>
        </p15:guide>
        <p15:guide id="13" pos="7295">
          <p15:clr>
            <a:srgbClr val="A4A3A4"/>
          </p15:clr>
        </p15:guide>
        <p15:guide id="14" pos="3695">
          <p15:clr>
            <a:srgbClr val="A4A3A4"/>
          </p15:clr>
        </p15:guide>
        <p15:guide id="15" pos="2927">
          <p15:clr>
            <a:srgbClr val="A4A3A4"/>
          </p15:clr>
        </p15:guide>
        <p15:guide id="16" pos="383">
          <p15:clr>
            <a:srgbClr val="A4A3A4"/>
          </p15:clr>
        </p15:guide>
        <p15:guide id="17" pos="30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9F0AA-4C46-42BD-A02A-36D8EF0AC1B4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95C52B-38A5-40B6-89A3-C8AE6D1F72E9}">
      <dgm:prSet phldrT="[Текст]"/>
      <dgm:spPr/>
      <dgm:t>
        <a:bodyPr/>
        <a:lstStyle/>
        <a:p>
          <a:r>
            <a:rPr lang="uk-UA" dirty="0" smtClean="0"/>
            <a:t>Дифузні туманності</a:t>
          </a:r>
          <a:endParaRPr lang="ru-RU" dirty="0"/>
        </a:p>
      </dgm:t>
    </dgm:pt>
    <dgm:pt modelId="{D7589C76-4820-4807-A588-3A1A16CC5FBC}" type="parTrans" cxnId="{734224AB-2FF1-479D-8898-916E97313971}">
      <dgm:prSet/>
      <dgm:spPr/>
      <dgm:t>
        <a:bodyPr/>
        <a:lstStyle/>
        <a:p>
          <a:endParaRPr lang="ru-RU"/>
        </a:p>
      </dgm:t>
    </dgm:pt>
    <dgm:pt modelId="{DE1CA464-00D0-4850-B722-21E343B5FC23}" type="sibTrans" cxnId="{734224AB-2FF1-479D-8898-916E97313971}">
      <dgm:prSet/>
      <dgm:spPr/>
      <dgm:t>
        <a:bodyPr/>
        <a:lstStyle/>
        <a:p>
          <a:endParaRPr lang="ru-RU"/>
        </a:p>
      </dgm:t>
    </dgm:pt>
    <dgm:pt modelId="{F58A6146-A7CE-4C79-AA29-211C1BC68D00}">
      <dgm:prSet phldrT="[Текст]"/>
      <dgm:spPr/>
      <dgm:t>
        <a:bodyPr/>
        <a:lstStyle/>
        <a:p>
          <a:r>
            <a:rPr lang="uk-UA" dirty="0" smtClean="0"/>
            <a:t>Відбивна туманність</a:t>
          </a:r>
          <a:endParaRPr lang="ru-RU" dirty="0"/>
        </a:p>
      </dgm:t>
    </dgm:pt>
    <dgm:pt modelId="{3D67B4ED-09BB-40DA-AC30-4261CBDDFA66}" type="parTrans" cxnId="{DDCE6443-C456-4E21-86A4-848D722F53CE}">
      <dgm:prSet/>
      <dgm:spPr/>
      <dgm:t>
        <a:bodyPr/>
        <a:lstStyle/>
        <a:p>
          <a:endParaRPr lang="ru-RU"/>
        </a:p>
      </dgm:t>
    </dgm:pt>
    <dgm:pt modelId="{A18DF708-6BDA-4873-BE1F-553022AA6050}" type="sibTrans" cxnId="{DDCE6443-C456-4E21-86A4-848D722F53CE}">
      <dgm:prSet/>
      <dgm:spPr/>
      <dgm:t>
        <a:bodyPr/>
        <a:lstStyle/>
        <a:p>
          <a:endParaRPr lang="ru-RU"/>
        </a:p>
      </dgm:t>
    </dgm:pt>
    <dgm:pt modelId="{417671E4-5554-4646-94E8-10191A0F2847}">
      <dgm:prSet phldrT="[Текст]"/>
      <dgm:spPr/>
      <dgm:t>
        <a:bodyPr/>
        <a:lstStyle/>
        <a:p>
          <a:r>
            <a:rPr lang="uk-UA" dirty="0" smtClean="0"/>
            <a:t>Емісійна туманність</a:t>
          </a:r>
          <a:endParaRPr lang="ru-RU" dirty="0"/>
        </a:p>
      </dgm:t>
    </dgm:pt>
    <dgm:pt modelId="{2C0D7721-A654-495A-B1A9-2BA675985135}" type="parTrans" cxnId="{0DC92EB2-2466-4616-B5D4-42AAAF834EB0}">
      <dgm:prSet/>
      <dgm:spPr/>
      <dgm:t>
        <a:bodyPr/>
        <a:lstStyle/>
        <a:p>
          <a:endParaRPr lang="ru-RU"/>
        </a:p>
      </dgm:t>
    </dgm:pt>
    <dgm:pt modelId="{EF814C49-FCB0-465E-BC2A-7BD559A44C4D}" type="sibTrans" cxnId="{0DC92EB2-2466-4616-B5D4-42AAAF834EB0}">
      <dgm:prSet/>
      <dgm:spPr/>
      <dgm:t>
        <a:bodyPr/>
        <a:lstStyle/>
        <a:p>
          <a:endParaRPr lang="ru-RU"/>
        </a:p>
      </dgm:t>
    </dgm:pt>
    <dgm:pt modelId="{AE6406DF-21C6-4105-B484-A0C4658E8E80}">
      <dgm:prSet phldrT="[Текст]"/>
      <dgm:spPr/>
      <dgm:t>
        <a:bodyPr/>
        <a:lstStyle/>
        <a:p>
          <a:r>
            <a:rPr lang="uk-UA" b="0" i="0" dirty="0" smtClean="0"/>
            <a:t>Залишок наднової</a:t>
          </a:r>
          <a:endParaRPr lang="ru-RU" dirty="0"/>
        </a:p>
      </dgm:t>
    </dgm:pt>
    <dgm:pt modelId="{280DA610-D1C6-49CD-896C-D4AFBBD98BBC}" type="parTrans" cxnId="{EB1877BF-8C7F-4554-9B3A-55F62B4090E2}">
      <dgm:prSet/>
      <dgm:spPr/>
      <dgm:t>
        <a:bodyPr/>
        <a:lstStyle/>
        <a:p>
          <a:endParaRPr lang="ru-RU"/>
        </a:p>
      </dgm:t>
    </dgm:pt>
    <dgm:pt modelId="{593E7960-1E0F-4A2B-9E02-AEBD08CAB94B}" type="sibTrans" cxnId="{EB1877BF-8C7F-4554-9B3A-55F62B4090E2}">
      <dgm:prSet/>
      <dgm:spPr/>
      <dgm:t>
        <a:bodyPr/>
        <a:lstStyle/>
        <a:p>
          <a:endParaRPr lang="ru-RU"/>
        </a:p>
      </dgm:t>
    </dgm:pt>
    <dgm:pt modelId="{621DA527-3F65-4AEF-A932-A1116C30B4DA}" type="pres">
      <dgm:prSet presAssocID="{F579F0AA-4C46-42BD-A02A-36D8EF0AC1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6F9DFC-ADD1-43EB-997F-D785E01787E5}" type="pres">
      <dgm:prSet presAssocID="{DA95C52B-38A5-40B6-89A3-C8AE6D1F72E9}" presName="hierRoot1" presStyleCnt="0">
        <dgm:presLayoutVars>
          <dgm:hierBranch val="init"/>
        </dgm:presLayoutVars>
      </dgm:prSet>
      <dgm:spPr/>
    </dgm:pt>
    <dgm:pt modelId="{F00205D5-FAFB-4281-BEF3-07737BFA3097}" type="pres">
      <dgm:prSet presAssocID="{DA95C52B-38A5-40B6-89A3-C8AE6D1F72E9}" presName="rootComposite1" presStyleCnt="0"/>
      <dgm:spPr/>
    </dgm:pt>
    <dgm:pt modelId="{5447FF00-36D4-4F7A-B75C-67DFECFC191F}" type="pres">
      <dgm:prSet presAssocID="{DA95C52B-38A5-40B6-89A3-C8AE6D1F72E9}" presName="rootText1" presStyleLbl="node0" presStyleIdx="0" presStyleCnt="1" custScaleX="144420" custScaleY="192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2DDAB4-2B02-4343-B3AF-4424F4D04797}" type="pres">
      <dgm:prSet presAssocID="{DA95C52B-38A5-40B6-89A3-C8AE6D1F72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546F4F8-C50A-406F-8C56-3A7E7FAECEA7}" type="pres">
      <dgm:prSet presAssocID="{DA95C52B-38A5-40B6-89A3-C8AE6D1F72E9}" presName="hierChild2" presStyleCnt="0"/>
      <dgm:spPr/>
    </dgm:pt>
    <dgm:pt modelId="{EB4EC0BC-E515-446F-88F0-0EAD84FF4943}" type="pres">
      <dgm:prSet presAssocID="{3D67B4ED-09BB-40DA-AC30-4261CBDDFA6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869C242-E0D8-4221-A9C4-B59AD8CA7681}" type="pres">
      <dgm:prSet presAssocID="{F58A6146-A7CE-4C79-AA29-211C1BC68D00}" presName="hierRoot2" presStyleCnt="0">
        <dgm:presLayoutVars>
          <dgm:hierBranch val="init"/>
        </dgm:presLayoutVars>
      </dgm:prSet>
      <dgm:spPr/>
    </dgm:pt>
    <dgm:pt modelId="{4A7D899F-DF50-44AB-8A42-B203FF031AB7}" type="pres">
      <dgm:prSet presAssocID="{F58A6146-A7CE-4C79-AA29-211C1BC68D00}" presName="rootComposite" presStyleCnt="0"/>
      <dgm:spPr/>
    </dgm:pt>
    <dgm:pt modelId="{654DA025-B642-4322-8AF7-98AB43ECBCC8}" type="pres">
      <dgm:prSet presAssocID="{F58A6146-A7CE-4C79-AA29-211C1BC68D0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88277-8DCE-43D0-ADA3-72989843D153}" type="pres">
      <dgm:prSet presAssocID="{F58A6146-A7CE-4C79-AA29-211C1BC68D00}" presName="rootConnector" presStyleLbl="node2" presStyleIdx="0" presStyleCnt="3"/>
      <dgm:spPr/>
      <dgm:t>
        <a:bodyPr/>
        <a:lstStyle/>
        <a:p>
          <a:endParaRPr lang="ru-RU"/>
        </a:p>
      </dgm:t>
    </dgm:pt>
    <dgm:pt modelId="{BD398ACF-F935-4F48-8851-EF4A3F60913E}" type="pres">
      <dgm:prSet presAssocID="{F58A6146-A7CE-4C79-AA29-211C1BC68D00}" presName="hierChild4" presStyleCnt="0"/>
      <dgm:spPr/>
    </dgm:pt>
    <dgm:pt modelId="{DA08903F-74C8-4B17-811E-C2B09A84F505}" type="pres">
      <dgm:prSet presAssocID="{F58A6146-A7CE-4C79-AA29-211C1BC68D00}" presName="hierChild5" presStyleCnt="0"/>
      <dgm:spPr/>
    </dgm:pt>
    <dgm:pt modelId="{CA4F6F4D-0286-49AD-971A-3400D358562C}" type="pres">
      <dgm:prSet presAssocID="{2C0D7721-A654-495A-B1A9-2BA67598513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759841-EED9-4BA8-B936-8CCDC2B5F73E}" type="pres">
      <dgm:prSet presAssocID="{417671E4-5554-4646-94E8-10191A0F2847}" presName="hierRoot2" presStyleCnt="0">
        <dgm:presLayoutVars>
          <dgm:hierBranch val="init"/>
        </dgm:presLayoutVars>
      </dgm:prSet>
      <dgm:spPr/>
    </dgm:pt>
    <dgm:pt modelId="{8CB482A8-5C4F-4AA2-A59E-A8B05694C94D}" type="pres">
      <dgm:prSet presAssocID="{417671E4-5554-4646-94E8-10191A0F2847}" presName="rootComposite" presStyleCnt="0"/>
      <dgm:spPr/>
    </dgm:pt>
    <dgm:pt modelId="{2C8DC629-7FF9-4B93-A972-8805A88586DB}" type="pres">
      <dgm:prSet presAssocID="{417671E4-5554-4646-94E8-10191A0F284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7E4E03-35AC-4E9E-96EF-8ECCB30C5E71}" type="pres">
      <dgm:prSet presAssocID="{417671E4-5554-4646-94E8-10191A0F2847}" presName="rootConnector" presStyleLbl="node2" presStyleIdx="1" presStyleCnt="3"/>
      <dgm:spPr/>
      <dgm:t>
        <a:bodyPr/>
        <a:lstStyle/>
        <a:p>
          <a:endParaRPr lang="ru-RU"/>
        </a:p>
      </dgm:t>
    </dgm:pt>
    <dgm:pt modelId="{0D0E15CF-364A-492D-84C3-D4874951D16B}" type="pres">
      <dgm:prSet presAssocID="{417671E4-5554-4646-94E8-10191A0F2847}" presName="hierChild4" presStyleCnt="0"/>
      <dgm:spPr/>
    </dgm:pt>
    <dgm:pt modelId="{D95E7CA6-A506-41F8-A746-8B69D956AF44}" type="pres">
      <dgm:prSet presAssocID="{417671E4-5554-4646-94E8-10191A0F2847}" presName="hierChild5" presStyleCnt="0"/>
      <dgm:spPr/>
    </dgm:pt>
    <dgm:pt modelId="{9787AF4F-840C-48F5-8D4A-A721357E0F0F}" type="pres">
      <dgm:prSet presAssocID="{280DA610-D1C6-49CD-896C-D4AFBBD98BB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A639285-E9B5-4ED1-B825-2BA1D60A3192}" type="pres">
      <dgm:prSet presAssocID="{AE6406DF-21C6-4105-B484-A0C4658E8E80}" presName="hierRoot2" presStyleCnt="0">
        <dgm:presLayoutVars>
          <dgm:hierBranch val="init"/>
        </dgm:presLayoutVars>
      </dgm:prSet>
      <dgm:spPr/>
    </dgm:pt>
    <dgm:pt modelId="{ABF82197-DFD8-465C-9AB5-5882CC8CC2B9}" type="pres">
      <dgm:prSet presAssocID="{AE6406DF-21C6-4105-B484-A0C4658E8E80}" presName="rootComposite" presStyleCnt="0"/>
      <dgm:spPr/>
    </dgm:pt>
    <dgm:pt modelId="{91D4D3F1-0F27-4C05-8A80-787776E15800}" type="pres">
      <dgm:prSet presAssocID="{AE6406DF-21C6-4105-B484-A0C4658E8E8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1AEC9-74A8-4C07-80EC-FEB264813527}" type="pres">
      <dgm:prSet presAssocID="{AE6406DF-21C6-4105-B484-A0C4658E8E80}" presName="rootConnector" presStyleLbl="node2" presStyleIdx="2" presStyleCnt="3"/>
      <dgm:spPr/>
      <dgm:t>
        <a:bodyPr/>
        <a:lstStyle/>
        <a:p>
          <a:endParaRPr lang="ru-RU"/>
        </a:p>
      </dgm:t>
    </dgm:pt>
    <dgm:pt modelId="{7942216D-DBCC-4749-B261-2D53CD61E721}" type="pres">
      <dgm:prSet presAssocID="{AE6406DF-21C6-4105-B484-A0C4658E8E80}" presName="hierChild4" presStyleCnt="0"/>
      <dgm:spPr/>
    </dgm:pt>
    <dgm:pt modelId="{A898B02E-9F53-427B-B81A-EECDA6E52053}" type="pres">
      <dgm:prSet presAssocID="{AE6406DF-21C6-4105-B484-A0C4658E8E80}" presName="hierChild5" presStyleCnt="0"/>
      <dgm:spPr/>
    </dgm:pt>
    <dgm:pt modelId="{9207C0C1-EBDA-4BE6-A5A3-9832FA9EE2E0}" type="pres">
      <dgm:prSet presAssocID="{DA95C52B-38A5-40B6-89A3-C8AE6D1F72E9}" presName="hierChild3" presStyleCnt="0"/>
      <dgm:spPr/>
    </dgm:pt>
  </dgm:ptLst>
  <dgm:cxnLst>
    <dgm:cxn modelId="{FCDF2564-4D6F-41A9-A458-3E2D3FE92B05}" type="presOf" srcId="{F58A6146-A7CE-4C79-AA29-211C1BC68D00}" destId="{31D88277-8DCE-43D0-ADA3-72989843D153}" srcOrd="1" destOrd="0" presId="urn:microsoft.com/office/officeart/2005/8/layout/orgChart1"/>
    <dgm:cxn modelId="{1C2FC853-721C-4A35-ACC4-A1E667902993}" type="presOf" srcId="{DA95C52B-38A5-40B6-89A3-C8AE6D1F72E9}" destId="{422DDAB4-2B02-4343-B3AF-4424F4D04797}" srcOrd="1" destOrd="0" presId="urn:microsoft.com/office/officeart/2005/8/layout/orgChart1"/>
    <dgm:cxn modelId="{D0365AF5-5281-4D1C-8B3F-2FDF1D29A2A7}" type="presOf" srcId="{417671E4-5554-4646-94E8-10191A0F2847}" destId="{537E4E03-35AC-4E9E-96EF-8ECCB30C5E71}" srcOrd="1" destOrd="0" presId="urn:microsoft.com/office/officeart/2005/8/layout/orgChart1"/>
    <dgm:cxn modelId="{88A656DF-421B-4BF5-8E0B-EF3AA156812C}" type="presOf" srcId="{F579F0AA-4C46-42BD-A02A-36D8EF0AC1B4}" destId="{621DA527-3F65-4AEF-A932-A1116C30B4DA}" srcOrd="0" destOrd="0" presId="urn:microsoft.com/office/officeart/2005/8/layout/orgChart1"/>
    <dgm:cxn modelId="{421AD5AD-6679-473B-A330-91670549449E}" type="presOf" srcId="{F58A6146-A7CE-4C79-AA29-211C1BC68D00}" destId="{654DA025-B642-4322-8AF7-98AB43ECBCC8}" srcOrd="0" destOrd="0" presId="urn:microsoft.com/office/officeart/2005/8/layout/orgChart1"/>
    <dgm:cxn modelId="{0DC92EB2-2466-4616-B5D4-42AAAF834EB0}" srcId="{DA95C52B-38A5-40B6-89A3-C8AE6D1F72E9}" destId="{417671E4-5554-4646-94E8-10191A0F2847}" srcOrd="1" destOrd="0" parTransId="{2C0D7721-A654-495A-B1A9-2BA675985135}" sibTransId="{EF814C49-FCB0-465E-BC2A-7BD559A44C4D}"/>
    <dgm:cxn modelId="{2E18C5B9-41F8-4EA1-BACB-01312C97D387}" type="presOf" srcId="{3D67B4ED-09BB-40DA-AC30-4261CBDDFA66}" destId="{EB4EC0BC-E515-446F-88F0-0EAD84FF4943}" srcOrd="0" destOrd="0" presId="urn:microsoft.com/office/officeart/2005/8/layout/orgChart1"/>
    <dgm:cxn modelId="{722278F6-CF41-4CEE-B4AD-61FB488C8C52}" type="presOf" srcId="{AE6406DF-21C6-4105-B484-A0C4658E8E80}" destId="{91D4D3F1-0F27-4C05-8A80-787776E15800}" srcOrd="0" destOrd="0" presId="urn:microsoft.com/office/officeart/2005/8/layout/orgChart1"/>
    <dgm:cxn modelId="{EB1877BF-8C7F-4554-9B3A-55F62B4090E2}" srcId="{DA95C52B-38A5-40B6-89A3-C8AE6D1F72E9}" destId="{AE6406DF-21C6-4105-B484-A0C4658E8E80}" srcOrd="2" destOrd="0" parTransId="{280DA610-D1C6-49CD-896C-D4AFBBD98BBC}" sibTransId="{593E7960-1E0F-4A2B-9E02-AEBD08CAB94B}"/>
    <dgm:cxn modelId="{DDCE6443-C456-4E21-86A4-848D722F53CE}" srcId="{DA95C52B-38A5-40B6-89A3-C8AE6D1F72E9}" destId="{F58A6146-A7CE-4C79-AA29-211C1BC68D00}" srcOrd="0" destOrd="0" parTransId="{3D67B4ED-09BB-40DA-AC30-4261CBDDFA66}" sibTransId="{A18DF708-6BDA-4873-BE1F-553022AA6050}"/>
    <dgm:cxn modelId="{4ED773EA-BB39-4209-8F00-F7C14EE1593C}" type="presOf" srcId="{2C0D7721-A654-495A-B1A9-2BA675985135}" destId="{CA4F6F4D-0286-49AD-971A-3400D358562C}" srcOrd="0" destOrd="0" presId="urn:microsoft.com/office/officeart/2005/8/layout/orgChart1"/>
    <dgm:cxn modelId="{6A939F7E-A096-4E01-B085-EC902C294773}" type="presOf" srcId="{AE6406DF-21C6-4105-B484-A0C4658E8E80}" destId="{E341AEC9-74A8-4C07-80EC-FEB264813527}" srcOrd="1" destOrd="0" presId="urn:microsoft.com/office/officeart/2005/8/layout/orgChart1"/>
    <dgm:cxn modelId="{BD5A55E3-96A0-41CE-9808-C00CBB99A9C9}" type="presOf" srcId="{417671E4-5554-4646-94E8-10191A0F2847}" destId="{2C8DC629-7FF9-4B93-A972-8805A88586DB}" srcOrd="0" destOrd="0" presId="urn:microsoft.com/office/officeart/2005/8/layout/orgChart1"/>
    <dgm:cxn modelId="{FB006340-9359-4BCC-8798-630749615DE7}" type="presOf" srcId="{280DA610-D1C6-49CD-896C-D4AFBBD98BBC}" destId="{9787AF4F-840C-48F5-8D4A-A721357E0F0F}" srcOrd="0" destOrd="0" presId="urn:microsoft.com/office/officeart/2005/8/layout/orgChart1"/>
    <dgm:cxn modelId="{5A391B76-3069-4912-8980-654ED6A07E97}" type="presOf" srcId="{DA95C52B-38A5-40B6-89A3-C8AE6D1F72E9}" destId="{5447FF00-36D4-4F7A-B75C-67DFECFC191F}" srcOrd="0" destOrd="0" presId="urn:microsoft.com/office/officeart/2005/8/layout/orgChart1"/>
    <dgm:cxn modelId="{734224AB-2FF1-479D-8898-916E97313971}" srcId="{F579F0AA-4C46-42BD-A02A-36D8EF0AC1B4}" destId="{DA95C52B-38A5-40B6-89A3-C8AE6D1F72E9}" srcOrd="0" destOrd="0" parTransId="{D7589C76-4820-4807-A588-3A1A16CC5FBC}" sibTransId="{DE1CA464-00D0-4850-B722-21E343B5FC23}"/>
    <dgm:cxn modelId="{EFFC9BB0-3233-4AAC-843E-25F2E9D8FFD3}" type="presParOf" srcId="{621DA527-3F65-4AEF-A932-A1116C30B4DA}" destId="{CE6F9DFC-ADD1-43EB-997F-D785E01787E5}" srcOrd="0" destOrd="0" presId="urn:microsoft.com/office/officeart/2005/8/layout/orgChart1"/>
    <dgm:cxn modelId="{271BDAF5-6919-4414-A639-7939BBCEA7A2}" type="presParOf" srcId="{CE6F9DFC-ADD1-43EB-997F-D785E01787E5}" destId="{F00205D5-FAFB-4281-BEF3-07737BFA3097}" srcOrd="0" destOrd="0" presId="urn:microsoft.com/office/officeart/2005/8/layout/orgChart1"/>
    <dgm:cxn modelId="{4C9354EC-797A-4BDF-AF4A-E53911D7A370}" type="presParOf" srcId="{F00205D5-FAFB-4281-BEF3-07737BFA3097}" destId="{5447FF00-36D4-4F7A-B75C-67DFECFC191F}" srcOrd="0" destOrd="0" presId="urn:microsoft.com/office/officeart/2005/8/layout/orgChart1"/>
    <dgm:cxn modelId="{F4F423AD-1A6A-473C-89B2-E0617C18C6F8}" type="presParOf" srcId="{F00205D5-FAFB-4281-BEF3-07737BFA3097}" destId="{422DDAB4-2B02-4343-B3AF-4424F4D04797}" srcOrd="1" destOrd="0" presId="urn:microsoft.com/office/officeart/2005/8/layout/orgChart1"/>
    <dgm:cxn modelId="{A0067596-328A-42A5-A400-AFFB43841BC7}" type="presParOf" srcId="{CE6F9DFC-ADD1-43EB-997F-D785E01787E5}" destId="{B546F4F8-C50A-406F-8C56-3A7E7FAECEA7}" srcOrd="1" destOrd="0" presId="urn:microsoft.com/office/officeart/2005/8/layout/orgChart1"/>
    <dgm:cxn modelId="{A7779E9C-4D84-4C4F-89F3-355BA61EC921}" type="presParOf" srcId="{B546F4F8-C50A-406F-8C56-3A7E7FAECEA7}" destId="{EB4EC0BC-E515-446F-88F0-0EAD84FF4943}" srcOrd="0" destOrd="0" presId="urn:microsoft.com/office/officeart/2005/8/layout/orgChart1"/>
    <dgm:cxn modelId="{2ACF1FA2-7E0C-4E36-AC36-C0E13C57A6CF}" type="presParOf" srcId="{B546F4F8-C50A-406F-8C56-3A7E7FAECEA7}" destId="{6869C242-E0D8-4221-A9C4-B59AD8CA7681}" srcOrd="1" destOrd="0" presId="urn:microsoft.com/office/officeart/2005/8/layout/orgChart1"/>
    <dgm:cxn modelId="{B73EB44E-36EB-4BA3-8297-2EAF46216945}" type="presParOf" srcId="{6869C242-E0D8-4221-A9C4-B59AD8CA7681}" destId="{4A7D899F-DF50-44AB-8A42-B203FF031AB7}" srcOrd="0" destOrd="0" presId="urn:microsoft.com/office/officeart/2005/8/layout/orgChart1"/>
    <dgm:cxn modelId="{3F9D72F0-9CFE-4CA3-BF90-05955E90864E}" type="presParOf" srcId="{4A7D899F-DF50-44AB-8A42-B203FF031AB7}" destId="{654DA025-B642-4322-8AF7-98AB43ECBCC8}" srcOrd="0" destOrd="0" presId="urn:microsoft.com/office/officeart/2005/8/layout/orgChart1"/>
    <dgm:cxn modelId="{ADD40A12-92F3-4AEF-910D-6FDB8B57660A}" type="presParOf" srcId="{4A7D899F-DF50-44AB-8A42-B203FF031AB7}" destId="{31D88277-8DCE-43D0-ADA3-72989843D153}" srcOrd="1" destOrd="0" presId="urn:microsoft.com/office/officeart/2005/8/layout/orgChart1"/>
    <dgm:cxn modelId="{3E7313C5-50EA-4679-AA3C-6CC1E29FBE72}" type="presParOf" srcId="{6869C242-E0D8-4221-A9C4-B59AD8CA7681}" destId="{BD398ACF-F935-4F48-8851-EF4A3F60913E}" srcOrd="1" destOrd="0" presId="urn:microsoft.com/office/officeart/2005/8/layout/orgChart1"/>
    <dgm:cxn modelId="{929F5756-8378-4AB2-B756-3378C3B0AC67}" type="presParOf" srcId="{6869C242-E0D8-4221-A9C4-B59AD8CA7681}" destId="{DA08903F-74C8-4B17-811E-C2B09A84F505}" srcOrd="2" destOrd="0" presId="urn:microsoft.com/office/officeart/2005/8/layout/orgChart1"/>
    <dgm:cxn modelId="{83B8F736-9EF6-4D92-A700-DC3707852055}" type="presParOf" srcId="{B546F4F8-C50A-406F-8C56-3A7E7FAECEA7}" destId="{CA4F6F4D-0286-49AD-971A-3400D358562C}" srcOrd="2" destOrd="0" presId="urn:microsoft.com/office/officeart/2005/8/layout/orgChart1"/>
    <dgm:cxn modelId="{16A4D172-6728-4285-9AC8-CFDDAC9646D2}" type="presParOf" srcId="{B546F4F8-C50A-406F-8C56-3A7E7FAECEA7}" destId="{CD759841-EED9-4BA8-B936-8CCDC2B5F73E}" srcOrd="3" destOrd="0" presId="urn:microsoft.com/office/officeart/2005/8/layout/orgChart1"/>
    <dgm:cxn modelId="{619943C4-15ED-4CD3-B9AC-98C188AE9726}" type="presParOf" srcId="{CD759841-EED9-4BA8-B936-8CCDC2B5F73E}" destId="{8CB482A8-5C4F-4AA2-A59E-A8B05694C94D}" srcOrd="0" destOrd="0" presId="urn:microsoft.com/office/officeart/2005/8/layout/orgChart1"/>
    <dgm:cxn modelId="{05E7732C-9EEA-4808-99F1-6ED8B1F22B04}" type="presParOf" srcId="{8CB482A8-5C4F-4AA2-A59E-A8B05694C94D}" destId="{2C8DC629-7FF9-4B93-A972-8805A88586DB}" srcOrd="0" destOrd="0" presId="urn:microsoft.com/office/officeart/2005/8/layout/orgChart1"/>
    <dgm:cxn modelId="{AC13D3FD-FF8C-4527-AAE2-57FDD48FB2E1}" type="presParOf" srcId="{8CB482A8-5C4F-4AA2-A59E-A8B05694C94D}" destId="{537E4E03-35AC-4E9E-96EF-8ECCB30C5E71}" srcOrd="1" destOrd="0" presId="urn:microsoft.com/office/officeart/2005/8/layout/orgChart1"/>
    <dgm:cxn modelId="{56D27155-0B75-4D30-BFC5-1DE49D82C4A6}" type="presParOf" srcId="{CD759841-EED9-4BA8-B936-8CCDC2B5F73E}" destId="{0D0E15CF-364A-492D-84C3-D4874951D16B}" srcOrd="1" destOrd="0" presId="urn:microsoft.com/office/officeart/2005/8/layout/orgChart1"/>
    <dgm:cxn modelId="{CC01CEB1-7144-4056-817F-BB712FDCF2BC}" type="presParOf" srcId="{CD759841-EED9-4BA8-B936-8CCDC2B5F73E}" destId="{D95E7CA6-A506-41F8-A746-8B69D956AF44}" srcOrd="2" destOrd="0" presId="urn:microsoft.com/office/officeart/2005/8/layout/orgChart1"/>
    <dgm:cxn modelId="{D3620570-0E59-457B-93D1-055AD53422A5}" type="presParOf" srcId="{B546F4F8-C50A-406F-8C56-3A7E7FAECEA7}" destId="{9787AF4F-840C-48F5-8D4A-A721357E0F0F}" srcOrd="4" destOrd="0" presId="urn:microsoft.com/office/officeart/2005/8/layout/orgChart1"/>
    <dgm:cxn modelId="{9D9503D1-DC3E-4E17-8F69-CE751A9F0020}" type="presParOf" srcId="{B546F4F8-C50A-406F-8C56-3A7E7FAECEA7}" destId="{9A639285-E9B5-4ED1-B825-2BA1D60A3192}" srcOrd="5" destOrd="0" presId="urn:microsoft.com/office/officeart/2005/8/layout/orgChart1"/>
    <dgm:cxn modelId="{5E040F63-E292-4B86-89A2-345106AF297E}" type="presParOf" srcId="{9A639285-E9B5-4ED1-B825-2BA1D60A3192}" destId="{ABF82197-DFD8-465C-9AB5-5882CC8CC2B9}" srcOrd="0" destOrd="0" presId="urn:microsoft.com/office/officeart/2005/8/layout/orgChart1"/>
    <dgm:cxn modelId="{39DAB275-E947-4CA0-970F-E60143FCC262}" type="presParOf" srcId="{ABF82197-DFD8-465C-9AB5-5882CC8CC2B9}" destId="{91D4D3F1-0F27-4C05-8A80-787776E15800}" srcOrd="0" destOrd="0" presId="urn:microsoft.com/office/officeart/2005/8/layout/orgChart1"/>
    <dgm:cxn modelId="{DC3DA39C-0F36-437A-A016-CEA7DE6A22D3}" type="presParOf" srcId="{ABF82197-DFD8-465C-9AB5-5882CC8CC2B9}" destId="{E341AEC9-74A8-4C07-80EC-FEB264813527}" srcOrd="1" destOrd="0" presId="urn:microsoft.com/office/officeart/2005/8/layout/orgChart1"/>
    <dgm:cxn modelId="{636266D3-7A15-41A1-95AC-E65B7AED05D1}" type="presParOf" srcId="{9A639285-E9B5-4ED1-B825-2BA1D60A3192}" destId="{7942216D-DBCC-4749-B261-2D53CD61E721}" srcOrd="1" destOrd="0" presId="urn:microsoft.com/office/officeart/2005/8/layout/orgChart1"/>
    <dgm:cxn modelId="{9751DC64-437D-41F7-BD49-73F14B15EA3E}" type="presParOf" srcId="{9A639285-E9B5-4ED1-B825-2BA1D60A3192}" destId="{A898B02E-9F53-427B-B81A-EECDA6E52053}" srcOrd="2" destOrd="0" presId="urn:microsoft.com/office/officeart/2005/8/layout/orgChart1"/>
    <dgm:cxn modelId="{CBF531C2-4287-494E-A5B3-63D37872F075}" type="presParOf" srcId="{CE6F9DFC-ADD1-43EB-997F-D785E01787E5}" destId="{9207C0C1-EBDA-4BE6-A5A3-9832FA9EE2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7AF4F-840C-48F5-8D4A-A721357E0F0F}">
      <dsp:nvSpPr>
        <dsp:cNvPr id="0" name=""/>
        <dsp:cNvSpPr/>
      </dsp:nvSpPr>
      <dsp:spPr>
        <a:xfrm>
          <a:off x="3214710" y="2951697"/>
          <a:ext cx="2274430" cy="39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367"/>
              </a:lnTo>
              <a:lnTo>
                <a:pt x="2274430" y="197367"/>
              </a:lnTo>
              <a:lnTo>
                <a:pt x="2274430" y="39473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F6F4D-0286-49AD-971A-3400D358562C}">
      <dsp:nvSpPr>
        <dsp:cNvPr id="0" name=""/>
        <dsp:cNvSpPr/>
      </dsp:nvSpPr>
      <dsp:spPr>
        <a:xfrm>
          <a:off x="3168990" y="2951697"/>
          <a:ext cx="91440" cy="394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73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EC0BC-E515-446F-88F0-0EAD84FF4943}">
      <dsp:nvSpPr>
        <dsp:cNvPr id="0" name=""/>
        <dsp:cNvSpPr/>
      </dsp:nvSpPr>
      <dsp:spPr>
        <a:xfrm>
          <a:off x="940279" y="2951697"/>
          <a:ext cx="2274430" cy="394735"/>
        </a:xfrm>
        <a:custGeom>
          <a:avLst/>
          <a:gdLst/>
          <a:ahLst/>
          <a:cxnLst/>
          <a:rect l="0" t="0" r="0" b="0"/>
          <a:pathLst>
            <a:path>
              <a:moveTo>
                <a:pt x="2274430" y="0"/>
              </a:moveTo>
              <a:lnTo>
                <a:pt x="2274430" y="197367"/>
              </a:lnTo>
              <a:lnTo>
                <a:pt x="0" y="197367"/>
              </a:lnTo>
              <a:lnTo>
                <a:pt x="0" y="39473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7FF00-36D4-4F7A-B75C-67DFECFC191F}">
      <dsp:nvSpPr>
        <dsp:cNvPr id="0" name=""/>
        <dsp:cNvSpPr/>
      </dsp:nvSpPr>
      <dsp:spPr>
        <a:xfrm>
          <a:off x="1857382" y="1143007"/>
          <a:ext cx="2714655" cy="18086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Дифузні туманності</a:t>
          </a:r>
          <a:endParaRPr lang="ru-RU" sz="2700" kern="1200" dirty="0"/>
        </a:p>
      </dsp:txBody>
      <dsp:txXfrm>
        <a:off x="1857382" y="1143007"/>
        <a:ext cx="2714655" cy="1808689"/>
      </dsp:txXfrm>
    </dsp:sp>
    <dsp:sp modelId="{654DA025-B642-4322-8AF7-98AB43ECBCC8}">
      <dsp:nvSpPr>
        <dsp:cNvPr id="0" name=""/>
        <dsp:cNvSpPr/>
      </dsp:nvSpPr>
      <dsp:spPr>
        <a:xfrm>
          <a:off x="431" y="3346432"/>
          <a:ext cx="1879694" cy="9398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Відбивна туманність</a:t>
          </a:r>
          <a:endParaRPr lang="ru-RU" sz="2700" kern="1200" dirty="0"/>
        </a:p>
      </dsp:txBody>
      <dsp:txXfrm>
        <a:off x="431" y="3346432"/>
        <a:ext cx="1879694" cy="939847"/>
      </dsp:txXfrm>
    </dsp:sp>
    <dsp:sp modelId="{2C8DC629-7FF9-4B93-A972-8805A88586DB}">
      <dsp:nvSpPr>
        <dsp:cNvPr id="0" name=""/>
        <dsp:cNvSpPr/>
      </dsp:nvSpPr>
      <dsp:spPr>
        <a:xfrm>
          <a:off x="2274862" y="3346432"/>
          <a:ext cx="1879694" cy="9398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Емісійна туманність</a:t>
          </a:r>
          <a:endParaRPr lang="ru-RU" sz="2700" kern="1200" dirty="0"/>
        </a:p>
      </dsp:txBody>
      <dsp:txXfrm>
        <a:off x="2274862" y="3346432"/>
        <a:ext cx="1879694" cy="939847"/>
      </dsp:txXfrm>
    </dsp:sp>
    <dsp:sp modelId="{91D4D3F1-0F27-4C05-8A80-787776E15800}">
      <dsp:nvSpPr>
        <dsp:cNvPr id="0" name=""/>
        <dsp:cNvSpPr/>
      </dsp:nvSpPr>
      <dsp:spPr>
        <a:xfrm>
          <a:off x="4549293" y="3346432"/>
          <a:ext cx="1879694" cy="9398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0" kern="1200" dirty="0" smtClean="0"/>
            <a:t>Залишок наднової</a:t>
          </a:r>
          <a:endParaRPr lang="ru-RU" sz="2700" kern="1200" dirty="0"/>
        </a:p>
      </dsp:txBody>
      <dsp:txXfrm>
        <a:off x="4549293" y="3346432"/>
        <a:ext cx="1879694" cy="939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ru-RU"/>
              <a:pPr/>
              <a:t>03.06.2014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ru-RU"/>
              <a:pPr/>
              <a:t>03.06.2014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03.06.2014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03.06.2014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03.06.2014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03.06.2014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03.06.2014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03.06.2014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03.06.2014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03.06.2014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03.06.2014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03.06.2014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03.06.2014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ru-RU" noProof="0" smtClean="0"/>
              <a:pPr/>
              <a:t>03.06.2014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230" y="1142984"/>
            <a:ext cx="5072098" cy="1857388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5400" b="0" i="0" dirty="0" err="1" smtClean="0">
                <a:solidFill>
                  <a:schemeClr val="tx1"/>
                </a:solidFill>
                <a:latin typeface="Century"/>
                <a:ea typeface="+mj-ea"/>
                <a:cs typeface="+mj-cs"/>
              </a:rPr>
              <a:t>Туманност</a:t>
            </a:r>
            <a:r>
              <a:rPr lang="uk-UA" sz="5400" b="0" i="0" dirty="0" smtClean="0">
                <a:solidFill>
                  <a:schemeClr val="tx1"/>
                </a:solidFill>
                <a:latin typeface="Century"/>
                <a:ea typeface="+mj-ea"/>
                <a:cs typeface="+mj-cs"/>
              </a:rPr>
              <a:t>і</a:t>
            </a:r>
            <a:endParaRPr lang="ru-RU" sz="5400" b="0" i="0" dirty="0">
              <a:solidFill>
                <a:schemeClr val="tx1"/>
              </a:solidFill>
              <a:latin typeface="Century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4544" y="3857628"/>
            <a:ext cx="3929090" cy="1928826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000" b="0" i="0" spc="250" baseline="0" dirty="0" err="1" smtClean="0">
                <a:solidFill>
                  <a:srgbClr val="90B365">
                    <a:lumMod val="75000"/>
                  </a:srgbClr>
                </a:solidFill>
              </a:rPr>
              <a:t>Підготувала</a:t>
            </a:r>
            <a:r>
              <a:rPr lang="ru-RU" sz="2000" b="0" i="0" spc="250" baseline="0" dirty="0" smtClean="0">
                <a:solidFill>
                  <a:srgbClr val="90B365">
                    <a:lumMod val="75000"/>
                  </a:srgbClr>
                </a:solidFill>
              </a:rPr>
              <a:t/>
            </a:r>
            <a:br>
              <a:rPr lang="ru-RU" sz="2000" b="0" i="0" spc="250" baseline="0" dirty="0" smtClean="0">
                <a:solidFill>
                  <a:srgbClr val="90B365">
                    <a:lumMod val="75000"/>
                  </a:srgbClr>
                </a:solidFill>
              </a:rPr>
            </a:br>
            <a:r>
              <a:rPr lang="ru-RU" sz="2000" b="0" i="0" spc="250" baseline="0" dirty="0" err="1" smtClean="0">
                <a:solidFill>
                  <a:srgbClr val="90B365">
                    <a:lumMod val="75000"/>
                  </a:srgbClr>
                </a:solidFill>
              </a:rPr>
              <a:t>учениця</a:t>
            </a:r>
            <a:r>
              <a:rPr lang="ru-RU" sz="2000" b="0" i="0" spc="250" dirty="0" smtClean="0">
                <a:solidFill>
                  <a:srgbClr val="90B365">
                    <a:lumMod val="75000"/>
                  </a:srgbClr>
                </a:solidFill>
              </a:rPr>
              <a:t> 11-Б </a:t>
            </a:r>
            <a:r>
              <a:rPr lang="ru-RU" sz="2000" b="0" i="0" spc="250" dirty="0" err="1" smtClean="0">
                <a:solidFill>
                  <a:srgbClr val="90B365">
                    <a:lumMod val="75000"/>
                  </a:srgbClr>
                </a:solidFill>
              </a:rPr>
              <a:t>класу</a:t>
            </a:r>
            <a:r>
              <a:rPr lang="ru-RU" sz="2000" b="0" i="0" spc="250" dirty="0" smtClean="0">
                <a:solidFill>
                  <a:srgbClr val="90B365">
                    <a:lumMod val="75000"/>
                  </a:srgbClr>
                </a:solidFill>
              </a:rPr>
              <a:t/>
            </a:r>
            <a:br>
              <a:rPr lang="ru-RU" sz="2000" b="0" i="0" spc="250" dirty="0" smtClean="0">
                <a:solidFill>
                  <a:srgbClr val="90B365">
                    <a:lumMod val="75000"/>
                  </a:srgbClr>
                </a:solidFill>
              </a:rPr>
            </a:br>
            <a:r>
              <a:rPr lang="ru-RU" sz="2000" b="0" i="0" spc="250" dirty="0" err="1" smtClean="0">
                <a:solidFill>
                  <a:srgbClr val="90B365">
                    <a:lumMod val="75000"/>
                  </a:srgbClr>
                </a:solidFill>
              </a:rPr>
              <a:t>Халімон</a:t>
            </a:r>
            <a:r>
              <a:rPr lang="ru-RU" sz="2000" b="0" i="0" spc="250" dirty="0" smtClean="0">
                <a:solidFill>
                  <a:srgbClr val="90B365">
                    <a:lumMod val="75000"/>
                  </a:srgbClr>
                </a:solidFill>
              </a:rPr>
              <a:t> </a:t>
            </a:r>
            <a:r>
              <a:rPr lang="ru-RU" sz="2000" b="0" i="0" spc="250" dirty="0" err="1" smtClean="0">
                <a:solidFill>
                  <a:srgbClr val="90B365">
                    <a:lumMod val="75000"/>
                  </a:srgbClr>
                </a:solidFill>
              </a:rPr>
              <a:t>Заріна</a:t>
            </a:r>
            <a:endParaRPr lang="ru-RU" sz="2000" b="0" i="0" spc="250" baseline="0" dirty="0">
              <a:solidFill>
                <a:srgbClr val="90B365">
                  <a:lumMod val="75000"/>
                </a:srgbClr>
              </a:solidFill>
            </a:endParaRPr>
          </a:p>
        </p:txBody>
      </p:sp>
      <p:pic>
        <p:nvPicPr>
          <p:cNvPr id="4" name="Рисунок 3" descr="Orion_Nebula_full_NASA_ES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34" y="285728"/>
            <a:ext cx="6350000" cy="635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Туманність Змія</a:t>
            </a:r>
            <a:endParaRPr lang="ru-RU" dirty="0"/>
          </a:p>
        </p:txBody>
      </p:sp>
      <p:pic>
        <p:nvPicPr>
          <p:cNvPr id="4" name="Содержимое 3" descr="b72neb_stevens_full-415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636" y="1526459"/>
            <a:ext cx="7572428" cy="5043236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Бернард 147</a:t>
            </a:r>
            <a:endParaRPr lang="ru-RU" dirty="0"/>
          </a:p>
        </p:txBody>
      </p:sp>
      <p:pic>
        <p:nvPicPr>
          <p:cNvPr id="4" name="Содержимое 3" descr="600px-Barnard147HunterWils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844115" y="821513"/>
            <a:ext cx="5072098" cy="6572296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38" y="357166"/>
            <a:ext cx="4429156" cy="6500834"/>
          </a:xfrm>
        </p:spPr>
        <p:txBody>
          <a:bodyPr/>
          <a:lstStyle/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Світлі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дифузні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туманності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яскравими</a:t>
            </a:r>
            <a:r>
              <a:rPr lang="ru-RU" sz="2800" dirty="0" smtClean="0"/>
              <a:t>  </a:t>
            </a:r>
            <a:r>
              <a:rPr lang="ru-RU" sz="2800" dirty="0" err="1" smtClean="0"/>
              <a:t>хмарами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міжзоряного</a:t>
            </a:r>
            <a:r>
              <a:rPr lang="ru-RU" sz="2800" dirty="0" smtClean="0"/>
              <a:t> газу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міжзоряного</a:t>
            </a:r>
            <a:r>
              <a:rPr lang="ru-RU" sz="2800" dirty="0" smtClean="0"/>
              <a:t> пилу. </a:t>
            </a:r>
            <a:r>
              <a:rPr lang="ru-RU" sz="2800" dirty="0" err="1" smtClean="0"/>
              <a:t>Спостерігаються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випромінюванню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ж </a:t>
            </a:r>
            <a:r>
              <a:rPr lang="ru-RU" sz="2800" dirty="0" err="1" smtClean="0"/>
              <a:t>розсіюванню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світла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розташованих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поруч</a:t>
            </a:r>
            <a:r>
              <a:rPr lang="ru-RU" sz="2800" dirty="0" smtClean="0"/>
              <a:t> </a:t>
            </a:r>
            <a:r>
              <a:rPr lang="ru-RU" sz="2800" dirty="0" err="1" smtClean="0"/>
              <a:t>зірок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Природа </a:t>
            </a:r>
            <a:r>
              <a:rPr lang="ru-RU" sz="2800" dirty="0" err="1" smtClean="0"/>
              <a:t>випромінювання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світлих</a:t>
            </a:r>
            <a:r>
              <a:rPr lang="ru-RU" sz="2800" dirty="0" smtClean="0"/>
              <a:t> туманностей, </a:t>
            </a:r>
            <a:r>
              <a:rPr lang="ru-RU" sz="2800" dirty="0" err="1" smtClean="0"/>
              <a:t>джерела</a:t>
            </a:r>
            <a:r>
              <a:rPr lang="ru-RU" sz="2800" dirty="0" smtClean="0"/>
              <a:t> </a:t>
            </a:r>
            <a:r>
              <a:rPr lang="ru-RU" sz="2800" dirty="0" err="1" smtClean="0"/>
              <a:t>енергії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різноманітну</a:t>
            </a:r>
            <a:r>
              <a:rPr lang="ru-RU" sz="2800" dirty="0" smtClean="0"/>
              <a:t> природу.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594346" y="-571528"/>
          <a:ext cx="642942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D:\туманности\niceimage.ru-354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7354" y="3844529"/>
            <a:ext cx="4017961" cy="3013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95029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190" y="0"/>
            <a:ext cx="9601200" cy="1143000"/>
          </a:xfrm>
        </p:spPr>
        <p:txBody>
          <a:bodyPr/>
          <a:lstStyle/>
          <a:p>
            <a:r>
              <a:rPr lang="uk-UA" dirty="0" smtClean="0"/>
              <a:t>Відбивні туманності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248" y="1500174"/>
            <a:ext cx="4286280" cy="5072098"/>
          </a:xfrm>
        </p:spPr>
        <p:txBody>
          <a:bodyPr>
            <a:normAutofit/>
          </a:bodyPr>
          <a:lstStyle/>
          <a:p>
            <a:r>
              <a:rPr lang="vi-VN" b="1" dirty="0" smtClean="0"/>
              <a:t>Відбивна́ тума́ність</a:t>
            </a:r>
            <a:r>
              <a:rPr lang="vi-VN" dirty="0" smtClean="0"/>
              <a:t> — світла газо-пилова хмара, що світиться внаслідок розсіювання пилом випромінювання близьких</a:t>
            </a:r>
            <a:r>
              <a:rPr lang="uk-UA" dirty="0" smtClean="0"/>
              <a:t> </a:t>
            </a:r>
            <a:r>
              <a:rPr lang="vi-VN" dirty="0" smtClean="0"/>
              <a:t>зір. Світіння таких туманностей забезпечує порівняно холодна зоря, випромінювання якої не зумовлює помітної іонізації навколишнього газу. </a:t>
            </a:r>
            <a:endParaRPr lang="ru-RU" dirty="0"/>
          </a:p>
        </p:txBody>
      </p:sp>
      <p:pic>
        <p:nvPicPr>
          <p:cNvPr id="6146" name="Picture 2" descr="D:\туманности\witchhead_steve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5916" y="357166"/>
            <a:ext cx="4762500" cy="626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665916" y="6000768"/>
            <a:ext cx="4714908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Відбивна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туманність</a:t>
            </a:r>
            <a:r>
              <a:rPr lang="ru-RU" sz="2400" dirty="0" smtClean="0"/>
              <a:t> «</a:t>
            </a:r>
            <a:r>
              <a:rPr lang="ru-RU" sz="2400" dirty="0" err="1" smtClean="0"/>
              <a:t>Відьмина</a:t>
            </a:r>
            <a:r>
              <a:rPr lang="ru-RU" sz="2400" dirty="0" smtClean="0"/>
              <a:t> голова» </a:t>
            </a:r>
            <a:endParaRPr lang="ru-RU" sz="24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28" y="214290"/>
            <a:ext cx="9601200" cy="11430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Відбивні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туманності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зазвичай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синій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відтінок</a:t>
            </a:r>
            <a:r>
              <a:rPr lang="ru-RU" sz="2800" dirty="0" smtClean="0"/>
              <a:t>, </a:t>
            </a:r>
            <a:r>
              <a:rPr lang="ru-RU" sz="2800" dirty="0" err="1" smtClean="0"/>
              <a:t>оскільки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розсіювання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блакитного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кольору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ефективно</a:t>
            </a:r>
            <a:r>
              <a:rPr lang="ru-RU" sz="2800" dirty="0" smtClean="0"/>
              <a:t>, </a:t>
            </a:r>
            <a:r>
              <a:rPr lang="ru-RU" sz="2800" dirty="0" err="1" smtClean="0"/>
              <a:t>ніж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червоного</a:t>
            </a:r>
            <a:endParaRPr lang="ru-RU" sz="2800" dirty="0"/>
          </a:p>
        </p:txBody>
      </p:sp>
      <p:pic>
        <p:nvPicPr>
          <p:cNvPr id="7170" name="Picture 2" descr="D:\туманности\med_gallery_25_214_22043.jpg"/>
          <p:cNvPicPr>
            <a:picLocks noChangeAspect="1" noChangeArrowheads="1"/>
          </p:cNvPicPr>
          <p:nvPr/>
        </p:nvPicPr>
        <p:blipFill>
          <a:blip r:embed="rId2"/>
          <a:srcRect b="13281"/>
          <a:stretch>
            <a:fillRect/>
          </a:stretch>
        </p:blipFill>
        <p:spPr bwMode="auto">
          <a:xfrm>
            <a:off x="307934" y="2071678"/>
            <a:ext cx="5214974" cy="4529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9372" y="1500174"/>
            <a:ext cx="5000660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Відбивна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Туманність</a:t>
            </a:r>
            <a:r>
              <a:rPr lang="ru-RU" sz="2400" dirty="0" smtClean="0"/>
              <a:t> </a:t>
            </a:r>
            <a:r>
              <a:rPr lang="en-US" sz="2400" dirty="0" smtClean="0"/>
              <a:t>NGC 1435</a:t>
            </a:r>
            <a:endParaRPr lang="ru-RU" sz="2400" dirty="0"/>
          </a:p>
        </p:txBody>
      </p:sp>
      <p:pic>
        <p:nvPicPr>
          <p:cNvPr id="7171" name="Picture 3" descr="D:\туманности\m20_cf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660" y="1857364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808660" y="1500174"/>
            <a:ext cx="6143668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Трироздільна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туманність</a:t>
            </a:r>
            <a:r>
              <a:rPr lang="ru-RU" sz="2400" dirty="0" smtClean="0"/>
              <a:t> (M20) в </a:t>
            </a:r>
            <a:r>
              <a:rPr lang="ru-RU" sz="2400" dirty="0" err="1" smtClean="0"/>
              <a:t>Стрільці</a:t>
            </a:r>
            <a:endParaRPr lang="ru-RU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28" y="357166"/>
            <a:ext cx="9601200" cy="738206"/>
          </a:xfrm>
        </p:spPr>
        <p:txBody>
          <a:bodyPr/>
          <a:lstStyle/>
          <a:p>
            <a:r>
              <a:rPr lang="uk-UA" dirty="0" smtClean="0"/>
              <a:t>Емісійна туманність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34" y="1500174"/>
            <a:ext cx="4643470" cy="4743472"/>
          </a:xfrm>
        </p:spPr>
        <p:txBody>
          <a:bodyPr>
            <a:normAutofit/>
          </a:bodyPr>
          <a:lstStyle/>
          <a:p>
            <a:r>
              <a:rPr lang="ru-RU" dirty="0" err="1" smtClean="0"/>
              <a:t>Емісійні</a:t>
            </a:r>
            <a:r>
              <a:rPr lang="ru-RU" dirty="0" smtClean="0"/>
              <a:t> </a:t>
            </a:r>
            <a:r>
              <a:rPr lang="ru-RU" dirty="0" err="1" smtClean="0"/>
              <a:t>Галактичні</a:t>
            </a:r>
            <a:r>
              <a:rPr lang="ru-RU" dirty="0" smtClean="0"/>
              <a:t> </a:t>
            </a:r>
            <a:r>
              <a:rPr lang="ru-RU" dirty="0" err="1" smtClean="0"/>
              <a:t>туманності</a:t>
            </a:r>
            <a:r>
              <a:rPr lang="ru-RU" dirty="0" smtClean="0"/>
              <a:t> – </a:t>
            </a:r>
            <a:r>
              <a:rPr lang="ru-RU" dirty="0" err="1" smtClean="0"/>
              <a:t>частина</a:t>
            </a:r>
            <a:r>
              <a:rPr lang="ru-RU" dirty="0" smtClean="0"/>
              <a:t> газового шару,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світиться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збудження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ультрафіолетовим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випромінюванням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сусідніх</a:t>
            </a:r>
            <a:r>
              <a:rPr lang="ru-RU" dirty="0" smtClean="0"/>
              <a:t> </a:t>
            </a:r>
            <a:r>
              <a:rPr lang="ru-RU" dirty="0" err="1" smtClean="0"/>
              <a:t>гарячих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(</a:t>
            </a:r>
            <a:r>
              <a:rPr lang="ru-RU" dirty="0" err="1" smtClean="0"/>
              <a:t>люмінесценція</a:t>
            </a:r>
            <a:r>
              <a:rPr lang="ru-RU" dirty="0" smtClean="0"/>
              <a:t>). </a:t>
            </a:r>
            <a:r>
              <a:rPr lang="ru-RU" dirty="0" err="1" smtClean="0"/>
              <a:t>Світіння</a:t>
            </a:r>
            <a:r>
              <a:rPr lang="ru-RU" dirty="0" smtClean="0"/>
              <a:t> </a:t>
            </a:r>
            <a:r>
              <a:rPr lang="ru-RU" dirty="0" err="1" smtClean="0"/>
              <a:t>емісійних</a:t>
            </a:r>
            <a:r>
              <a:rPr lang="ru-RU" dirty="0" smtClean="0"/>
              <a:t> </a:t>
            </a:r>
            <a:r>
              <a:rPr lang="ru-RU" dirty="0" err="1" smtClean="0"/>
              <a:t>Галактичних</a:t>
            </a:r>
            <a:r>
              <a:rPr lang="ru-RU" dirty="0" smtClean="0"/>
              <a:t> туманностей </a:t>
            </a:r>
            <a:r>
              <a:rPr lang="ru-RU" dirty="0" err="1" smtClean="0"/>
              <a:t>згасає</a:t>
            </a:r>
            <a:r>
              <a:rPr lang="ru-RU" dirty="0" smtClean="0"/>
              <a:t> в </a:t>
            </a:r>
            <a:r>
              <a:rPr lang="ru-RU" dirty="0" err="1" smtClean="0"/>
              <a:t>процессі</a:t>
            </a:r>
            <a:r>
              <a:rPr lang="ru-RU" dirty="0" smtClean="0"/>
              <a:t> </a:t>
            </a:r>
            <a:r>
              <a:rPr lang="ru-RU" dirty="0" err="1" smtClean="0"/>
              <a:t>старіння</a:t>
            </a:r>
            <a:r>
              <a:rPr lang="ru-RU" dirty="0" smtClean="0"/>
              <a:t> </a:t>
            </a:r>
            <a:r>
              <a:rPr lang="ru-RU" dirty="0" err="1" smtClean="0"/>
              <a:t>збуджуючих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5" name="Picture 3" descr="D:\туманности\0_12cd9_18fc769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8594" y="982248"/>
            <a:ext cx="6286544" cy="4714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37156" y="5072074"/>
            <a:ext cx="6357982" cy="1500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Найяскравіша</a:t>
            </a:r>
            <a:r>
              <a:rPr lang="ru-RU" sz="2400" dirty="0" smtClean="0"/>
              <a:t> </a:t>
            </a:r>
            <a:r>
              <a:rPr lang="ru-RU" sz="2400" dirty="0" err="1" smtClean="0"/>
              <a:t>дифузна</a:t>
            </a:r>
            <a:r>
              <a:rPr lang="ru-RU" sz="2400" dirty="0" smtClean="0"/>
              <a:t> (</a:t>
            </a:r>
            <a:r>
              <a:rPr lang="ru-RU" sz="2400" dirty="0" err="1" smtClean="0"/>
              <a:t>емісійна</a:t>
            </a:r>
            <a:r>
              <a:rPr lang="ru-RU" sz="2400" dirty="0" smtClean="0"/>
              <a:t>) </a:t>
            </a:r>
            <a:r>
              <a:rPr lang="ru-RU" sz="2400" dirty="0" err="1" smtClean="0"/>
              <a:t>туманність</a:t>
            </a:r>
            <a:r>
              <a:rPr lang="ru-RU" sz="2400" dirty="0" smtClean="0"/>
              <a:t>- </a:t>
            </a:r>
            <a:r>
              <a:rPr lang="ru-RU" sz="2400" dirty="0" err="1" smtClean="0"/>
              <a:t>Туманність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Оріона</a:t>
            </a:r>
            <a:endParaRPr lang="ru-RU" sz="24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96" y="1142984"/>
            <a:ext cx="4000528" cy="350046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Емісійні</a:t>
            </a:r>
            <a:r>
              <a:rPr lang="ru-RU" sz="3200" dirty="0" smtClean="0"/>
              <a:t> </a:t>
            </a:r>
            <a:r>
              <a:rPr lang="ru-RU" sz="3200" dirty="0" err="1" smtClean="0"/>
              <a:t>туманності</a:t>
            </a:r>
            <a:r>
              <a:rPr lang="ru-RU" sz="3200" dirty="0" smtClean="0"/>
              <a:t>, як правило, </a:t>
            </a:r>
            <a:r>
              <a:rPr lang="ru-RU" sz="3200" dirty="0" err="1" smtClean="0"/>
              <a:t>червоного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кольору</a:t>
            </a:r>
            <a:r>
              <a:rPr lang="ru-RU" sz="3200" dirty="0" smtClean="0"/>
              <a:t> </a:t>
            </a:r>
            <a:r>
              <a:rPr lang="ru-RU" sz="3200" dirty="0" err="1" smtClean="0"/>
              <a:t>внаслідок</a:t>
            </a:r>
            <a:r>
              <a:rPr lang="ru-RU" sz="3200" dirty="0" smtClean="0"/>
              <a:t> </a:t>
            </a:r>
            <a:r>
              <a:rPr lang="ru-RU" sz="3200" dirty="0" err="1" smtClean="0"/>
              <a:t>безлічі</a:t>
            </a:r>
            <a:r>
              <a:rPr lang="ru-RU" sz="3200" dirty="0" smtClean="0"/>
              <a:t> </a:t>
            </a:r>
            <a:r>
              <a:rPr lang="ru-RU" sz="3200" dirty="0" err="1" smtClean="0"/>
              <a:t>водню</a:t>
            </a:r>
            <a:r>
              <a:rPr lang="ru-RU" sz="3200" dirty="0" smtClean="0"/>
              <a:t>.  </a:t>
            </a:r>
            <a:endParaRPr lang="ru-RU" sz="3200" dirty="0"/>
          </a:p>
        </p:txBody>
      </p:sp>
      <p:pic>
        <p:nvPicPr>
          <p:cNvPr id="9218" name="Picture 2" descr="D:\туманности\493px-The_hidden_fires_of_the_Flame_Neb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5718" y="214290"/>
            <a:ext cx="5357850" cy="6520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65718" y="6215058"/>
            <a:ext cx="5357850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Туманність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Полум</a:t>
            </a:r>
            <a:r>
              <a:rPr lang="en-US" sz="2400" dirty="0" smtClean="0"/>
              <a:t>’</a:t>
            </a:r>
            <a:r>
              <a:rPr lang="uk-UA" sz="2400" dirty="0" smtClean="0"/>
              <a:t>я </a:t>
            </a:r>
            <a:r>
              <a:rPr lang="ru-RU" sz="2400" dirty="0" smtClean="0"/>
              <a:t>у </a:t>
            </a:r>
            <a:r>
              <a:rPr lang="ru-RU" sz="2400" dirty="0" err="1" smtClean="0"/>
              <a:t>сузір'ї</a:t>
            </a:r>
            <a:r>
              <a:rPr lang="ru-RU" sz="2400" dirty="0" smtClean="0"/>
              <a:t> </a:t>
            </a:r>
            <a:r>
              <a:rPr lang="ru-RU" sz="2400" dirty="0" err="1" smtClean="0"/>
              <a:t>Оріон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NGC 602 в </a:t>
            </a:r>
            <a:r>
              <a:rPr lang="ru-RU" dirty="0" err="1" smtClean="0"/>
              <a:t>сузір'ї</a:t>
            </a:r>
            <a:r>
              <a:rPr lang="ru-RU" dirty="0" smtClean="0"/>
              <a:t> </a:t>
            </a:r>
            <a:r>
              <a:rPr lang="ru-RU" dirty="0" err="1" smtClean="0"/>
              <a:t>Південна</a:t>
            </a:r>
            <a:r>
              <a:rPr lang="ru-RU" dirty="0" smtClean="0"/>
              <a:t> </a:t>
            </a:r>
            <a:r>
              <a:rPr lang="ru-RU" dirty="0" err="1" smtClean="0"/>
              <a:t>Гідра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D:\туманности\600px-PIA16884_-_Taken_Under_the_Wing_of_the_Small_Magellanic_Clo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02" y="1214422"/>
            <a:ext cx="5857916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Залишки наднової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814" y="1828800"/>
            <a:ext cx="3871904" cy="4386282"/>
          </a:xfrm>
        </p:spPr>
        <p:txBody>
          <a:bodyPr/>
          <a:lstStyle/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яскраві</a:t>
            </a:r>
            <a:r>
              <a:rPr lang="ru-RU" dirty="0" smtClean="0"/>
              <a:t> </a:t>
            </a:r>
            <a:r>
              <a:rPr lang="ru-RU" dirty="0" err="1" smtClean="0"/>
              <a:t>туманності</a:t>
            </a:r>
            <a:r>
              <a:rPr lang="ru-RU" dirty="0" smtClean="0"/>
              <a:t>,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ударними</a:t>
            </a:r>
            <a:r>
              <a:rPr lang="ru-RU" dirty="0" smtClean="0"/>
              <a:t> </a:t>
            </a:r>
            <a:r>
              <a:rPr lang="ru-RU" dirty="0" err="1" smtClean="0"/>
              <a:t>хвилями</a:t>
            </a:r>
            <a:r>
              <a:rPr lang="ru-RU" dirty="0" smtClean="0"/>
              <a:t>, </a:t>
            </a:r>
            <a:r>
              <a:rPr lang="ru-RU" dirty="0" err="1" smtClean="0"/>
              <a:t>викликані</a:t>
            </a:r>
            <a:r>
              <a:rPr lang="ru-RU" dirty="0" smtClean="0"/>
              <a:t> </a:t>
            </a:r>
            <a:r>
              <a:rPr lang="ru-RU" dirty="0" err="1" smtClean="0"/>
              <a:t>вибухами</a:t>
            </a:r>
            <a:r>
              <a:rPr lang="ru-RU" dirty="0" smtClean="0"/>
              <a:t> </a:t>
            </a:r>
            <a:r>
              <a:rPr lang="ru-RU" dirty="0" err="1" smtClean="0"/>
              <a:t>наднових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залишками</a:t>
            </a:r>
            <a:r>
              <a:rPr lang="ru-RU" dirty="0" smtClean="0"/>
              <a:t> </a:t>
            </a:r>
            <a:r>
              <a:rPr lang="ru-RU" dirty="0" err="1" smtClean="0"/>
              <a:t>спалахів</a:t>
            </a:r>
            <a:r>
              <a:rPr lang="ru-RU" dirty="0" smtClean="0"/>
              <a:t> </a:t>
            </a:r>
            <a:r>
              <a:rPr lang="ru-RU" dirty="0" err="1" smtClean="0"/>
              <a:t>наднових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93686" y="4929198"/>
            <a:ext cx="5000660" cy="17145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Крабоподібна</a:t>
            </a:r>
            <a:r>
              <a:rPr lang="ru-RU" sz="2400" dirty="0" smtClean="0"/>
              <a:t> </a:t>
            </a:r>
            <a:r>
              <a:rPr lang="ru-RU" sz="2400" dirty="0" err="1" smtClean="0"/>
              <a:t>туманність</a:t>
            </a:r>
            <a:r>
              <a:rPr lang="ru-RU" sz="2400" dirty="0" smtClean="0"/>
              <a:t> - </a:t>
            </a:r>
            <a:r>
              <a:rPr lang="ru-RU" sz="2400" dirty="0" err="1" smtClean="0"/>
              <a:t>газова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хмара</a:t>
            </a:r>
            <a:r>
              <a:rPr lang="ru-RU" sz="2400" dirty="0" smtClean="0"/>
              <a:t>, </a:t>
            </a:r>
            <a:r>
              <a:rPr lang="ru-RU" sz="2400" dirty="0" err="1" smtClean="0"/>
              <a:t>утворена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спалахом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наднової</a:t>
            </a:r>
            <a:r>
              <a:rPr lang="ru-RU" sz="2400" dirty="0" smtClean="0"/>
              <a:t> 1054 р., на </a:t>
            </a:r>
            <a:r>
              <a:rPr lang="ru-RU" sz="2400" dirty="0" err="1" smtClean="0"/>
              <a:t>стадії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розширення</a:t>
            </a:r>
            <a:endParaRPr lang="ru-RU" sz="2400" dirty="0"/>
          </a:p>
        </p:txBody>
      </p:sp>
      <p:pic>
        <p:nvPicPr>
          <p:cNvPr id="11266" name="Picture 2" descr="D:\туманности\600px-Crab_Neb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5850" y="928670"/>
            <a:ext cx="5483271" cy="548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190" y="0"/>
            <a:ext cx="9601200" cy="1143000"/>
          </a:xfrm>
        </p:spPr>
        <p:txBody>
          <a:bodyPr/>
          <a:lstStyle/>
          <a:p>
            <a:r>
              <a:rPr lang="uk-UA" dirty="0" smtClean="0"/>
              <a:t>Кассіопея А</a:t>
            </a:r>
            <a:endParaRPr lang="ru-RU" dirty="0"/>
          </a:p>
        </p:txBody>
      </p:sp>
      <p:pic>
        <p:nvPicPr>
          <p:cNvPr id="4" name="Содержимое 3" descr="star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570" y="1214422"/>
            <a:ext cx="7572428" cy="544603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Туманність</a:t>
            </a:r>
            <a:r>
              <a:rPr lang="ru-RU" sz="2800" dirty="0" smtClean="0"/>
              <a:t> - </a:t>
            </a:r>
            <a:r>
              <a:rPr lang="ru-RU" sz="2800" dirty="0" err="1" smtClean="0"/>
              <a:t>величезне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скупчення</a:t>
            </a:r>
            <a:r>
              <a:rPr lang="ru-RU" sz="2800" dirty="0" smtClean="0"/>
              <a:t> газу </a:t>
            </a:r>
            <a:r>
              <a:rPr lang="ru-RU" sz="2800" dirty="0" err="1" smtClean="0"/>
              <a:t>і</a:t>
            </a:r>
            <a:r>
              <a:rPr lang="ru-RU" sz="2800" dirty="0" smtClean="0"/>
              <a:t> пилу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зорями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навколо</a:t>
            </a:r>
            <a:r>
              <a:rPr lang="ru-RU" sz="2800" dirty="0" smtClean="0"/>
              <a:t> них, яке </a:t>
            </a:r>
            <a:r>
              <a:rPr lang="ru-RU" sz="2800" dirty="0" err="1" smtClean="0"/>
              <a:t>вирізняється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своїм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випромінюванням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поглинанням</a:t>
            </a:r>
            <a:r>
              <a:rPr lang="ru-RU" sz="2800" dirty="0" smtClean="0"/>
              <a:t> у </a:t>
            </a:r>
            <a:r>
              <a:rPr lang="ru-RU" sz="2800" dirty="0" err="1" smtClean="0"/>
              <a:t>порівнянні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навколишнім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середовищем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5" descr="post-14292-1294996468,8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062" r="4062"/>
          <a:stretch>
            <a:fillRect/>
          </a:stretch>
        </p:blipFill>
        <p:spPr/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G292.0+1.8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941497122_5d3df1fde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9900" y="285728"/>
            <a:ext cx="6357982" cy="6357982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48" y="0"/>
            <a:ext cx="9601200" cy="1143000"/>
          </a:xfrm>
        </p:spPr>
        <p:txBody>
          <a:bodyPr/>
          <a:lstStyle/>
          <a:p>
            <a:r>
              <a:rPr lang="uk-UA" dirty="0" smtClean="0"/>
              <a:t>Планетарна туманність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5124" y="1785926"/>
            <a:ext cx="6015044" cy="4600596"/>
          </a:xfrm>
        </p:spPr>
        <p:txBody>
          <a:bodyPr/>
          <a:lstStyle/>
          <a:p>
            <a:r>
              <a:rPr lang="ru-RU" dirty="0" err="1" smtClean="0"/>
              <a:t>Планетарна</a:t>
            </a:r>
            <a:r>
              <a:rPr lang="ru-RU" dirty="0" smtClean="0"/>
              <a:t> </a:t>
            </a:r>
            <a:r>
              <a:rPr lang="ru-RU" dirty="0" err="1" smtClean="0"/>
              <a:t>туманність</a:t>
            </a:r>
            <a:r>
              <a:rPr lang="ru-RU" dirty="0" smtClean="0"/>
              <a:t> - </a:t>
            </a:r>
            <a:r>
              <a:rPr lang="ru-RU" dirty="0" err="1" smtClean="0"/>
              <a:t>астрономічній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іонізованої</a:t>
            </a:r>
            <a:r>
              <a:rPr lang="ru-RU" dirty="0" smtClean="0"/>
              <a:t>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 і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, </a:t>
            </a:r>
            <a:r>
              <a:rPr lang="ru-RU" dirty="0" err="1" smtClean="0"/>
              <a:t>білого</a:t>
            </a:r>
            <a:r>
              <a:rPr lang="ru-RU" dirty="0" smtClean="0"/>
              <a:t> карлика. </a:t>
            </a:r>
          </a:p>
          <a:p>
            <a:r>
              <a:rPr lang="ru-RU" dirty="0" err="1" smtClean="0"/>
              <a:t>Вмираючи</a:t>
            </a:r>
            <a:r>
              <a:rPr lang="ru-RU" dirty="0" smtClean="0"/>
              <a:t>, </a:t>
            </a:r>
            <a:r>
              <a:rPr lang="ru-RU" dirty="0" err="1" smtClean="0"/>
              <a:t>зірка</a:t>
            </a:r>
            <a:r>
              <a:rPr lang="ru-RU" dirty="0" smtClean="0"/>
              <a:t> </a:t>
            </a:r>
            <a:r>
              <a:rPr lang="ru-RU" dirty="0" err="1" smtClean="0"/>
              <a:t>скидає</a:t>
            </a:r>
            <a:r>
              <a:rPr lang="ru-RU" dirty="0" smtClean="0"/>
              <a:t>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шари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 </a:t>
            </a:r>
            <a:r>
              <a:rPr lang="ru-RU" dirty="0" err="1" smtClean="0"/>
              <a:t>розсіюючись</a:t>
            </a:r>
            <a:r>
              <a:rPr lang="ru-RU" dirty="0" smtClean="0"/>
              <a:t> в </a:t>
            </a:r>
            <a:r>
              <a:rPr lang="ru-RU" dirty="0" err="1" smtClean="0"/>
              <a:t>космосі</a:t>
            </a:r>
            <a:r>
              <a:rPr lang="ru-RU" dirty="0" smtClean="0"/>
              <a:t>,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планетарну</a:t>
            </a:r>
            <a:r>
              <a:rPr lang="ru-RU" dirty="0" smtClean="0"/>
              <a:t> </a:t>
            </a:r>
            <a:r>
              <a:rPr lang="ru-RU" dirty="0" err="1" smtClean="0"/>
              <a:t>туманність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астрономічними</a:t>
            </a:r>
            <a:r>
              <a:rPr lang="ru-RU" dirty="0" smtClean="0"/>
              <a:t> </a:t>
            </a:r>
            <a:r>
              <a:rPr lang="ru-RU" dirty="0" err="1" smtClean="0"/>
              <a:t>мірками</a:t>
            </a:r>
            <a:r>
              <a:rPr lang="ru-RU" dirty="0" smtClean="0"/>
              <a:t> </a:t>
            </a:r>
            <a:r>
              <a:rPr lang="ru-RU" dirty="0" err="1" smtClean="0"/>
              <a:t>планетарні</a:t>
            </a:r>
            <a:r>
              <a:rPr lang="ru-RU" dirty="0" smtClean="0"/>
              <a:t> </a:t>
            </a:r>
            <a:r>
              <a:rPr lang="ru-RU" dirty="0" err="1" smtClean="0"/>
              <a:t>туманності</a:t>
            </a:r>
            <a:r>
              <a:rPr lang="ru-RU" dirty="0" smtClean="0"/>
              <a:t> - вельми </a:t>
            </a:r>
            <a:r>
              <a:rPr lang="ru-RU" dirty="0" err="1" smtClean="0"/>
              <a:t>короткоживучі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: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десяти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endParaRPr lang="ru-RU" dirty="0"/>
          </a:p>
        </p:txBody>
      </p:sp>
      <p:pic>
        <p:nvPicPr>
          <p:cNvPr id="12290" name="Picture 2" descr="D:\туманности\phoca_thumb_l_NGC_6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040" y="1142984"/>
            <a:ext cx="550545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08792" y="5715016"/>
            <a:ext cx="4929222" cy="857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Туманність</a:t>
            </a:r>
            <a:r>
              <a:rPr lang="ru-RU" sz="2400" dirty="0" smtClean="0"/>
              <a:t> "</a:t>
            </a:r>
            <a:r>
              <a:rPr lang="ru-RU" sz="2400" dirty="0" err="1" smtClean="0"/>
              <a:t>Котяче</a:t>
            </a:r>
            <a:r>
              <a:rPr lang="ru-RU" sz="2400" dirty="0" smtClean="0"/>
              <a:t> око"</a:t>
            </a:r>
            <a:endParaRPr lang="ru-RU" sz="24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372" y="785794"/>
            <a:ext cx="4286280" cy="1500198"/>
          </a:xfrm>
        </p:spPr>
        <p:txBody>
          <a:bodyPr/>
          <a:lstStyle/>
          <a:p>
            <a:r>
              <a:rPr lang="en-US" dirty="0" smtClean="0"/>
              <a:t>NGC 6302 </a:t>
            </a:r>
            <a:r>
              <a:rPr lang="ru-RU" dirty="0" smtClean="0"/>
              <a:t> у </a:t>
            </a:r>
            <a:r>
              <a:rPr lang="ru-RU" dirty="0" err="1" smtClean="0"/>
              <a:t>сузір'ї</a:t>
            </a:r>
            <a:r>
              <a:rPr lang="ru-RU" dirty="0" smtClean="0"/>
              <a:t> </a:t>
            </a:r>
            <a:r>
              <a:rPr lang="ru-RU" dirty="0" err="1" smtClean="0"/>
              <a:t>Скорпіон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D:\туманности\0_6db1f_e10a44fe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2974" y="357167"/>
            <a:ext cx="5178423" cy="617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96" y="642918"/>
            <a:ext cx="4643470" cy="2000264"/>
          </a:xfrm>
        </p:spPr>
        <p:txBody>
          <a:bodyPr>
            <a:normAutofit/>
          </a:bodyPr>
          <a:lstStyle/>
          <a:p>
            <a:r>
              <a:rPr lang="en-US" b="1" dirty="0" smtClean="0"/>
              <a:t>NGC 6369</a:t>
            </a:r>
            <a:r>
              <a:rPr lang="en-US" dirty="0" smtClean="0"/>
              <a:t> —</a:t>
            </a:r>
            <a:r>
              <a:rPr lang="ru-RU" dirty="0" smtClean="0"/>
              <a:t>у </a:t>
            </a:r>
            <a:r>
              <a:rPr lang="ru-RU" dirty="0" err="1" smtClean="0"/>
              <a:t>сузір'ї</a:t>
            </a:r>
            <a:r>
              <a:rPr lang="ru-RU" dirty="0" smtClean="0"/>
              <a:t> </a:t>
            </a:r>
            <a:r>
              <a:rPr lang="ru-RU" dirty="0" err="1" smtClean="0"/>
              <a:t>Змієносець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D:\туманности\0_6db13_fba66a91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090" y="428603"/>
            <a:ext cx="6858048" cy="6213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372" y="381000"/>
            <a:ext cx="5572164" cy="2619372"/>
          </a:xfrm>
        </p:spPr>
        <p:txBody>
          <a:bodyPr/>
          <a:lstStyle/>
          <a:p>
            <a:r>
              <a:rPr lang="ru-RU" dirty="0" err="1" smtClean="0"/>
              <a:t>Туманність</a:t>
            </a:r>
            <a:r>
              <a:rPr lang="ru-RU" dirty="0" smtClean="0"/>
              <a:t> «</a:t>
            </a:r>
            <a:r>
              <a:rPr lang="ru-RU" dirty="0" err="1" smtClean="0"/>
              <a:t>Ескімо</a:t>
            </a:r>
            <a:r>
              <a:rPr lang="ru-RU" dirty="0" smtClean="0"/>
              <a:t>» </a:t>
            </a:r>
            <a:r>
              <a:rPr lang="ru-RU" dirty="0" err="1" smtClean="0"/>
              <a:t>або</a:t>
            </a:r>
            <a:r>
              <a:rPr lang="ru-RU" dirty="0" smtClean="0"/>
              <a:t> NGC 2392</a:t>
            </a:r>
            <a:endParaRPr lang="ru-RU" dirty="0"/>
          </a:p>
        </p:txBody>
      </p:sp>
      <p:pic>
        <p:nvPicPr>
          <p:cNvPr id="15362" name="Picture 2" descr="D:\туманности\ngc2392_opti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784" y="357166"/>
            <a:ext cx="6000792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52" y="0"/>
            <a:ext cx="9601200" cy="1143000"/>
          </a:xfrm>
        </p:spPr>
        <p:txBody>
          <a:bodyPr/>
          <a:lstStyle/>
          <a:p>
            <a:r>
              <a:rPr lang="ru-RU" dirty="0" smtClean="0"/>
              <a:t>За формою </a:t>
            </a:r>
            <a:r>
              <a:rPr lang="ru-RU" dirty="0" err="1" smtClean="0"/>
              <a:t>розрізняють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050" name="Picture 2" descr="D:\туманности\full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8462" y="1214422"/>
            <a:ext cx="3046191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туманности\39043046_1233518499_1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057" y="1714488"/>
            <a:ext cx="3934873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туманности\CYGLO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8924" y="1142984"/>
            <a:ext cx="3664197" cy="3752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7934" y="5072074"/>
            <a:ext cx="3714776" cy="10001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Дифузні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79900" y="5214950"/>
            <a:ext cx="2786082" cy="857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Планетарні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08924" y="5072074"/>
            <a:ext cx="3714776" cy="10001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Туманності-залишки вибуху наднових зір, та ін.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Історичні дані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Спочатку</a:t>
            </a:r>
            <a:r>
              <a:rPr lang="ru-RU" dirty="0" smtClean="0"/>
              <a:t> туманностями в </a:t>
            </a:r>
            <a:r>
              <a:rPr lang="ru-RU" dirty="0" err="1" smtClean="0"/>
              <a:t>астрономії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будь </a:t>
            </a:r>
            <a:r>
              <a:rPr lang="ru-RU" dirty="0" err="1" smtClean="0"/>
              <a:t>нерухомі</a:t>
            </a:r>
            <a:r>
              <a:rPr lang="ru-RU" dirty="0" smtClean="0"/>
              <a:t> </a:t>
            </a:r>
            <a:r>
              <a:rPr lang="ru-RU" dirty="0" err="1" smtClean="0"/>
              <a:t>протяжні</a:t>
            </a:r>
            <a:r>
              <a:rPr lang="ru-RU" dirty="0" smtClean="0"/>
              <a:t> (</a:t>
            </a:r>
            <a:r>
              <a:rPr lang="ru-RU" dirty="0" err="1" smtClean="0"/>
              <a:t>дифузні</a:t>
            </a:r>
            <a:r>
              <a:rPr lang="ru-RU" dirty="0" smtClean="0"/>
              <a:t>) </a:t>
            </a:r>
            <a:r>
              <a:rPr lang="ru-RU" dirty="0" err="1" smtClean="0"/>
              <a:t>астрономічні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зоряні</a:t>
            </a:r>
            <a:r>
              <a:rPr lang="ru-RU" dirty="0" smtClean="0"/>
              <a:t> </a:t>
            </a:r>
            <a:r>
              <a:rPr lang="ru-RU" dirty="0" err="1" smtClean="0"/>
              <a:t>скупчення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галактики за межами </a:t>
            </a:r>
            <a:r>
              <a:rPr lang="ru-RU" dirty="0" err="1" smtClean="0"/>
              <a:t>Чумацького</a:t>
            </a:r>
            <a:r>
              <a:rPr lang="ru-RU" dirty="0" smtClean="0"/>
              <a:t> Шляху,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вдавалося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до </a:t>
            </a:r>
            <a:r>
              <a:rPr lang="ru-RU" dirty="0" err="1" smtClean="0"/>
              <a:t>зірок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приклади</a:t>
            </a:r>
            <a:r>
              <a:rPr lang="ru-RU" dirty="0" smtClean="0"/>
              <a:t> такого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збереглися</a:t>
            </a:r>
            <a:r>
              <a:rPr lang="ru-RU" dirty="0" smtClean="0"/>
              <a:t> 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пір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галактику </a:t>
            </a:r>
            <a:r>
              <a:rPr lang="ru-RU" dirty="0" err="1" smtClean="0"/>
              <a:t>Андромеди</a:t>
            </a:r>
            <a:r>
              <a:rPr lang="ru-RU" dirty="0" smtClean="0"/>
              <a:t> часто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туманністю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Андромеди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туманности\wpapers_ru_Andromeda-Galax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694" y="197629"/>
            <a:ext cx="8880494" cy="66603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Залежно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поглинаючих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властивостей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випромінювальних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туманності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бувають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Темними</a:t>
            </a:r>
            <a:endParaRPr lang="ru-RU" dirty="0"/>
          </a:p>
        </p:txBody>
      </p:sp>
      <p:pic>
        <p:nvPicPr>
          <p:cNvPr id="8" name="Содержимое 7" descr="nebsmall.jp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3813" y="2664093"/>
            <a:ext cx="4648200" cy="32824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08792" y="1643050"/>
            <a:ext cx="4648201" cy="762000"/>
          </a:xfrm>
        </p:spPr>
        <p:txBody>
          <a:bodyPr/>
          <a:lstStyle/>
          <a:p>
            <a:r>
              <a:rPr lang="uk-UA" dirty="0" smtClean="0"/>
              <a:t>Світлими (дифузні)</a:t>
            </a:r>
            <a:endParaRPr lang="ru-RU" dirty="0"/>
          </a:p>
        </p:txBody>
      </p:sp>
      <p:pic>
        <p:nvPicPr>
          <p:cNvPr id="10" name="Содержимое 9" descr="m424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37974" y="2438400"/>
            <a:ext cx="3465878" cy="3733800"/>
          </a:xfrm>
        </p:spPr>
      </p:pic>
      <p:sp>
        <p:nvSpPr>
          <p:cNvPr id="9" name="Прямоугольник 8"/>
          <p:cNvSpPr/>
          <p:nvPr/>
        </p:nvSpPr>
        <p:spPr>
          <a:xfrm>
            <a:off x="1308066" y="6000768"/>
            <a:ext cx="4714908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Туманність Кінська голова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80230" y="6000768"/>
            <a:ext cx="3429024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Туманність Оріона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066" y="1928802"/>
            <a:ext cx="3581400" cy="3886200"/>
          </a:xfrm>
        </p:spPr>
        <p:txBody>
          <a:bodyPr/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Темні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туманності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щільними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хмарами</a:t>
            </a:r>
            <a:r>
              <a:rPr lang="ru-RU" sz="3200" dirty="0" smtClean="0"/>
              <a:t> </a:t>
            </a:r>
            <a:r>
              <a:rPr lang="ru-RU" sz="3200" dirty="0" err="1" smtClean="0"/>
              <a:t>міжзоряного</a:t>
            </a:r>
            <a:r>
              <a:rPr lang="ru-RU" sz="3200" dirty="0" smtClean="0"/>
              <a:t> газу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міжзоряного</a:t>
            </a:r>
            <a:r>
              <a:rPr lang="ru-RU" sz="3200" dirty="0" smtClean="0"/>
              <a:t> пилу, </a:t>
            </a:r>
            <a:r>
              <a:rPr lang="ru-RU" sz="3200" dirty="0" err="1" smtClean="0"/>
              <a:t>непрозорі</a:t>
            </a:r>
            <a:r>
              <a:rPr lang="ru-RU" sz="3200" dirty="0" smtClean="0"/>
              <a:t> через </a:t>
            </a:r>
            <a:r>
              <a:rPr lang="ru-RU" sz="3200" dirty="0" err="1" smtClean="0"/>
              <a:t>поглинання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світла</a:t>
            </a:r>
            <a:r>
              <a:rPr lang="ru-RU" sz="3200" dirty="0" smtClean="0"/>
              <a:t> </a:t>
            </a:r>
            <a:r>
              <a:rPr lang="ru-RU" sz="3200" dirty="0" err="1" smtClean="0"/>
              <a:t>пилом</a:t>
            </a:r>
            <a:r>
              <a:rPr lang="ru-RU" sz="3200" dirty="0" smtClean="0"/>
              <a:t>. </a:t>
            </a:r>
            <a:r>
              <a:rPr lang="ru-RU" sz="3200" dirty="0" err="1" smtClean="0"/>
              <a:t>Зазвичай</a:t>
            </a:r>
            <a:r>
              <a:rPr lang="ru-RU" sz="3200" dirty="0" smtClean="0"/>
              <a:t> вони </a:t>
            </a:r>
            <a:r>
              <a:rPr lang="ru-RU" sz="3200" dirty="0" err="1" smtClean="0"/>
              <a:t>видні</a:t>
            </a:r>
            <a:r>
              <a:rPr lang="ru-RU" sz="3200" dirty="0" smtClean="0"/>
              <a:t> на </a:t>
            </a:r>
            <a:r>
              <a:rPr lang="ru-RU" sz="3200" dirty="0" err="1" smtClean="0"/>
              <a:t>тлі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світлих</a:t>
            </a:r>
            <a:r>
              <a:rPr lang="ru-RU" sz="3200" dirty="0" smtClean="0"/>
              <a:t> туманностей.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08660" y="1285860"/>
            <a:ext cx="6000792" cy="385765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Найвідоміші темні туманності: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Туманність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Вугільний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Мішок</a:t>
            </a:r>
            <a:r>
              <a:rPr lang="ru-RU" sz="2400" dirty="0" smtClean="0"/>
              <a:t> на </a:t>
            </a:r>
            <a:r>
              <a:rPr lang="ru-RU" sz="2400" dirty="0" err="1" smtClean="0"/>
              <a:t>фоні</a:t>
            </a:r>
            <a:r>
              <a:rPr lang="ru-RU" sz="2400" dirty="0" smtClean="0"/>
              <a:t> </a:t>
            </a:r>
            <a:r>
              <a:rPr lang="ru-RU" sz="2400" dirty="0" err="1" smtClean="0"/>
              <a:t>Чумацького</a:t>
            </a:r>
            <a:r>
              <a:rPr lang="ru-RU" sz="2400" dirty="0" smtClean="0"/>
              <a:t> Шляху.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Туманність Кінська голова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Туманність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сузір'ї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Змієносця</a:t>
            </a:r>
            <a:r>
              <a:rPr lang="ru-RU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Барнард</a:t>
            </a:r>
            <a:r>
              <a:rPr lang="ru-RU" sz="2400" dirty="0" smtClean="0"/>
              <a:t> 147, темна </a:t>
            </a:r>
            <a:r>
              <a:rPr lang="ru-RU" sz="2400" dirty="0" err="1" smtClean="0"/>
              <a:t>туманність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сузір'ї</a:t>
            </a:r>
            <a:r>
              <a:rPr lang="ru-RU" sz="2400" dirty="0" smtClean="0"/>
              <a:t> Лебедя.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Туманність Кінська голова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51dd217f8d196fc659edd8adf573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752" y="1142984"/>
            <a:ext cx="8786873" cy="5492767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Туманність</a:t>
            </a:r>
            <a:r>
              <a:rPr lang="ru-RU" dirty="0" smtClean="0"/>
              <a:t> </a:t>
            </a:r>
            <a:r>
              <a:rPr lang="ru-RU" dirty="0" err="1" smtClean="0"/>
              <a:t>Вугільний</a:t>
            </a:r>
            <a:r>
              <a:rPr lang="ru-RU" dirty="0" smtClean="0"/>
              <a:t> </a:t>
            </a:r>
            <a:r>
              <a:rPr lang="ru-RU" dirty="0" err="1" smtClean="0"/>
              <a:t>Мішок</a:t>
            </a:r>
            <a:endParaRPr lang="ru-RU" dirty="0"/>
          </a:p>
        </p:txBody>
      </p:sp>
      <p:pic>
        <p:nvPicPr>
          <p:cNvPr id="4" name="Содержимое 3" descr="doodad_eder9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884" y="1643050"/>
            <a:ext cx="7429552" cy="4953035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15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6AF6D2-5EE4-4070-BBE8-FC12504F7B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TS102801115</Template>
  <TotalTime>0</TotalTime>
  <Words>416</Words>
  <Application>Microsoft Office PowerPoint</Application>
  <PresentationFormat>Произвольный</PresentationFormat>
  <Paragraphs>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TS102801115</vt:lpstr>
      <vt:lpstr>Туманності</vt:lpstr>
      <vt:lpstr>Туманність - величезне скупчення газу і пилу між зорями або навколо них, яке вирізняється своїм випромінюванням або поглинанням у порівнянні з навколишнім середовищем.</vt:lpstr>
      <vt:lpstr>За формою розрізняють:</vt:lpstr>
      <vt:lpstr>Історичні дані</vt:lpstr>
      <vt:lpstr>Презентация PowerPoint</vt:lpstr>
      <vt:lpstr>Залежно від поглинаючих властивостей або випромінювальних туманності бувають:</vt:lpstr>
      <vt:lpstr>Темні туманності є щільними хмарами міжзоряного газу і міжзоряного пилу, непрозорі через поглинання світла пилом. Зазвичай вони видні на тлі світлих туманностей.</vt:lpstr>
      <vt:lpstr>Туманність Кінська голова </vt:lpstr>
      <vt:lpstr>Туманність Вугільний Мішок</vt:lpstr>
      <vt:lpstr>Туманність Змія</vt:lpstr>
      <vt:lpstr>Бернард 147</vt:lpstr>
      <vt:lpstr>Світлі (дифузні) туманності є яскравими  хмарами міжзоряного газу і міжзоряного пилу. Спостерігаються завдяки власному випромінюванню або ж розсіюванню світла розташованих поруч зірок.  Природа випромінювання світлих туманностей, джерела енергії можуть мати різноманітну природу.</vt:lpstr>
      <vt:lpstr>Відбивні туманності</vt:lpstr>
      <vt:lpstr>Відбивні туманності зазвичай мають синій відтінок, оскільки розсіювання блакитного кольору більш ефективно, ніж червоного</vt:lpstr>
      <vt:lpstr>Емісійна туманність</vt:lpstr>
      <vt:lpstr>Емісійні туманності, як правило, червоного кольору внаслідок безлічі водню.  </vt:lpstr>
      <vt:lpstr>NGC 602 в сузір'ї Південна Гідра. </vt:lpstr>
      <vt:lpstr>Залишки наднової</vt:lpstr>
      <vt:lpstr>Кассіопея А</vt:lpstr>
      <vt:lpstr>G292.0+1.8 </vt:lpstr>
      <vt:lpstr>Планетарна туманність</vt:lpstr>
      <vt:lpstr>NGC 6302  у сузір'ї Скорпіон.</vt:lpstr>
      <vt:lpstr>NGC 6369 —у сузір'ї Змієносець.</vt:lpstr>
      <vt:lpstr>Туманність «Ескімо» або NGC 2392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2014-05-18T17:12:21Z</dcterms:created>
  <dcterms:modified xsi:type="dcterms:W3CDTF">2014-06-03T18:45:09Z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