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  <p:sldId id="268" r:id="rId12"/>
    <p:sldId id="269" r:id="rId13"/>
    <p:sldId id="270" r:id="rId14"/>
    <p:sldId id="271" r:id="rId15"/>
    <p:sldId id="277" r:id="rId16"/>
    <p:sldId id="276" r:id="rId17"/>
    <p:sldId id="275" r:id="rId18"/>
    <p:sldId id="274" r:id="rId19"/>
    <p:sldId id="273" r:id="rId20"/>
    <p:sldId id="272" r:id="rId21"/>
    <p:sldId id="283" r:id="rId22"/>
    <p:sldId id="282" r:id="rId23"/>
    <p:sldId id="281" r:id="rId24"/>
    <p:sldId id="280" r:id="rId25"/>
    <p:sldId id="279" r:id="rId26"/>
    <p:sldId id="278" r:id="rId27"/>
    <p:sldId id="285" r:id="rId28"/>
    <p:sldId id="284" r:id="rId29"/>
    <p:sldId id="287" r:id="rId30"/>
    <p:sldId id="258" r:id="rId31"/>
    <p:sldId id="259" r:id="rId32"/>
    <p:sldId id="288" r:id="rId33"/>
    <p:sldId id="289" r:id="rId34"/>
    <p:sldId id="290" r:id="rId35"/>
    <p:sldId id="291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8C0C-A304-468E-85E8-E4A052A8AE04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B3BCFA1-400F-4F01-8C99-33D963D577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8C0C-A304-468E-85E8-E4A052A8AE04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FA1-400F-4F01-8C99-33D963D5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8C0C-A304-468E-85E8-E4A052A8AE04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FA1-400F-4F01-8C99-33D963D5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8C0C-A304-468E-85E8-E4A052A8AE04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FA1-400F-4F01-8C99-33D963D577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8C0C-A304-468E-85E8-E4A052A8AE04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B3BCFA1-400F-4F01-8C99-33D963D5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8C0C-A304-468E-85E8-E4A052A8AE04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FA1-400F-4F01-8C99-33D963D577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8C0C-A304-468E-85E8-E4A052A8AE04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FA1-400F-4F01-8C99-33D963D577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8C0C-A304-468E-85E8-E4A052A8AE04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FA1-400F-4F01-8C99-33D963D5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8C0C-A304-468E-85E8-E4A052A8AE04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FA1-400F-4F01-8C99-33D963D5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8C0C-A304-468E-85E8-E4A052A8AE04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BCFA1-400F-4F01-8C99-33D963D577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08C0C-A304-468E-85E8-E4A052A8AE04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B3BCFA1-400F-4F01-8C99-33D963D577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FF08C0C-A304-468E-85E8-E4A052A8AE04}" type="datetimeFigureOut">
              <a:rPr lang="ru-RU" smtClean="0"/>
              <a:pPr/>
              <a:t>06.05.2014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B3BCFA1-400F-4F01-8C99-33D963D57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WINDOWS\&#1056;&#1072;&#1073;&#1086;&#1095;&#1080;&#1081;%20&#1089;&#1090;&#1086;&#1083;\&#1090;&#1077;&#1084;&#1087;\saturn_rings%5b1%5d.avi" TargetMode="Externa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3" Type="http://schemas.openxmlformats.org/officeDocument/2006/relationships/slide" Target="slide13.xml"/><Relationship Id="rId7" Type="http://schemas.openxmlformats.org/officeDocument/2006/relationships/slide" Target="slide19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0.xml"/><Relationship Id="rId5" Type="http://schemas.openxmlformats.org/officeDocument/2006/relationships/slide" Target="slide11.xml"/><Relationship Id="rId10" Type="http://schemas.openxmlformats.org/officeDocument/2006/relationships/slide" Target="slide26.xml"/><Relationship Id="rId4" Type="http://schemas.openxmlformats.org/officeDocument/2006/relationships/slide" Target="slide14.xml"/><Relationship Id="rId9" Type="http://schemas.openxmlformats.org/officeDocument/2006/relationships/slide" Target="slide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5" Type="http://schemas.openxmlformats.org/officeDocument/2006/relationships/slide" Target="slide22.xml"/><Relationship Id="rId4" Type="http://schemas.openxmlformats.org/officeDocument/2006/relationships/slide" Target="slide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0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d_iotw_20081028_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76046" y="4549676"/>
            <a:ext cx="446795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600" dirty="0" smtClean="0">
                <a:solidFill>
                  <a:srgbClr val="FF0000"/>
                </a:solidFill>
              </a:rPr>
              <a:t>Роботу виконали</a:t>
            </a:r>
            <a:br>
              <a:rPr lang="uk-UA" sz="3600" dirty="0" smtClean="0">
                <a:solidFill>
                  <a:srgbClr val="FF0000"/>
                </a:solidFill>
              </a:rPr>
            </a:br>
            <a:r>
              <a:rPr lang="uk-UA" sz="3600" dirty="0" smtClean="0">
                <a:solidFill>
                  <a:srgbClr val="FF0000"/>
                </a:solidFill>
              </a:rPr>
              <a:t>учениці 11-А класу</a:t>
            </a:r>
            <a:br>
              <a:rPr lang="uk-UA" sz="3600" dirty="0" smtClean="0">
                <a:solidFill>
                  <a:srgbClr val="FF0000"/>
                </a:solidFill>
              </a:rPr>
            </a:br>
            <a:r>
              <a:rPr lang="uk-UA" sz="3600" dirty="0" err="1" smtClean="0">
                <a:solidFill>
                  <a:srgbClr val="FF0000"/>
                </a:solidFill>
              </a:rPr>
              <a:t>Совгира</a:t>
            </a:r>
            <a:r>
              <a:rPr lang="uk-UA" sz="3600" dirty="0" smtClean="0">
                <a:solidFill>
                  <a:srgbClr val="FF0000"/>
                </a:solidFill>
              </a:rPr>
              <a:t> Олександра</a:t>
            </a:r>
            <a:br>
              <a:rPr lang="uk-UA" sz="3600" dirty="0" smtClean="0">
                <a:solidFill>
                  <a:srgbClr val="FF0000"/>
                </a:solidFill>
              </a:rPr>
            </a:br>
            <a:r>
              <a:rPr lang="uk-UA" sz="3600" dirty="0" smtClean="0">
                <a:solidFill>
                  <a:srgbClr val="FF0000"/>
                </a:solidFill>
              </a:rPr>
              <a:t>Черевична Ганна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57290" y="500042"/>
            <a:ext cx="635379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000" dirty="0" smtClean="0">
                <a:solidFill>
                  <a:srgbClr val="FF0000"/>
                </a:solidFill>
              </a:rPr>
              <a:t>Планети - гіганти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6116" y="714356"/>
            <a:ext cx="241579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C000"/>
                </a:solidFill>
              </a:rPr>
              <a:t>Сатурн</a:t>
            </a:r>
            <a:endParaRPr lang="ru-RU" sz="5400" dirty="0">
              <a:solidFill>
                <a:srgbClr val="FFC000"/>
              </a:solidFill>
            </a:endParaRPr>
          </a:p>
        </p:txBody>
      </p:sp>
      <p:pic>
        <p:nvPicPr>
          <p:cNvPr id="3" name="Picture 7" descr="C:\WINDOWS\Рабочий стол\темп\САТУРН.files\sat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1000108"/>
            <a:ext cx="685800" cy="541337"/>
          </a:xfrm>
          <a:prstGeom prst="rect">
            <a:avLst/>
          </a:prstGeom>
          <a:noFill/>
        </p:spPr>
      </p:pic>
      <p:pic>
        <p:nvPicPr>
          <p:cNvPr id="4" name="Picture 6" descr="C:\WINDOWS\Рабочий стол\темп\САТУРН.files\satur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2400" y="2133600"/>
            <a:ext cx="4114800" cy="3086100"/>
          </a:xfrm>
          <a:prstGeom prst="rect">
            <a:avLst/>
          </a:prstGeom>
          <a:noFill/>
          <a:ln/>
        </p:spPr>
      </p:pic>
      <p:sp>
        <p:nvSpPr>
          <p:cNvPr id="5" name="Прямоугольник 4"/>
          <p:cNvSpPr/>
          <p:nvPr/>
        </p:nvSpPr>
        <p:spPr>
          <a:xfrm>
            <a:off x="4357686" y="1643050"/>
            <a:ext cx="4572000" cy="504753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smtClean="0"/>
              <a:t>Сатурн - </a:t>
            </a:r>
            <a:r>
              <a:rPr lang="ru-RU" sz="1400" dirty="0" err="1" smtClean="0"/>
              <a:t>шоста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Сонця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друга за </a:t>
            </a:r>
            <a:r>
              <a:rPr lang="ru-RU" sz="1400" dirty="0" err="1" smtClean="0"/>
              <a:t>розмірами</a:t>
            </a:r>
            <a:r>
              <a:rPr lang="ru-RU" sz="1400" dirty="0" smtClean="0"/>
              <a:t> планета </a:t>
            </a:r>
            <a:r>
              <a:rPr lang="ru-RU" sz="1400" dirty="0" err="1" smtClean="0"/>
              <a:t>Сонячної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системи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Сатурн явно </a:t>
            </a:r>
            <a:r>
              <a:rPr lang="ru-RU" sz="1400" dirty="0" err="1" smtClean="0"/>
              <a:t>сплощений</a:t>
            </a:r>
            <a:r>
              <a:rPr lang="ru-RU" sz="1400" dirty="0" smtClean="0"/>
              <a:t>;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екваторіальний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полярний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діаметри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розрізняються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майже</a:t>
            </a:r>
            <a:r>
              <a:rPr lang="ru-RU" sz="1400" dirty="0" smtClean="0"/>
              <a:t> на 10 % </a:t>
            </a:r>
            <a:r>
              <a:rPr lang="ru-RU" sz="1400" dirty="0" err="1" smtClean="0"/>
              <a:t>Це</a:t>
            </a:r>
            <a:r>
              <a:rPr lang="ru-RU" sz="1400" dirty="0" smtClean="0"/>
              <a:t> - результат </a:t>
            </a:r>
            <a:r>
              <a:rPr lang="ru-RU" sz="1400" dirty="0" err="1" smtClean="0"/>
              <a:t>швидкого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обертання</a:t>
            </a:r>
            <a:r>
              <a:rPr lang="ru-RU" sz="1400" dirty="0" smtClean="0"/>
              <a:t> та </a:t>
            </a:r>
            <a:r>
              <a:rPr lang="ru-RU" sz="1400" dirty="0" err="1" smtClean="0"/>
              <a:t>рідкого</a:t>
            </a:r>
            <a:r>
              <a:rPr lang="ru-RU" sz="1400" dirty="0" smtClean="0"/>
              <a:t> стану.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Сатурн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найнижчу</a:t>
            </a:r>
            <a:r>
              <a:rPr lang="ru-RU" sz="1400" dirty="0" smtClean="0"/>
              <a:t> </a:t>
            </a:r>
            <a:r>
              <a:rPr lang="ru-RU" sz="1400" dirty="0" err="1" smtClean="0"/>
              <a:t>густина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</a:t>
            </a:r>
            <a:r>
              <a:rPr lang="ru-RU" sz="1400" dirty="0" smtClean="0"/>
              <a:t> </a:t>
            </a:r>
            <a:r>
              <a:rPr lang="ru-RU" sz="1400" dirty="0" err="1" smtClean="0"/>
              <a:t>усіх</a:t>
            </a:r>
            <a:r>
              <a:rPr lang="ru-RU" sz="1400" dirty="0" smtClean="0"/>
              <a:t> планет,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питома</a:t>
            </a:r>
            <a:r>
              <a:rPr lang="ru-RU" sz="1400" dirty="0" smtClean="0"/>
              <a:t> вага </a:t>
            </a:r>
            <a:r>
              <a:rPr lang="ru-RU" sz="1400" dirty="0" err="1" smtClean="0"/>
              <a:t>складає</a:t>
            </a:r>
            <a:r>
              <a:rPr lang="ru-RU" sz="1400" dirty="0" smtClean="0"/>
              <a:t> </a:t>
            </a:r>
            <a:r>
              <a:rPr lang="ru-RU" sz="1400" dirty="0" err="1" smtClean="0"/>
              <a:t>всього</a:t>
            </a:r>
            <a:r>
              <a:rPr lang="ru-RU" sz="1400" dirty="0" smtClean="0"/>
              <a:t> 0.7 - </a:t>
            </a:r>
            <a:r>
              <a:rPr lang="ru-RU" sz="1400" dirty="0" err="1" smtClean="0"/>
              <a:t>менше</a:t>
            </a:r>
            <a:r>
              <a:rPr lang="ru-RU" sz="1400" dirty="0" smtClean="0"/>
              <a:t>,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у води.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Подібно</a:t>
            </a:r>
            <a:r>
              <a:rPr lang="ru-RU" sz="1400" dirty="0" smtClean="0"/>
              <a:t> до </a:t>
            </a:r>
            <a:r>
              <a:rPr lang="ru-RU" sz="1400" dirty="0" err="1" smtClean="0"/>
              <a:t>Юпітера</a:t>
            </a:r>
            <a:r>
              <a:rPr lang="ru-RU" sz="1400" dirty="0" smtClean="0"/>
              <a:t>, Сатурна </a:t>
            </a:r>
            <a:r>
              <a:rPr lang="ru-RU" sz="1400" dirty="0" err="1" smtClean="0"/>
              <a:t>складається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приблизно</a:t>
            </a:r>
            <a:r>
              <a:rPr lang="ru-RU" sz="1400" dirty="0" smtClean="0"/>
              <a:t> на 75 %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водню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на 25 %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гелію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слідами</a:t>
            </a:r>
            <a:r>
              <a:rPr lang="ru-RU" sz="1400" dirty="0" smtClean="0"/>
              <a:t> води, метану, </a:t>
            </a:r>
            <a:r>
              <a:rPr lang="ru-RU" sz="1400" dirty="0" err="1" smtClean="0"/>
              <a:t>аміаку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каменю</a:t>
            </a:r>
            <a:r>
              <a:rPr lang="ru-RU" sz="1400" dirty="0" smtClean="0"/>
              <a:t>.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u="sng" dirty="0" err="1" smtClean="0">
                <a:solidFill>
                  <a:srgbClr val="FF0000"/>
                </a:solidFill>
              </a:rPr>
              <a:t>Кільця</a:t>
            </a:r>
            <a:r>
              <a:rPr lang="ru-RU" sz="1400" u="sng" dirty="0" smtClean="0">
                <a:solidFill>
                  <a:srgbClr val="FF0000"/>
                </a:solidFill>
              </a:rPr>
              <a:t> Сатурна </a:t>
            </a:r>
            <a:r>
              <a:rPr lang="ru-RU" sz="1400" dirty="0" err="1" smtClean="0"/>
              <a:t>надзвичайно</a:t>
            </a:r>
            <a:r>
              <a:rPr lang="ru-RU" sz="1400" dirty="0" smtClean="0"/>
              <a:t> </a:t>
            </a:r>
            <a:r>
              <a:rPr lang="ru-RU" sz="1400" dirty="0" err="1" smtClean="0"/>
              <a:t>тонкі</a:t>
            </a:r>
            <a:r>
              <a:rPr lang="ru-RU" sz="1400" dirty="0" smtClean="0"/>
              <a:t>: </a:t>
            </a:r>
            <a:r>
              <a:rPr lang="ru-RU" sz="1400" dirty="0" err="1" smtClean="0"/>
              <a:t>хоча</a:t>
            </a:r>
            <a:r>
              <a:rPr lang="ru-RU" sz="1400" dirty="0" smtClean="0"/>
              <a:t>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діаметр</a:t>
            </a:r>
            <a:r>
              <a:rPr lang="ru-RU" sz="1400" dirty="0" smtClean="0"/>
              <a:t> - 250,000 км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трохи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більше</a:t>
            </a:r>
            <a:r>
              <a:rPr lang="ru-RU" sz="1400" dirty="0" smtClean="0"/>
              <a:t>,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товщина</a:t>
            </a:r>
            <a:r>
              <a:rPr lang="ru-RU" sz="1400" dirty="0" smtClean="0"/>
              <a:t> становить 1.5 км. Вони </a:t>
            </a:r>
            <a:r>
              <a:rPr lang="ru-RU" sz="1400" dirty="0" err="1" smtClean="0"/>
              <a:t>складаються</a:t>
            </a:r>
            <a:r>
              <a:rPr lang="ru-RU" sz="1400" dirty="0" smtClean="0"/>
              <a:t> в основному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льоду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частинок</a:t>
            </a:r>
            <a:r>
              <a:rPr lang="ru-RU" sz="1400" dirty="0" smtClean="0"/>
              <a:t> </a:t>
            </a:r>
            <a:r>
              <a:rPr lang="ru-RU" sz="1400" dirty="0" err="1" smtClean="0"/>
              <a:t>гірських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порід</a:t>
            </a:r>
            <a:r>
              <a:rPr lang="ru-RU" sz="1400" dirty="0" smtClean="0"/>
              <a:t>, </a:t>
            </a:r>
            <a:r>
              <a:rPr lang="ru-RU" sz="1400" dirty="0" err="1" smtClean="0"/>
              <a:t>покритих</a:t>
            </a:r>
            <a:r>
              <a:rPr lang="ru-RU" sz="1400" dirty="0" smtClean="0"/>
              <a:t> </a:t>
            </a:r>
            <a:r>
              <a:rPr lang="ru-RU" sz="1400" dirty="0" err="1" smtClean="0"/>
              <a:t>крижаною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кіркою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Як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планети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групи</a:t>
            </a:r>
            <a:r>
              <a:rPr lang="ru-RU" sz="1400" dirty="0" smtClean="0"/>
              <a:t> </a:t>
            </a:r>
            <a:r>
              <a:rPr lang="ru-RU" sz="1400" dirty="0" err="1" smtClean="0"/>
              <a:t>Юпітера</a:t>
            </a:r>
            <a:r>
              <a:rPr lang="ru-RU" sz="1400" dirty="0" smtClean="0"/>
              <a:t>, Сатурна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значний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магнітне</a:t>
            </a:r>
            <a:r>
              <a:rPr lang="ru-RU" sz="1400" dirty="0" smtClean="0"/>
              <a:t> поле.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У Сатурна 18 </a:t>
            </a:r>
            <a:r>
              <a:rPr lang="ru-RU" sz="1400" dirty="0" err="1" smtClean="0"/>
              <a:t>супутників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 descr="C:\WINDOWS\Рабочий стол\темп\САТУРН.files\satring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00034" y="2071678"/>
            <a:ext cx="3810000" cy="2141538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2928926" y="714356"/>
            <a:ext cx="42802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u="sng" dirty="0" err="1" smtClean="0">
                <a:solidFill>
                  <a:srgbClr val="FF0000"/>
                </a:solidFill>
              </a:rPr>
              <a:t>Кільця</a:t>
            </a:r>
            <a:r>
              <a:rPr lang="ru-RU" sz="4400" u="sng" dirty="0" smtClean="0">
                <a:solidFill>
                  <a:srgbClr val="FF0000"/>
                </a:solidFill>
              </a:rPr>
              <a:t> Сатурна 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857364"/>
            <a:ext cx="435771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Існує</a:t>
            </a:r>
            <a:r>
              <a:rPr lang="ru-RU" sz="2000" dirty="0" smtClean="0"/>
              <a:t> три </a:t>
            </a:r>
            <a:r>
              <a:rPr lang="ru-RU" sz="2000" dirty="0" err="1" smtClean="0"/>
              <a:t>основних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кільця</a:t>
            </a:r>
            <a:r>
              <a:rPr lang="ru-RU" sz="2000" dirty="0" smtClean="0"/>
              <a:t>, </a:t>
            </a:r>
            <a:r>
              <a:rPr lang="ru-RU" sz="2000" dirty="0" err="1" smtClean="0"/>
              <a:t>названих</a:t>
            </a:r>
            <a:r>
              <a:rPr lang="ru-RU" sz="2000" dirty="0" smtClean="0"/>
              <a:t> </a:t>
            </a:r>
            <a:r>
              <a:rPr lang="en-US" sz="2000" dirty="0" smtClean="0"/>
              <a:t>A, B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en-US" sz="2000" dirty="0" smtClean="0"/>
              <a:t>C. </a:t>
            </a:r>
            <a:r>
              <a:rPr lang="ru-RU" sz="2000" dirty="0" smtClean="0"/>
              <a:t>Вони </a:t>
            </a:r>
            <a:r>
              <a:rPr lang="ru-RU" sz="2000" dirty="0" err="1" smtClean="0"/>
              <a:t>помітні</a:t>
            </a:r>
            <a:r>
              <a:rPr lang="ru-RU" sz="2000" dirty="0" smtClean="0"/>
              <a:t> без </a:t>
            </a:r>
            <a:r>
              <a:rPr lang="ru-RU" sz="2000" dirty="0" err="1" smtClean="0"/>
              <a:t>особливих</a:t>
            </a:r>
            <a:r>
              <a:rPr lang="ru-RU" sz="2000" dirty="0" smtClean="0"/>
              <a:t> проблем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Землі</a:t>
            </a:r>
            <a:r>
              <a:rPr lang="ru-RU" sz="2000" dirty="0" smtClean="0"/>
              <a:t>. Є </a:t>
            </a:r>
            <a:r>
              <a:rPr lang="ru-RU" sz="2000" dirty="0" err="1" smtClean="0"/>
              <a:t>імена</a:t>
            </a:r>
            <a:r>
              <a:rPr lang="ru-RU" sz="2000" dirty="0" smtClean="0"/>
              <a:t> </a:t>
            </a:r>
            <a:r>
              <a:rPr lang="ru-RU" sz="2000" dirty="0" err="1" smtClean="0"/>
              <a:t>й</a:t>
            </a:r>
            <a:r>
              <a:rPr lang="ru-RU" sz="2000" dirty="0" smtClean="0"/>
              <a:t> у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слабких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кілець</a:t>
            </a:r>
            <a:r>
              <a:rPr lang="ru-RU" sz="2000" dirty="0" smtClean="0"/>
              <a:t> - </a:t>
            </a:r>
            <a:r>
              <a:rPr lang="en-US" sz="2000" dirty="0" smtClean="0"/>
              <a:t>D, E, F. 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При </a:t>
            </a:r>
            <a:r>
              <a:rPr lang="ru-RU" sz="2000" dirty="0" err="1" smtClean="0"/>
              <a:t>найближчому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розгляді</a:t>
            </a:r>
            <a:r>
              <a:rPr lang="ru-RU" sz="2000" dirty="0" smtClean="0"/>
              <a:t>, </a:t>
            </a:r>
            <a:r>
              <a:rPr lang="ru-RU" sz="2000" dirty="0" err="1" smtClean="0"/>
              <a:t>кілець</a:t>
            </a:r>
            <a:r>
              <a:rPr lang="ru-RU" sz="2000" dirty="0" smtClean="0"/>
              <a:t> </a:t>
            </a:r>
            <a:r>
              <a:rPr lang="ru-RU" sz="2000" dirty="0" err="1" smtClean="0"/>
              <a:t>виявляється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безліч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кільцями</a:t>
            </a:r>
            <a:r>
              <a:rPr lang="ru-RU" sz="2000" dirty="0" smtClean="0"/>
              <a:t> </a:t>
            </a:r>
            <a:r>
              <a:rPr lang="ru-RU" sz="2000" dirty="0" err="1" smtClean="0"/>
              <a:t>існують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щілини</a:t>
            </a:r>
            <a:r>
              <a:rPr lang="ru-RU" sz="2000" dirty="0" smtClean="0"/>
              <a:t>, де </a:t>
            </a:r>
            <a:r>
              <a:rPr lang="ru-RU" sz="2000" dirty="0" err="1" smtClean="0"/>
              <a:t>немає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часток</a:t>
            </a:r>
            <a:r>
              <a:rPr lang="ru-RU" sz="2000" dirty="0" smtClean="0"/>
              <a:t>. Та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щілин</a:t>
            </a:r>
            <a:r>
              <a:rPr lang="ru-RU" sz="2000" dirty="0" smtClean="0"/>
              <a:t>, яку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побачити</a:t>
            </a:r>
            <a:r>
              <a:rPr lang="ru-RU" sz="2000" dirty="0" smtClean="0"/>
              <a:t> в </a:t>
            </a:r>
            <a:r>
              <a:rPr lang="ru-RU" sz="2000" dirty="0" err="1" smtClean="0"/>
              <a:t>середній</a:t>
            </a:r>
            <a:r>
              <a:rPr lang="ru-RU" sz="2000" dirty="0" smtClean="0"/>
              <a:t> телескоп </a:t>
            </a:r>
            <a:r>
              <a:rPr lang="ru-RU" sz="2000" dirty="0" err="1" smtClean="0"/>
              <a:t>із</a:t>
            </a:r>
            <a:r>
              <a:rPr lang="ru-RU" sz="2000" dirty="0" smtClean="0"/>
              <a:t> </a:t>
            </a:r>
            <a:r>
              <a:rPr lang="ru-RU" sz="2000" dirty="0" err="1" smtClean="0"/>
              <a:t>Землі</a:t>
            </a:r>
            <a:r>
              <a:rPr lang="ru-RU" sz="2000" dirty="0" smtClean="0"/>
              <a:t> (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кільцями</a:t>
            </a:r>
            <a:r>
              <a:rPr lang="ru-RU" sz="2000" dirty="0" smtClean="0"/>
              <a:t> А </a:t>
            </a:r>
            <a:r>
              <a:rPr lang="ru-RU" sz="2000" dirty="0" err="1" smtClean="0"/>
              <a:t>і</a:t>
            </a:r>
            <a:r>
              <a:rPr lang="ru-RU" sz="2000" dirty="0" smtClean="0"/>
              <a:t> В), названа </a:t>
            </a:r>
            <a:r>
              <a:rPr lang="ru-RU" sz="2000" dirty="0" err="1" smtClean="0"/>
              <a:t>щілиною</a:t>
            </a:r>
            <a:r>
              <a:rPr lang="ru-RU" sz="2000" dirty="0" smtClean="0"/>
              <a:t> </a:t>
            </a:r>
            <a:r>
              <a:rPr lang="ru-RU" sz="2000" dirty="0" err="1" smtClean="0"/>
              <a:t>Кассіні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5" name="saturn_rings[1]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428728" y="4572008"/>
            <a:ext cx="2286000" cy="17145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4546" y="785794"/>
            <a:ext cx="51952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err="1" smtClean="0"/>
              <a:t>Супутники</a:t>
            </a:r>
            <a:r>
              <a:rPr lang="ru-RU" sz="4400" dirty="0" smtClean="0"/>
              <a:t> Сатурна</a:t>
            </a:r>
            <a:endParaRPr lang="ru-RU" sz="4400" dirty="0"/>
          </a:p>
        </p:txBody>
      </p:sp>
      <p:graphicFrame>
        <p:nvGraphicFramePr>
          <p:cNvPr id="3" name="Group 104"/>
          <p:cNvGraphicFramePr>
            <a:graphicFrameLocks/>
          </p:cNvGraphicFramePr>
          <p:nvPr/>
        </p:nvGraphicFramePr>
        <p:xfrm>
          <a:off x="685800" y="1981200"/>
          <a:ext cx="7772400" cy="3541395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charset="0"/>
                        </a:rPr>
                        <a:t>Название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charset="0"/>
                        </a:rPr>
                        <a:t>Радиус или размеры. км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charset="0"/>
                        </a:rPr>
                        <a:t>Название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charset="0"/>
                        </a:rPr>
                        <a:t>Радиус или размеры. км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Пан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charset="0"/>
                          <a:hlinkClick r:id="rId2" action="ppaction://hlinksldjump"/>
                        </a:rPr>
                        <a:t>Энцелад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Атлас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20х15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charset="0"/>
                          <a:hlinkClick r:id="rId3" action="ppaction://hlinksldjump"/>
                        </a:rPr>
                        <a:t>Тефия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525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Прометей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70х40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Телесто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12(?)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Пандора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55х35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Калипсо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5х10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Эпиметий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70х50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  <a:hlinkClick r:id="rId4" action="ppaction://hlinksldjump"/>
                        </a:rPr>
                        <a:t>Диона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560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Янус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110х80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charset="0"/>
                        </a:rPr>
                        <a:t>Елена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18х15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charset="0"/>
                          <a:hlinkClick r:id="rId5" action="ppaction://hlinksldjump"/>
                        </a:rPr>
                        <a:t>Мимас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195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charset="0"/>
                          <a:hlinkClick r:id="rId6" action="ppaction://hlinksldjump"/>
                        </a:rPr>
                        <a:t>Рея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765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charset="0"/>
                          <a:hlinkClick r:id="rId7" action="ppaction://hlinksldjump"/>
                        </a:rPr>
                        <a:t>Титан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2575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charset="0"/>
                          <a:hlinkClick r:id="rId8" action="ppaction://hlinksldjump"/>
                        </a:rPr>
                        <a:t>Гиперион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720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charset="0"/>
                          <a:hlinkClick r:id="rId9" action="ppaction://hlinksldjump"/>
                        </a:rPr>
                        <a:t>Япет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175х100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000"/>
                          </a:solidFill>
                          <a:effectLst/>
                          <a:latin typeface="Times New Roman" charset="0"/>
                          <a:hlinkClick r:id="rId10" action="ppaction://hlinksldjump"/>
                        </a:rPr>
                        <a:t>Феба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C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САТУРН.files\satmima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25435" y="2590800"/>
            <a:ext cx="3308365" cy="2481274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857620" y="1785926"/>
            <a:ext cx="492919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Мимас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в 1789 </a:t>
            </a:r>
            <a:r>
              <a:rPr lang="ru-RU" dirty="0" err="1" smtClean="0"/>
              <a:t>році</a:t>
            </a:r>
            <a:r>
              <a:rPr lang="ru-RU" dirty="0" smtClean="0"/>
              <a:t> Гершелем.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Мимас</a:t>
            </a:r>
            <a:r>
              <a:rPr lang="ru-RU" dirty="0" smtClean="0"/>
              <a:t> </a:t>
            </a:r>
            <a:r>
              <a:rPr lang="ru-RU" dirty="0" err="1" smtClean="0"/>
              <a:t>незвичайний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на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виявили</a:t>
            </a:r>
            <a:r>
              <a:rPr lang="ru-RU" dirty="0" smtClean="0"/>
              <a:t> один </a:t>
            </a:r>
            <a:r>
              <a:rPr lang="ru-RU" dirty="0" err="1" smtClean="0"/>
              <a:t>величезний</a:t>
            </a:r>
            <a:r>
              <a:rPr lang="ru-RU" dirty="0" smtClean="0"/>
              <a:t> кратер,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третину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покритий</a:t>
            </a:r>
            <a:r>
              <a:rPr lang="ru-RU" dirty="0" smtClean="0"/>
              <a:t> </a:t>
            </a:r>
            <a:r>
              <a:rPr lang="ru-RU" dirty="0" err="1" smtClean="0"/>
              <a:t>тріщинами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, </a:t>
            </a:r>
            <a:r>
              <a:rPr lang="ru-RU" dirty="0" err="1" smtClean="0"/>
              <a:t>ймовірно</a:t>
            </a:r>
            <a:r>
              <a:rPr lang="ru-RU" dirty="0" smtClean="0"/>
              <a:t>, </a:t>
            </a:r>
            <a:r>
              <a:rPr lang="ru-RU" dirty="0" err="1" smtClean="0"/>
              <a:t>викликано</a:t>
            </a:r>
            <a:r>
              <a:rPr lang="ru-RU" dirty="0" smtClean="0"/>
              <a:t> </a:t>
            </a:r>
            <a:r>
              <a:rPr lang="ru-RU" dirty="0" err="1" smtClean="0"/>
              <a:t>приливним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Сатурна: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Мимас</a:t>
            </a:r>
            <a:r>
              <a:rPr lang="ru-RU" dirty="0" smtClean="0"/>
              <a:t> - </a:t>
            </a:r>
            <a:r>
              <a:rPr lang="ru-RU" dirty="0" err="1" smtClean="0"/>
              <a:t>найближчий</a:t>
            </a:r>
            <a:r>
              <a:rPr lang="ru-RU" dirty="0" smtClean="0"/>
              <a:t> до </a:t>
            </a:r>
            <a:r>
              <a:rPr lang="ru-RU" dirty="0" err="1" smtClean="0"/>
              <a:t>планети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великих </a:t>
            </a:r>
            <a:r>
              <a:rPr lang="ru-RU" dirty="0" err="1" smtClean="0"/>
              <a:t>супутників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фото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той </a:t>
            </a:r>
            <a:r>
              <a:rPr lang="ru-RU" dirty="0" err="1" smtClean="0"/>
              <a:t>найбільший</a:t>
            </a:r>
            <a:r>
              <a:rPr lang="ru-RU" dirty="0" smtClean="0"/>
              <a:t> </a:t>
            </a:r>
            <a:r>
              <a:rPr lang="ru-RU" dirty="0" err="1" smtClean="0"/>
              <a:t>метеоритний</a:t>
            </a:r>
            <a:r>
              <a:rPr lang="ru-RU" dirty="0" smtClean="0"/>
              <a:t> кратер, названий Гершелем.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розмір</a:t>
            </a:r>
            <a:r>
              <a:rPr lang="ru-RU" dirty="0" smtClean="0"/>
              <a:t> - 130 </a:t>
            </a:r>
            <a:r>
              <a:rPr lang="ru-RU" dirty="0" err="1" smtClean="0"/>
              <a:t>кілометрів</a:t>
            </a:r>
            <a:r>
              <a:rPr lang="ru-RU" dirty="0" smtClean="0"/>
              <a:t>. Гершель </a:t>
            </a:r>
            <a:r>
              <a:rPr lang="ru-RU" dirty="0" err="1" smtClean="0"/>
              <a:t>заглиблений</a:t>
            </a:r>
            <a:r>
              <a:rPr lang="ru-RU" dirty="0" smtClean="0"/>
              <a:t> у </a:t>
            </a:r>
            <a:r>
              <a:rPr lang="ru-RU" dirty="0" err="1" smtClean="0"/>
              <a:t>поверхню</a:t>
            </a:r>
            <a:r>
              <a:rPr lang="ru-RU" dirty="0" smtClean="0"/>
              <a:t> на 10 </a:t>
            </a:r>
            <a:r>
              <a:rPr lang="ru-RU" dirty="0" err="1" smtClean="0"/>
              <a:t>кілометрів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центральною </a:t>
            </a:r>
            <a:r>
              <a:rPr lang="ru-RU" dirty="0" err="1" smtClean="0"/>
              <a:t>гіркою</a:t>
            </a:r>
            <a:r>
              <a:rPr lang="ru-RU" dirty="0" smtClean="0"/>
              <a:t>, </a:t>
            </a:r>
            <a:r>
              <a:rPr lang="ru-RU" dirty="0" err="1" smtClean="0"/>
              <a:t>майже</a:t>
            </a:r>
            <a:r>
              <a:rPr lang="ru-RU" dirty="0" smtClean="0"/>
              <a:t> такою ж </a:t>
            </a:r>
            <a:r>
              <a:rPr lang="ru-RU" dirty="0" err="1" smtClean="0"/>
              <a:t>високою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Еверест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785794"/>
            <a:ext cx="24192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Мимас</a:t>
            </a:r>
            <a:r>
              <a:rPr lang="ru-RU" sz="5400" dirty="0" smtClean="0">
                <a:solidFill>
                  <a:srgbClr val="FF0000"/>
                </a:solidFill>
              </a:rPr>
              <a:t> 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:\WINDOWS\Рабочий стол\темп\САТУРН.files\satenc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85720" y="3071810"/>
            <a:ext cx="2590800" cy="1947863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000364" y="2071678"/>
            <a:ext cx="61436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Енцелад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в 1789 </a:t>
            </a:r>
            <a:r>
              <a:rPr lang="ru-RU" dirty="0" err="1" smtClean="0"/>
              <a:t>році</a:t>
            </a:r>
            <a:r>
              <a:rPr lang="ru-RU" dirty="0" smtClean="0"/>
              <a:t> Гершелем.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Енцелад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активну</a:t>
            </a:r>
            <a:r>
              <a:rPr lang="ru-RU" dirty="0" smtClean="0"/>
              <a:t> </a:t>
            </a:r>
            <a:r>
              <a:rPr lang="ru-RU" dirty="0" err="1" smtClean="0"/>
              <a:t>поверхню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супутників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. На </a:t>
            </a:r>
            <a:r>
              <a:rPr lang="ru-RU" dirty="0" err="1" smtClean="0"/>
              <a:t>ньому</a:t>
            </a:r>
            <a:r>
              <a:rPr lang="ru-RU" dirty="0" smtClean="0"/>
              <a:t> видно </a:t>
            </a:r>
            <a:r>
              <a:rPr lang="ru-RU" dirty="0" err="1" smtClean="0"/>
              <a:t>сліди</a:t>
            </a:r>
            <a:r>
              <a:rPr lang="ru-RU" dirty="0" smtClean="0"/>
              <a:t> </a:t>
            </a:r>
            <a:r>
              <a:rPr lang="ru-RU" dirty="0" err="1" smtClean="0"/>
              <a:t>потоків</a:t>
            </a:r>
            <a:r>
              <a:rPr lang="ru-RU" dirty="0" smtClean="0"/>
              <a:t>, </a:t>
            </a:r>
            <a:r>
              <a:rPr lang="ru-RU" dirty="0" err="1" smtClean="0"/>
              <a:t>зруйнували</a:t>
            </a:r>
            <a:r>
              <a:rPr lang="ru-RU" dirty="0" smtClean="0"/>
              <a:t> </a:t>
            </a:r>
            <a:r>
              <a:rPr lang="ru-RU" dirty="0" err="1" smtClean="0"/>
              <a:t>колишній</a:t>
            </a:r>
            <a:r>
              <a:rPr lang="ru-RU" dirty="0" smtClean="0"/>
              <a:t> </a:t>
            </a:r>
            <a:r>
              <a:rPr lang="ru-RU" dirty="0" err="1" smtClean="0"/>
              <a:t>рельєф</a:t>
            </a:r>
            <a:r>
              <a:rPr lang="ru-RU" dirty="0" smtClean="0"/>
              <a:t>, тому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надра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активними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даний</a:t>
            </a:r>
            <a:r>
              <a:rPr lang="ru-RU" dirty="0" smtClean="0"/>
              <a:t> час.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кратери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побачені</a:t>
            </a:r>
            <a:r>
              <a:rPr lang="ru-RU" dirty="0" smtClean="0"/>
              <a:t> там </a:t>
            </a:r>
            <a:r>
              <a:rPr lang="ru-RU" dirty="0" err="1" smtClean="0"/>
              <a:t>всюди</a:t>
            </a:r>
            <a:r>
              <a:rPr lang="ru-RU" dirty="0" smtClean="0"/>
              <a:t>, </a:t>
            </a:r>
            <a:r>
              <a:rPr lang="ru-RU" dirty="0" err="1" smtClean="0"/>
              <a:t>нестача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в </a:t>
            </a:r>
            <a:r>
              <a:rPr lang="ru-RU" dirty="0" err="1" smtClean="0"/>
              <a:t>деяких</a:t>
            </a:r>
            <a:r>
              <a:rPr lang="ru-RU" dirty="0" smtClean="0"/>
              <a:t> областях </a:t>
            </a:r>
            <a:r>
              <a:rPr lang="ru-RU" dirty="0" err="1" smtClean="0"/>
              <a:t>увазі</a:t>
            </a:r>
            <a:r>
              <a:rPr lang="ru-RU" dirty="0" smtClean="0"/>
              <a:t> невеликий </a:t>
            </a:r>
            <a:r>
              <a:rPr lang="ru-RU" dirty="0" err="1" smtClean="0"/>
              <a:t>вік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областей в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сотень</a:t>
            </a:r>
            <a:r>
              <a:rPr lang="ru-RU" dirty="0" smtClean="0"/>
              <a:t> </a:t>
            </a:r>
            <a:r>
              <a:rPr lang="ru-RU" dirty="0" err="1" smtClean="0"/>
              <a:t>мільйонів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означати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частини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на </a:t>
            </a:r>
            <a:r>
              <a:rPr lang="ru-RU" dirty="0" err="1" smtClean="0"/>
              <a:t>Енцеладі</a:t>
            </a:r>
            <a:r>
              <a:rPr lang="ru-RU" dirty="0" smtClean="0"/>
              <a:t>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схильні</a:t>
            </a:r>
            <a:r>
              <a:rPr lang="ru-RU" dirty="0" smtClean="0"/>
              <a:t> до </a:t>
            </a:r>
            <a:r>
              <a:rPr lang="ru-RU" dirty="0" err="1" smtClean="0"/>
              <a:t>змін</a:t>
            </a:r>
            <a:r>
              <a:rPr lang="ru-RU" dirty="0" smtClean="0"/>
              <a:t>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Вважається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активність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криється</a:t>
            </a:r>
            <a:r>
              <a:rPr lang="ru-RU" dirty="0" smtClean="0"/>
              <a:t> у </a:t>
            </a:r>
            <a:r>
              <a:rPr lang="ru-RU" dirty="0" err="1" smtClean="0"/>
              <a:t>впливі</a:t>
            </a:r>
            <a:r>
              <a:rPr lang="ru-RU" dirty="0" smtClean="0"/>
              <a:t> </a:t>
            </a:r>
            <a:r>
              <a:rPr lang="ru-RU" dirty="0" err="1" smtClean="0"/>
              <a:t>приливних</a:t>
            </a:r>
            <a:r>
              <a:rPr lang="ru-RU" dirty="0" smtClean="0"/>
              <a:t> сил Сатурна, </a:t>
            </a:r>
            <a:r>
              <a:rPr lang="ru-RU" dirty="0" err="1" smtClean="0"/>
              <a:t>розігріваючих</a:t>
            </a:r>
            <a:r>
              <a:rPr lang="ru-RU" dirty="0" smtClean="0"/>
              <a:t> </a:t>
            </a:r>
            <a:r>
              <a:rPr lang="ru-RU" dirty="0" err="1" smtClean="0"/>
              <a:t>Енцелад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714356"/>
            <a:ext cx="283443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Енцелад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САТУРН.files\sattethy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00034" y="2143116"/>
            <a:ext cx="2720975" cy="2794000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500430" y="1857364"/>
            <a:ext cx="564357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Тефи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відкрита</a:t>
            </a:r>
            <a:r>
              <a:rPr lang="ru-RU" dirty="0" smtClean="0"/>
              <a:t> в 1684 </a:t>
            </a:r>
            <a:r>
              <a:rPr lang="ru-RU" dirty="0" err="1" smtClean="0"/>
              <a:t>році</a:t>
            </a:r>
            <a:r>
              <a:rPr lang="ru-RU" dirty="0" smtClean="0"/>
              <a:t> Дж. </a:t>
            </a:r>
            <a:r>
              <a:rPr lang="ru-RU" dirty="0" err="1" smtClean="0"/>
              <a:t>Кассіні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Тефи</a:t>
            </a:r>
            <a:r>
              <a:rPr lang="ru-RU" dirty="0" smtClean="0"/>
              <a:t> знаменита </a:t>
            </a:r>
            <a:r>
              <a:rPr lang="ru-RU" dirty="0" err="1" smtClean="0"/>
              <a:t>своєю</a:t>
            </a:r>
            <a:r>
              <a:rPr lang="ru-RU" dirty="0" smtClean="0"/>
              <a:t> </a:t>
            </a:r>
            <a:r>
              <a:rPr lang="ru-RU" dirty="0" err="1" smtClean="0"/>
              <a:t>величезною</a:t>
            </a:r>
            <a:r>
              <a:rPr lang="ru-RU" dirty="0" smtClean="0"/>
              <a:t> </a:t>
            </a:r>
            <a:r>
              <a:rPr lang="ru-RU" dirty="0" err="1" smtClean="0"/>
              <a:t>тріщиною-розломом</a:t>
            </a:r>
            <a:r>
              <a:rPr lang="ru-RU" dirty="0" smtClean="0"/>
              <a:t>, </a:t>
            </a:r>
            <a:r>
              <a:rPr lang="ru-RU" dirty="0" err="1" smtClean="0"/>
              <a:t>протяжністю</a:t>
            </a:r>
            <a:r>
              <a:rPr lang="ru-RU" dirty="0" smtClean="0"/>
              <a:t> 2000 км - три </a:t>
            </a:r>
            <a:r>
              <a:rPr lang="ru-RU" dirty="0" err="1" smtClean="0"/>
              <a:t>чверті</a:t>
            </a:r>
            <a:r>
              <a:rPr lang="ru-RU" dirty="0" smtClean="0"/>
              <a:t> </a:t>
            </a:r>
            <a:r>
              <a:rPr lang="ru-RU" dirty="0" err="1" smtClean="0"/>
              <a:t>довжини</a:t>
            </a:r>
            <a:r>
              <a:rPr lang="ru-RU" dirty="0" smtClean="0"/>
              <a:t> </a:t>
            </a:r>
            <a:r>
              <a:rPr lang="ru-RU" dirty="0" err="1" smtClean="0"/>
              <a:t>екватора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!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Фотографії</a:t>
            </a:r>
            <a:r>
              <a:rPr lang="ru-RU" dirty="0" smtClean="0"/>
              <a:t> </a:t>
            </a:r>
            <a:r>
              <a:rPr lang="ru-RU" dirty="0" err="1" smtClean="0"/>
              <a:t>Тефии</a:t>
            </a:r>
            <a:r>
              <a:rPr lang="ru-RU" dirty="0" smtClean="0"/>
              <a:t>, </a:t>
            </a:r>
            <a:r>
              <a:rPr lang="ru-RU" dirty="0" err="1" smtClean="0"/>
              <a:t>отримані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«Вояджера 2», показали великий гладкий кратер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третину</a:t>
            </a:r>
            <a:r>
              <a:rPr lang="ru-RU" dirty="0" smtClean="0"/>
              <a:t> </a:t>
            </a:r>
            <a:r>
              <a:rPr lang="ru-RU" dirty="0" err="1" smtClean="0"/>
              <a:t>діаметра</a:t>
            </a:r>
            <a:r>
              <a:rPr lang="ru-RU" dirty="0" smtClean="0"/>
              <a:t> самого </a:t>
            </a:r>
            <a:r>
              <a:rPr lang="ru-RU" dirty="0" err="1" smtClean="0"/>
              <a:t>супутника</a:t>
            </a:r>
            <a:r>
              <a:rPr lang="ru-RU" dirty="0" smtClean="0"/>
              <a:t>, названий </a:t>
            </a:r>
            <a:r>
              <a:rPr lang="ru-RU" dirty="0" err="1" smtClean="0"/>
              <a:t>Одіссеєм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Гершель на </a:t>
            </a:r>
            <a:r>
              <a:rPr lang="ru-RU" dirty="0" err="1" smtClean="0"/>
              <a:t>Мимасе</a:t>
            </a:r>
            <a:r>
              <a:rPr lang="ru-RU" dirty="0" smtClean="0"/>
              <a:t>. На жаль, на </a:t>
            </a:r>
            <a:r>
              <a:rPr lang="ru-RU" dirty="0" err="1" smtClean="0"/>
              <a:t>представленому</a:t>
            </a:r>
            <a:r>
              <a:rPr lang="ru-RU" dirty="0" smtClean="0"/>
              <a:t> </a:t>
            </a:r>
            <a:r>
              <a:rPr lang="ru-RU" dirty="0" err="1" smtClean="0"/>
              <a:t>знімку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деталі</a:t>
            </a:r>
            <a:r>
              <a:rPr lang="ru-RU" dirty="0" smtClean="0"/>
              <a:t> погано </a:t>
            </a:r>
            <a:r>
              <a:rPr lang="ru-RU" dirty="0" err="1" smtClean="0"/>
              <a:t>помітні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Про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ущелини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гіпотез</a:t>
            </a:r>
            <a:r>
              <a:rPr lang="ru-RU" dirty="0" smtClean="0"/>
              <a:t>,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Тефии</a:t>
            </a:r>
            <a:r>
              <a:rPr lang="ru-RU" dirty="0" smtClean="0"/>
              <a:t>, коли вона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рідкою</a:t>
            </a:r>
            <a:r>
              <a:rPr lang="ru-RU" dirty="0" smtClean="0"/>
              <a:t>. При </a:t>
            </a:r>
            <a:r>
              <a:rPr lang="ru-RU" dirty="0" err="1" smtClean="0"/>
              <a:t>замерзанні</a:t>
            </a:r>
            <a:r>
              <a:rPr lang="ru-RU" dirty="0" smtClean="0"/>
              <a:t> могла </a:t>
            </a:r>
            <a:r>
              <a:rPr lang="ru-RU" dirty="0" err="1" smtClean="0"/>
              <a:t>утворитися</a:t>
            </a:r>
            <a:r>
              <a:rPr lang="ru-RU" dirty="0" smtClean="0"/>
              <a:t> </a:t>
            </a:r>
            <a:r>
              <a:rPr lang="ru-RU" dirty="0" err="1" smtClean="0"/>
              <a:t>ущелина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Температура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Тефии</a:t>
            </a:r>
            <a:r>
              <a:rPr lang="ru-RU" dirty="0" smtClean="0"/>
              <a:t> - 86 К.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57554" y="857232"/>
            <a:ext cx="17604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Тефи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САТУРН.files\satdio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00034" y="1643050"/>
            <a:ext cx="3186113" cy="4114800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4071934" y="1714488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err="1" smtClean="0"/>
              <a:t>Діона</a:t>
            </a:r>
            <a:r>
              <a:rPr lang="ru-RU" sz="3200" dirty="0" smtClean="0"/>
              <a:t> </a:t>
            </a:r>
            <a:r>
              <a:rPr lang="ru-RU" sz="3200" dirty="0" err="1" smtClean="0"/>
              <a:t>була</a:t>
            </a:r>
            <a:r>
              <a:rPr lang="ru-RU" sz="3200" dirty="0" smtClean="0"/>
              <a:t> </a:t>
            </a:r>
            <a:r>
              <a:rPr lang="ru-RU" sz="3200" dirty="0" err="1" smtClean="0"/>
              <a:t>відкрита</a:t>
            </a:r>
            <a:r>
              <a:rPr lang="ru-RU" sz="3200" dirty="0" smtClean="0"/>
              <a:t> в 1684 </a:t>
            </a:r>
            <a:r>
              <a:rPr lang="ru-RU" sz="3200" dirty="0" err="1" smtClean="0"/>
              <a:t>році</a:t>
            </a:r>
            <a:r>
              <a:rPr lang="ru-RU" sz="3200" dirty="0" smtClean="0"/>
              <a:t> Дж. </a:t>
            </a:r>
            <a:r>
              <a:rPr lang="ru-RU" sz="3200" dirty="0" err="1" smtClean="0"/>
              <a:t>Кассіні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На </a:t>
            </a:r>
            <a:r>
              <a:rPr lang="ru-RU" sz="3200" dirty="0" err="1" smtClean="0"/>
              <a:t>поверхні</a:t>
            </a:r>
            <a:r>
              <a:rPr lang="ru-RU" sz="3200" dirty="0" smtClean="0"/>
              <a:t> </a:t>
            </a:r>
            <a:r>
              <a:rPr lang="ru-RU" sz="3200" dirty="0" err="1" smtClean="0"/>
              <a:t>Діони</a:t>
            </a:r>
            <a:r>
              <a:rPr lang="ru-RU" sz="3200" dirty="0" smtClean="0"/>
              <a:t> видно </a:t>
            </a:r>
            <a:r>
              <a:rPr lang="ru-RU" sz="3200" dirty="0" err="1" smtClean="0"/>
              <a:t>сліди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викиду</a:t>
            </a:r>
            <a:r>
              <a:rPr lang="ru-RU" sz="3200" dirty="0" smtClean="0"/>
              <a:t> </a:t>
            </a:r>
            <a:r>
              <a:rPr lang="ru-RU" sz="3200" dirty="0" err="1" smtClean="0"/>
              <a:t>світлого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матеріалу</a:t>
            </a:r>
            <a:r>
              <a:rPr lang="ru-RU" sz="3200" dirty="0" smtClean="0"/>
              <a:t> у </a:t>
            </a:r>
            <a:r>
              <a:rPr lang="ru-RU" sz="3200" dirty="0" err="1" smtClean="0"/>
              <a:t>вигляді</a:t>
            </a:r>
            <a:r>
              <a:rPr lang="ru-RU" sz="3200" dirty="0" smtClean="0"/>
              <a:t> </a:t>
            </a:r>
            <a:r>
              <a:rPr lang="ru-RU" sz="3200" dirty="0" err="1" smtClean="0"/>
              <a:t>інею</a:t>
            </a:r>
            <a:r>
              <a:rPr lang="ru-RU" sz="3200" dirty="0" smtClean="0"/>
              <a:t>, </a:t>
            </a:r>
            <a:r>
              <a:rPr lang="ru-RU" sz="3200" dirty="0" err="1" smtClean="0"/>
              <a:t>безліч</a:t>
            </a:r>
            <a:r>
              <a:rPr lang="ru-RU" sz="3200" dirty="0" smtClean="0"/>
              <a:t> </a:t>
            </a:r>
            <a:r>
              <a:rPr lang="ru-RU" sz="3200" dirty="0" err="1" smtClean="0"/>
              <a:t>кратерів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звивиста</a:t>
            </a:r>
            <a:r>
              <a:rPr lang="ru-RU" sz="3200" dirty="0" smtClean="0"/>
              <a:t> долина.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28992" y="428604"/>
            <a:ext cx="19431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Діона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САТУРН.files\satrhe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85786" y="2000240"/>
            <a:ext cx="2357802" cy="2733684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929058" y="2428868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Рея </a:t>
            </a:r>
            <a:r>
              <a:rPr lang="ru-RU" sz="2000" dirty="0" err="1" smtClean="0"/>
              <a:t>була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відкрита</a:t>
            </a:r>
            <a:r>
              <a:rPr lang="ru-RU" sz="2000" dirty="0" smtClean="0"/>
              <a:t> в 1672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 Дж. </a:t>
            </a:r>
            <a:r>
              <a:rPr lang="ru-RU" sz="2000" dirty="0" err="1" smtClean="0"/>
              <a:t>Кассіні</a:t>
            </a:r>
            <a:r>
              <a:rPr lang="ru-RU" sz="2000" dirty="0" smtClean="0"/>
              <a:t>. </a:t>
            </a:r>
          </a:p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Рея -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стару</a:t>
            </a:r>
            <a:r>
              <a:rPr lang="ru-RU" sz="2000" dirty="0" smtClean="0"/>
              <a:t>, густо </a:t>
            </a:r>
            <a:r>
              <a:rPr lang="ru-RU" sz="2000" dirty="0" err="1" smtClean="0"/>
              <a:t>всипану</a:t>
            </a:r>
            <a:r>
              <a:rPr lang="ru-RU" sz="2000" dirty="0" smtClean="0"/>
              <a:t> кратерами </a:t>
            </a:r>
            <a:r>
              <a:rPr lang="ru-RU" sz="2000" dirty="0" err="1" smtClean="0"/>
              <a:t>поверхня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28992" y="571480"/>
            <a:ext cx="139147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Рея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САТУРН.files\satit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14282" y="2928934"/>
            <a:ext cx="2971800" cy="2235200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286116" y="2071678"/>
            <a:ext cx="58578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Титан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відкритий</a:t>
            </a:r>
            <a:r>
              <a:rPr lang="ru-RU" sz="1600" dirty="0" smtClean="0"/>
              <a:t> Гюйгенсом у 1655 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Титан </a:t>
            </a:r>
            <a:r>
              <a:rPr lang="ru-RU" sz="1600" dirty="0" err="1" smtClean="0"/>
              <a:t>приблизно</a:t>
            </a:r>
            <a:r>
              <a:rPr lang="ru-RU" sz="1600" dirty="0" smtClean="0"/>
              <a:t> на половину </a:t>
            </a:r>
            <a:r>
              <a:rPr lang="ru-RU" sz="1600" dirty="0" err="1" smtClean="0"/>
              <a:t>складається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замороженої</a:t>
            </a:r>
            <a:r>
              <a:rPr lang="ru-RU" sz="1600" dirty="0" smtClean="0"/>
              <a:t> води </a:t>
            </a:r>
            <a:r>
              <a:rPr lang="ru-RU" sz="1600" dirty="0" err="1" smtClean="0"/>
              <a:t>і</a:t>
            </a:r>
            <a:r>
              <a:rPr lang="ru-RU" sz="1600" dirty="0" smtClean="0"/>
              <a:t> на половину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скелястого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матеріалу</a:t>
            </a:r>
            <a:r>
              <a:rPr lang="ru-RU" sz="1600" dirty="0" smtClean="0"/>
              <a:t>. </a:t>
            </a:r>
            <a:r>
              <a:rPr lang="ru-RU" sz="1600" dirty="0" err="1" smtClean="0"/>
              <a:t>Можливо</a:t>
            </a:r>
            <a:r>
              <a:rPr lang="ru-RU" sz="1600" dirty="0" smtClean="0"/>
              <a:t>,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структура </a:t>
            </a:r>
            <a:r>
              <a:rPr lang="ru-RU" sz="1600" dirty="0" err="1" smtClean="0"/>
              <a:t>диференційована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окремі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кам'яної</a:t>
            </a:r>
            <a:r>
              <a:rPr lang="ru-RU" sz="1600" dirty="0" smtClean="0"/>
              <a:t> центральною </a:t>
            </a:r>
            <a:r>
              <a:rPr lang="ru-RU" sz="1600" dirty="0" err="1" smtClean="0"/>
              <a:t>областю</a:t>
            </a:r>
            <a:r>
              <a:rPr lang="ru-RU" sz="1600" dirty="0" smtClean="0"/>
              <a:t>, </a:t>
            </a:r>
            <a:r>
              <a:rPr lang="ru-RU" sz="1600" dirty="0" err="1" smtClean="0"/>
              <a:t>оточеній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рівнями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кристалічних</a:t>
            </a:r>
            <a:r>
              <a:rPr lang="ru-RU" sz="1600" dirty="0" smtClean="0"/>
              <a:t> форм </a:t>
            </a:r>
            <a:r>
              <a:rPr lang="ru-RU" sz="1600" dirty="0" err="1" smtClean="0"/>
              <a:t>льоду</a:t>
            </a:r>
            <a:r>
              <a:rPr lang="ru-RU" sz="1600" dirty="0" smtClean="0"/>
              <a:t>. </a:t>
            </a:r>
            <a:r>
              <a:rPr lang="ru-RU" sz="1600" dirty="0" err="1" smtClean="0"/>
              <a:t>Всередині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все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гарячий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Титан - </a:t>
            </a:r>
            <a:r>
              <a:rPr lang="ru-RU" sz="1600" dirty="0" err="1" smtClean="0"/>
              <a:t>єдиний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усіх</a:t>
            </a:r>
            <a:r>
              <a:rPr lang="ru-RU" sz="1600" dirty="0" smtClean="0"/>
              <a:t> </a:t>
            </a:r>
            <a:r>
              <a:rPr lang="ru-RU" sz="1600" dirty="0" err="1" smtClean="0"/>
              <a:t>супутників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Сонячній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значну</a:t>
            </a:r>
            <a:r>
              <a:rPr lang="ru-RU" sz="1600" dirty="0" smtClean="0"/>
              <a:t> атмосферу. </a:t>
            </a:r>
            <a:r>
              <a:rPr lang="ru-RU" sz="1600" dirty="0" err="1" smtClean="0"/>
              <a:t>Тиск</a:t>
            </a:r>
            <a:r>
              <a:rPr lang="ru-RU" sz="1600" dirty="0" smtClean="0"/>
              <a:t> на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поверхні</a:t>
            </a:r>
            <a:r>
              <a:rPr lang="ru-RU" sz="1600" dirty="0" smtClean="0"/>
              <a:t> -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1.5 бар (на 50% </a:t>
            </a:r>
            <a:r>
              <a:rPr lang="ru-RU" sz="1600" dirty="0" err="1" smtClean="0"/>
              <a:t>вище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на </a:t>
            </a:r>
            <a:r>
              <a:rPr lang="ru-RU" sz="1600" dirty="0" err="1" smtClean="0"/>
              <a:t>Землі</a:t>
            </a:r>
            <a:r>
              <a:rPr lang="ru-RU" sz="1600" dirty="0" smtClean="0"/>
              <a:t>). Атмосфера </a:t>
            </a:r>
            <a:r>
              <a:rPr lang="ru-RU" sz="1600" dirty="0" err="1" smtClean="0"/>
              <a:t>складається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насамперед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молекулярного азоту (як </a:t>
            </a:r>
            <a:r>
              <a:rPr lang="ru-RU" sz="1600" dirty="0" err="1" smtClean="0"/>
              <a:t>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Землі</a:t>
            </a:r>
            <a:r>
              <a:rPr lang="ru-RU" sz="1600" dirty="0" smtClean="0"/>
              <a:t>) </a:t>
            </a:r>
            <a:r>
              <a:rPr lang="ru-RU" sz="1600" dirty="0" err="1" smtClean="0"/>
              <a:t>з</a:t>
            </a:r>
            <a:r>
              <a:rPr lang="ru-RU" sz="1600" dirty="0" smtClean="0"/>
              <a:t> аргоном,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становить не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6%,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кількох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відсотків</a:t>
            </a:r>
            <a:r>
              <a:rPr lang="ru-RU" sz="1600" dirty="0" smtClean="0"/>
              <a:t> метану. </a:t>
            </a:r>
            <a:r>
              <a:rPr lang="ru-RU" sz="1600" dirty="0" err="1" smtClean="0"/>
              <a:t>Виявлені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сліди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принаймні</a:t>
            </a:r>
            <a:r>
              <a:rPr lang="ru-RU" sz="1600" dirty="0" smtClean="0"/>
              <a:t> </a:t>
            </a:r>
            <a:r>
              <a:rPr lang="ru-RU" sz="1600" dirty="0" err="1" smtClean="0"/>
              <a:t>дюжини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(</a:t>
            </a:r>
            <a:r>
              <a:rPr lang="ru-RU" sz="1600" dirty="0" err="1" smtClean="0"/>
              <a:t>етан</a:t>
            </a:r>
            <a:r>
              <a:rPr lang="ru-RU" sz="1600" dirty="0" smtClean="0"/>
              <a:t>, </a:t>
            </a:r>
            <a:r>
              <a:rPr lang="ru-RU" sz="1600" dirty="0" err="1" smtClean="0"/>
              <a:t>водневий</a:t>
            </a:r>
            <a:r>
              <a:rPr lang="ru-RU" sz="1600" dirty="0" smtClean="0"/>
              <a:t> </a:t>
            </a:r>
            <a:r>
              <a:rPr lang="ru-RU" sz="1600" dirty="0" err="1" smtClean="0"/>
              <a:t>ціанід</a:t>
            </a:r>
            <a:r>
              <a:rPr lang="ru-RU" sz="1600" dirty="0" smtClean="0"/>
              <a:t>, </a:t>
            </a:r>
            <a:r>
              <a:rPr lang="ru-RU" sz="1600" dirty="0" err="1" smtClean="0"/>
              <a:t>двоокис</a:t>
            </a:r>
            <a:r>
              <a:rPr lang="ru-RU" sz="1600" dirty="0" smtClean="0"/>
              <a:t> </a:t>
            </a:r>
            <a:r>
              <a:rPr lang="ru-RU" sz="1600" dirty="0" err="1" smtClean="0"/>
              <a:t>вуглецю</a:t>
            </a:r>
            <a:r>
              <a:rPr lang="ru-RU" sz="1600" dirty="0" smtClean="0"/>
              <a:t>) </a:t>
            </a:r>
            <a:r>
              <a:rPr lang="ru-RU" sz="1600" dirty="0" err="1" smtClean="0"/>
              <a:t>і</a:t>
            </a:r>
            <a:r>
              <a:rPr lang="ru-RU" sz="1600" dirty="0" smtClean="0"/>
              <a:t> води.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714356"/>
            <a:ext cx="209365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Титан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C:\WINDOWS\Рабочий стол\темп\САТУРН.files\satiap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472" y="2500306"/>
            <a:ext cx="2100262" cy="2514600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2857488" y="1785926"/>
            <a:ext cx="585791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Япет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1671 </a:t>
            </a:r>
            <a:r>
              <a:rPr lang="ru-RU" dirty="0" err="1" smtClean="0"/>
              <a:t>році</a:t>
            </a:r>
            <a:r>
              <a:rPr lang="ru-RU" dirty="0" smtClean="0"/>
              <a:t> Дж. </a:t>
            </a:r>
            <a:r>
              <a:rPr lang="ru-RU" dirty="0" err="1" smtClean="0"/>
              <a:t>Кассіні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Орбіта</a:t>
            </a:r>
            <a:r>
              <a:rPr lang="ru-RU" dirty="0" smtClean="0"/>
              <a:t> Япета </a:t>
            </a:r>
            <a:r>
              <a:rPr lang="ru-RU" dirty="0" err="1" smtClean="0"/>
              <a:t>розташована</a:t>
            </a:r>
            <a:r>
              <a:rPr lang="ru-RU" dirty="0" smtClean="0"/>
              <a:t> в </a:t>
            </a:r>
            <a:r>
              <a:rPr lang="ru-RU" dirty="0" err="1" smtClean="0"/>
              <a:t>майже</a:t>
            </a:r>
            <a:r>
              <a:rPr lang="ru-RU" dirty="0" smtClean="0"/>
              <a:t> 4-х </a:t>
            </a:r>
            <a:r>
              <a:rPr lang="ru-RU" dirty="0" err="1" smtClean="0"/>
              <a:t>мільйонах</a:t>
            </a:r>
            <a:r>
              <a:rPr lang="ru-RU" dirty="0" smtClean="0"/>
              <a:t> </a:t>
            </a:r>
            <a:r>
              <a:rPr lang="ru-RU" dirty="0" err="1" smtClean="0"/>
              <a:t>кілометрів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Сатурна.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Одна сторона Япета </a:t>
            </a:r>
            <a:r>
              <a:rPr lang="ru-RU" dirty="0" err="1" smtClean="0"/>
              <a:t>рясно</a:t>
            </a:r>
            <a:r>
              <a:rPr lang="ru-RU" dirty="0" smtClean="0"/>
              <a:t> </a:t>
            </a:r>
            <a:r>
              <a:rPr lang="ru-RU" dirty="0" err="1" smtClean="0"/>
              <a:t>всипана</a:t>
            </a:r>
            <a:r>
              <a:rPr lang="ru-RU" dirty="0" smtClean="0"/>
              <a:t> кратерами, в той час як </a:t>
            </a:r>
            <a:r>
              <a:rPr lang="ru-RU" dirty="0" err="1" smtClean="0"/>
              <a:t>інша</a:t>
            </a:r>
            <a:r>
              <a:rPr lang="ru-RU" dirty="0" smtClean="0"/>
              <a:t> сторона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гладкою.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Япет </a:t>
            </a:r>
            <a:r>
              <a:rPr lang="ru-RU" dirty="0" err="1" smtClean="0"/>
              <a:t>відомий</a:t>
            </a:r>
            <a:r>
              <a:rPr lang="ru-RU" dirty="0" smtClean="0"/>
              <a:t> </a:t>
            </a:r>
            <a:r>
              <a:rPr lang="ru-RU" dirty="0" err="1" smtClean="0"/>
              <a:t>неоднорідною</a:t>
            </a:r>
            <a:r>
              <a:rPr lang="ru-RU" dirty="0" smtClean="0"/>
              <a:t> по </a:t>
            </a:r>
            <a:r>
              <a:rPr lang="ru-RU" dirty="0" err="1" smtClean="0"/>
              <a:t>яскравості</a:t>
            </a:r>
            <a:r>
              <a:rPr lang="ru-RU" dirty="0" smtClean="0"/>
              <a:t> </a:t>
            </a:r>
            <a:r>
              <a:rPr lang="ru-RU" dirty="0" err="1" smtClean="0"/>
              <a:t>поверхнею</a:t>
            </a:r>
            <a:r>
              <a:rPr lang="ru-RU" dirty="0" smtClean="0"/>
              <a:t>. </a:t>
            </a:r>
            <a:r>
              <a:rPr lang="ru-RU" dirty="0" err="1" smtClean="0"/>
              <a:t>Супутник</a:t>
            </a:r>
            <a:r>
              <a:rPr lang="ru-RU" dirty="0" smtClean="0"/>
              <a:t>, </a:t>
            </a:r>
            <a:r>
              <a:rPr lang="ru-RU" dirty="0" err="1" smtClean="0"/>
              <a:t>подібно</a:t>
            </a:r>
            <a:r>
              <a:rPr lang="ru-RU" dirty="0" smtClean="0"/>
              <a:t> </a:t>
            </a:r>
            <a:r>
              <a:rPr lang="ru-RU" dirty="0" err="1" smtClean="0"/>
              <a:t>Місяцю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Землею, </a:t>
            </a:r>
            <a:r>
              <a:rPr lang="ru-RU" dirty="0" err="1" smtClean="0"/>
              <a:t>повернутий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стороною до Сатурну, так,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по </a:t>
            </a:r>
            <a:r>
              <a:rPr lang="ru-RU" dirty="0" err="1" smtClean="0"/>
              <a:t>орбіті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рухається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стороною вперед, яка в 10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темніше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протилежна</a:t>
            </a:r>
            <a:r>
              <a:rPr lang="ru-RU" dirty="0" smtClean="0"/>
              <a:t> сторона. Є </a:t>
            </a:r>
            <a:r>
              <a:rPr lang="ru-RU" dirty="0" err="1" smtClean="0"/>
              <a:t>версія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у </a:t>
            </a:r>
            <a:r>
              <a:rPr lang="ru-RU" dirty="0" err="1" smtClean="0"/>
              <a:t>своєму</a:t>
            </a:r>
            <a:r>
              <a:rPr lang="ru-RU" dirty="0" smtClean="0"/>
              <a:t> </a:t>
            </a:r>
            <a:r>
              <a:rPr lang="ru-RU" dirty="0" err="1" smtClean="0"/>
              <a:t>русі</a:t>
            </a:r>
            <a:r>
              <a:rPr lang="ru-RU" dirty="0" smtClean="0"/>
              <a:t> </a:t>
            </a:r>
            <a:r>
              <a:rPr lang="ru-RU" dirty="0" err="1" smtClean="0"/>
              <a:t>супутник</a:t>
            </a:r>
            <a:r>
              <a:rPr lang="ru-RU" dirty="0" smtClean="0"/>
              <a:t> «</a:t>
            </a:r>
            <a:r>
              <a:rPr lang="ru-RU" dirty="0" err="1" smtClean="0"/>
              <a:t>підмітає</a:t>
            </a:r>
            <a:r>
              <a:rPr lang="ru-RU" dirty="0" smtClean="0"/>
              <a:t>» пил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дрібні</a:t>
            </a:r>
            <a:r>
              <a:rPr lang="ru-RU" dirty="0" smtClean="0"/>
              <a:t> </a:t>
            </a:r>
            <a:r>
              <a:rPr lang="ru-RU" dirty="0" err="1" smtClean="0"/>
              <a:t>частинки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обертаються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Сатурна. З </a:t>
            </a:r>
            <a:r>
              <a:rPr lang="ru-RU" dirty="0" err="1" smtClean="0"/>
              <a:t>іншого</a:t>
            </a:r>
            <a:r>
              <a:rPr lang="ru-RU" dirty="0" smtClean="0"/>
              <a:t> боку, </a:t>
            </a:r>
            <a:r>
              <a:rPr lang="ru-RU" dirty="0" err="1" smtClean="0"/>
              <a:t>може</a:t>
            </a:r>
            <a:r>
              <a:rPr lang="ru-RU" dirty="0" smtClean="0"/>
              <a:t> бути, </a:t>
            </a:r>
            <a:r>
              <a:rPr lang="ru-RU" dirty="0" err="1" smtClean="0"/>
              <a:t>це</a:t>
            </a:r>
            <a:r>
              <a:rPr lang="ru-RU" dirty="0" smtClean="0"/>
              <a:t> темна </a:t>
            </a:r>
            <a:r>
              <a:rPr lang="ru-RU" dirty="0" err="1" smtClean="0"/>
              <a:t>речовина</a:t>
            </a:r>
            <a:r>
              <a:rPr lang="ru-RU" dirty="0" smtClean="0"/>
              <a:t> </a:t>
            </a:r>
            <a:r>
              <a:rPr lang="ru-RU" dirty="0" err="1" smtClean="0"/>
              <a:t>породжене</a:t>
            </a:r>
            <a:r>
              <a:rPr lang="ru-RU" dirty="0" smtClean="0"/>
              <a:t> </a:t>
            </a:r>
            <a:r>
              <a:rPr lang="ru-RU" dirty="0" err="1" smtClean="0"/>
              <a:t>надрами</a:t>
            </a:r>
            <a:r>
              <a:rPr lang="ru-RU" dirty="0" smtClean="0"/>
              <a:t> </a:t>
            </a:r>
            <a:r>
              <a:rPr lang="ru-RU" dirty="0" err="1" smtClean="0"/>
              <a:t>супутника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571480"/>
            <a:ext cx="170751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Япет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85800" y="1981200"/>
            <a:ext cx="2814630" cy="359094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Юпитер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Сатурн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Уран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Нептун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3108" y="357166"/>
            <a:ext cx="512890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err="1" smtClean="0"/>
              <a:t>Планети</a:t>
            </a:r>
            <a:r>
              <a:rPr lang="ru-RU" sz="4800" dirty="0" smtClean="0"/>
              <a:t> - </a:t>
            </a:r>
            <a:r>
              <a:rPr lang="ru-RU" sz="4800" dirty="0" err="1" smtClean="0"/>
              <a:t>гіганти</a:t>
            </a:r>
            <a:endParaRPr lang="ru-RU" sz="4800" dirty="0"/>
          </a:p>
        </p:txBody>
      </p:sp>
      <p:pic>
        <p:nvPicPr>
          <p:cNvPr id="6" name="Picture 6" descr="C:\WINDOWS\Рабочий стол\темп\ЮПИТЕР.files\jupi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428992" y="1214422"/>
            <a:ext cx="1452270" cy="1643074"/>
          </a:xfrm>
          <a:prstGeom prst="rect">
            <a:avLst/>
          </a:prstGeom>
          <a:noFill/>
          <a:ln/>
        </p:spPr>
      </p:pic>
      <p:pic>
        <p:nvPicPr>
          <p:cNvPr id="7" name="Picture 6" descr="C:\WINDOWS\Рабочий стол\темп\САТУРН.files\satur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214942" y="2000240"/>
            <a:ext cx="2197099" cy="1647824"/>
          </a:xfrm>
          <a:prstGeom prst="rect">
            <a:avLst/>
          </a:prstGeom>
          <a:noFill/>
          <a:ln/>
        </p:spPr>
      </p:pic>
      <p:pic>
        <p:nvPicPr>
          <p:cNvPr id="8" name="Picture 6" descr="C:\WINDOWS\Рабочий стол\темп\УРАН.files\ura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357554" y="3214686"/>
            <a:ext cx="1652525" cy="1714495"/>
          </a:xfrm>
          <a:prstGeom prst="rect">
            <a:avLst/>
          </a:prstGeom>
          <a:noFill/>
          <a:ln/>
        </p:spPr>
      </p:pic>
      <p:pic>
        <p:nvPicPr>
          <p:cNvPr id="9" name="Picture 6" descr="C:\WINDOWS\Рабочий стол\темп\НЕПТУН.files\neptun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5429256" y="4286256"/>
            <a:ext cx="2124060" cy="2124060"/>
          </a:xfrm>
          <a:prstGeom prst="rect">
            <a:avLst/>
          </a:prstGeom>
          <a:noFill/>
          <a:ln/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САТУРН.files\sathyp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472" y="2643182"/>
            <a:ext cx="2741581" cy="2060579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571868" y="2000240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Гіперіон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1848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Ласселем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Неправильна форма </a:t>
            </a:r>
            <a:r>
              <a:rPr lang="ru-RU" dirty="0" err="1" smtClean="0"/>
              <a:t>супутника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незвичайне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: </a:t>
            </a:r>
            <a:r>
              <a:rPr lang="ru-RU" dirty="0" err="1" smtClean="0"/>
              <a:t>Кожен</a:t>
            </a:r>
            <a:r>
              <a:rPr lang="ru-RU" dirty="0" smtClean="0"/>
              <a:t> раз, коли </a:t>
            </a:r>
            <a:r>
              <a:rPr lang="ru-RU" dirty="0" err="1" smtClean="0"/>
              <a:t>гігантський</a:t>
            </a:r>
            <a:r>
              <a:rPr lang="ru-RU" dirty="0" smtClean="0"/>
              <a:t> Титан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Гіперіон</a:t>
            </a:r>
            <a:r>
              <a:rPr lang="ru-RU" dirty="0" smtClean="0"/>
              <a:t> </a:t>
            </a:r>
            <a:r>
              <a:rPr lang="ru-RU" dirty="0" err="1" smtClean="0"/>
              <a:t>зближуються</a:t>
            </a:r>
            <a:r>
              <a:rPr lang="ru-RU" dirty="0" smtClean="0"/>
              <a:t>, Титан </a:t>
            </a:r>
            <a:r>
              <a:rPr lang="ru-RU" dirty="0" err="1" smtClean="0"/>
              <a:t>гравітаційними</a:t>
            </a:r>
            <a:r>
              <a:rPr lang="ru-RU" dirty="0" smtClean="0"/>
              <a:t> силами </a:t>
            </a:r>
            <a:r>
              <a:rPr lang="ru-RU" dirty="0" err="1" smtClean="0"/>
              <a:t>змінює</a:t>
            </a:r>
            <a:r>
              <a:rPr lang="ru-RU" dirty="0" smtClean="0"/>
              <a:t> </a:t>
            </a:r>
            <a:r>
              <a:rPr lang="ru-RU" dirty="0" err="1" smtClean="0"/>
              <a:t>орієнтацію</a:t>
            </a:r>
            <a:r>
              <a:rPr lang="ru-RU" dirty="0" smtClean="0"/>
              <a:t> </a:t>
            </a:r>
            <a:r>
              <a:rPr lang="ru-RU" dirty="0" err="1" smtClean="0"/>
              <a:t>Гіперіона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Неправильна форма </a:t>
            </a:r>
            <a:r>
              <a:rPr lang="ru-RU" dirty="0" err="1" smtClean="0"/>
              <a:t>Гіперіона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сліди</a:t>
            </a:r>
            <a:r>
              <a:rPr lang="ru-RU" dirty="0" smtClean="0"/>
              <a:t> </a:t>
            </a:r>
            <a:r>
              <a:rPr lang="ru-RU" dirty="0" err="1" smtClean="0"/>
              <a:t>давньої</a:t>
            </a:r>
            <a:r>
              <a:rPr lang="ru-RU" dirty="0" smtClean="0"/>
              <a:t> </a:t>
            </a:r>
            <a:r>
              <a:rPr lang="ru-RU" dirty="0" err="1" smtClean="0"/>
              <a:t>бомбардування</a:t>
            </a:r>
            <a:r>
              <a:rPr lang="ru-RU" dirty="0" smtClean="0"/>
              <a:t> метеоритами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назвати</a:t>
            </a:r>
            <a:r>
              <a:rPr lang="ru-RU" dirty="0" smtClean="0"/>
              <a:t> </a:t>
            </a:r>
            <a:r>
              <a:rPr lang="ru-RU" dirty="0" err="1" smtClean="0"/>
              <a:t>Гіперіон</a:t>
            </a:r>
            <a:r>
              <a:rPr lang="ru-RU" dirty="0" smtClean="0"/>
              <a:t> </a:t>
            </a:r>
            <a:r>
              <a:rPr lang="ru-RU" dirty="0" err="1" smtClean="0"/>
              <a:t>найстарішим</a:t>
            </a:r>
            <a:r>
              <a:rPr lang="ru-RU" dirty="0" smtClean="0"/>
              <a:t> в </a:t>
            </a:r>
            <a:r>
              <a:rPr lang="ru-RU" dirty="0" err="1" smtClean="0"/>
              <a:t>системі</a:t>
            </a:r>
            <a:r>
              <a:rPr lang="ru-RU" dirty="0" smtClean="0"/>
              <a:t> Сатурн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857232"/>
            <a:ext cx="282962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Гіперіон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САТУРН.files\satphoeb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857224" y="2857496"/>
            <a:ext cx="2513668" cy="1889130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571868" y="2143116"/>
            <a:ext cx="48577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Феба </a:t>
            </a:r>
            <a:r>
              <a:rPr lang="ru-RU" dirty="0" err="1" smtClean="0"/>
              <a:t>обертається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планети</a:t>
            </a:r>
            <a:r>
              <a:rPr lang="ru-RU" dirty="0" smtClean="0"/>
              <a:t> в </a:t>
            </a:r>
            <a:r>
              <a:rPr lang="ru-RU" dirty="0" err="1" smtClean="0"/>
              <a:t>напрямку</a:t>
            </a:r>
            <a:r>
              <a:rPr lang="ru-RU" dirty="0" smtClean="0"/>
              <a:t>, </a:t>
            </a:r>
            <a:r>
              <a:rPr lang="ru-RU" dirty="0" err="1" smtClean="0"/>
              <a:t>зворотному</a:t>
            </a:r>
            <a:r>
              <a:rPr lang="ru-RU" dirty="0" smtClean="0"/>
              <a:t>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обертання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супутників</a:t>
            </a:r>
            <a:r>
              <a:rPr lang="ru-RU" dirty="0" smtClean="0"/>
              <a:t> Сатурна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осі</a:t>
            </a:r>
            <a:r>
              <a:rPr lang="ru-RU" dirty="0" smtClean="0"/>
              <a:t>. Вона </a:t>
            </a:r>
            <a:r>
              <a:rPr lang="ru-RU" dirty="0" err="1" smtClean="0"/>
              <a:t>має</a:t>
            </a:r>
            <a:r>
              <a:rPr lang="ru-RU" dirty="0" smtClean="0"/>
              <a:t>, в </a:t>
            </a:r>
            <a:r>
              <a:rPr lang="ru-RU" dirty="0" err="1" smtClean="0"/>
              <a:t>загальних</a:t>
            </a:r>
            <a:r>
              <a:rPr lang="ru-RU" dirty="0" smtClean="0"/>
              <a:t> рисах, </a:t>
            </a:r>
            <a:r>
              <a:rPr lang="ru-RU" dirty="0" err="1" smtClean="0"/>
              <a:t>сферичну</a:t>
            </a:r>
            <a:r>
              <a:rPr lang="ru-RU" dirty="0" smtClean="0"/>
              <a:t> форму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відображає</a:t>
            </a:r>
            <a:r>
              <a:rPr lang="ru-RU" dirty="0" smtClean="0"/>
              <a:t> </a:t>
            </a:r>
            <a:r>
              <a:rPr lang="ru-RU" dirty="0" err="1" smtClean="0"/>
              <a:t>близько</a:t>
            </a:r>
            <a:r>
              <a:rPr lang="ru-RU" dirty="0" smtClean="0"/>
              <a:t> 6 </a:t>
            </a:r>
            <a:r>
              <a:rPr lang="ru-RU" dirty="0" err="1" smtClean="0"/>
              <a:t>відсотків</a:t>
            </a:r>
            <a:r>
              <a:rPr lang="ru-RU" dirty="0" smtClean="0"/>
              <a:t> </a:t>
            </a:r>
            <a:r>
              <a:rPr lang="ru-RU" dirty="0" err="1" smtClean="0"/>
              <a:t>сонячного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Гіперіона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супутник</a:t>
            </a:r>
            <a:r>
              <a:rPr lang="ru-RU" dirty="0" smtClean="0"/>
              <a:t>, не </a:t>
            </a:r>
            <a:r>
              <a:rPr lang="ru-RU" dirty="0" err="1" smtClean="0"/>
              <a:t>повернутий</a:t>
            </a:r>
            <a:r>
              <a:rPr lang="ru-RU" dirty="0" smtClean="0"/>
              <a:t> до Сатурну </a:t>
            </a:r>
            <a:r>
              <a:rPr lang="ru-RU" dirty="0" err="1" smtClean="0"/>
              <a:t>вічно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стороною.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обґрунтовано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Феба - </a:t>
            </a:r>
            <a:r>
              <a:rPr lang="ru-RU" dirty="0" err="1" smtClean="0"/>
              <a:t>захоплений</a:t>
            </a:r>
            <a:r>
              <a:rPr lang="ru-RU" dirty="0" smtClean="0"/>
              <a:t> в </a:t>
            </a:r>
            <a:r>
              <a:rPr lang="ru-RU" dirty="0" err="1" smtClean="0"/>
              <a:t>гравітаційні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</a:t>
            </a:r>
            <a:r>
              <a:rPr lang="ru-RU" dirty="0" err="1" smtClean="0"/>
              <a:t>астероїд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00430" y="642918"/>
            <a:ext cx="1826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Феба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УРАН.files\ur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85720" y="2000240"/>
            <a:ext cx="3810000" cy="3952875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428992" y="500042"/>
            <a:ext cx="186628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rgbClr val="FFC000"/>
                </a:solidFill>
              </a:rPr>
              <a:t>Уран</a:t>
            </a:r>
            <a:endParaRPr lang="ru-RU" sz="6000" dirty="0">
              <a:solidFill>
                <a:srgbClr val="FFC000"/>
              </a:solidFill>
            </a:endParaRPr>
          </a:p>
        </p:txBody>
      </p:sp>
      <p:pic>
        <p:nvPicPr>
          <p:cNvPr id="4" name="Picture 7" descr="C:\WINDOWS\Рабочий стол\темп\УРАН.files\uran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857232"/>
            <a:ext cx="533400" cy="42068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143372" y="1595021"/>
            <a:ext cx="50006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Уран, перша планета, </a:t>
            </a:r>
            <a:r>
              <a:rPr lang="ru-RU" sz="1600" dirty="0" err="1" smtClean="0"/>
              <a:t>виявлена</a:t>
            </a:r>
            <a:r>
              <a:rPr lang="ru-RU" sz="1600" dirty="0" smtClean="0"/>
              <a:t> в наш час </a:t>
            </a:r>
            <a:r>
              <a:rPr lang="ru-RU" sz="1600" dirty="0" err="1" smtClean="0"/>
              <a:t>Вільямом</a:t>
            </a:r>
            <a:r>
              <a:rPr lang="ru-RU" sz="1600" dirty="0" smtClean="0"/>
              <a:t> Гершелем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систематичного </a:t>
            </a:r>
            <a:r>
              <a:rPr lang="ru-RU" sz="1600" dirty="0" err="1" smtClean="0"/>
              <a:t>огляду</a:t>
            </a:r>
            <a:r>
              <a:rPr lang="ru-RU" sz="1600" dirty="0" smtClean="0"/>
              <a:t> неба </a:t>
            </a:r>
            <a:r>
              <a:rPr lang="ru-RU" sz="1600" dirty="0" err="1" smtClean="0"/>
              <a:t>з</a:t>
            </a:r>
            <a:r>
              <a:rPr lang="ru-RU" sz="1600" dirty="0" smtClean="0"/>
              <a:t> телескопом 13 </a:t>
            </a:r>
            <a:r>
              <a:rPr lang="ru-RU" sz="1600" dirty="0" err="1" smtClean="0"/>
              <a:t>березня</a:t>
            </a:r>
            <a:r>
              <a:rPr lang="ru-RU" sz="1600" dirty="0" smtClean="0"/>
              <a:t> 1781 року.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Вісь</a:t>
            </a:r>
            <a:r>
              <a:rPr lang="ru-RU" sz="1600" dirty="0" smtClean="0"/>
              <a:t> </a:t>
            </a:r>
            <a:r>
              <a:rPr lang="ru-RU" sz="1600" dirty="0" err="1" smtClean="0"/>
              <a:t>обертання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більшості</a:t>
            </a:r>
            <a:r>
              <a:rPr lang="ru-RU" sz="1600" dirty="0" smtClean="0"/>
              <a:t> планет </a:t>
            </a:r>
            <a:r>
              <a:rPr lang="ru-RU" sz="1600" dirty="0" err="1" smtClean="0"/>
              <a:t>майже</a:t>
            </a:r>
            <a:r>
              <a:rPr lang="ru-RU" sz="1600" dirty="0" smtClean="0"/>
              <a:t> перпендикулярна до </a:t>
            </a:r>
            <a:r>
              <a:rPr lang="ru-RU" sz="1600" dirty="0" err="1" smtClean="0"/>
              <a:t>площини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екліптики</a:t>
            </a:r>
            <a:r>
              <a:rPr lang="ru-RU" sz="1600" dirty="0" smtClean="0"/>
              <a:t>, а </a:t>
            </a:r>
            <a:r>
              <a:rPr lang="ru-RU" sz="1600" dirty="0" err="1" smtClean="0"/>
              <a:t>вісь</a:t>
            </a:r>
            <a:r>
              <a:rPr lang="ru-RU" sz="1600" dirty="0" smtClean="0"/>
              <a:t> Урана </a:t>
            </a:r>
            <a:r>
              <a:rPr lang="ru-RU" sz="1600" dirty="0" err="1" smtClean="0"/>
              <a:t>майже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паралельна</a:t>
            </a:r>
            <a:r>
              <a:rPr lang="ru-RU" sz="1600" dirty="0" smtClean="0"/>
              <a:t> </a:t>
            </a:r>
            <a:r>
              <a:rPr lang="ru-RU" sz="1600" dirty="0" err="1" smtClean="0"/>
              <a:t>екліптиці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Уран </a:t>
            </a:r>
            <a:r>
              <a:rPr lang="ru-RU" sz="1600" dirty="0" err="1" smtClean="0"/>
              <a:t>складається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насамперед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гірської</a:t>
            </a:r>
            <a:r>
              <a:rPr lang="ru-RU" sz="1600" dirty="0" smtClean="0"/>
              <a:t> породи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льодів</a:t>
            </a:r>
            <a:r>
              <a:rPr lang="ru-RU" sz="1600" dirty="0" smtClean="0"/>
              <a:t>. </a:t>
            </a:r>
            <a:r>
              <a:rPr lang="ru-RU" sz="1600" dirty="0" err="1" smtClean="0"/>
              <a:t>Мабуть</a:t>
            </a:r>
            <a:r>
              <a:rPr lang="ru-RU" sz="1600" dirty="0" smtClean="0"/>
              <a:t>, Уран не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кам'яного</a:t>
            </a:r>
            <a:r>
              <a:rPr lang="ru-RU" sz="1600" dirty="0" smtClean="0"/>
              <a:t> ядра </a:t>
            </a:r>
            <a:r>
              <a:rPr lang="ru-RU" sz="1600" dirty="0" err="1" smtClean="0"/>
              <a:t>подібно</a:t>
            </a:r>
            <a:r>
              <a:rPr lang="ru-RU" sz="1600" dirty="0" smtClean="0"/>
              <a:t> </a:t>
            </a:r>
            <a:r>
              <a:rPr lang="ru-RU" sz="1600" dirty="0" err="1" smtClean="0"/>
              <a:t>Юпітеру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Сатурну.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Атмосфера Урана </a:t>
            </a:r>
            <a:r>
              <a:rPr lang="ru-RU" sz="1600" dirty="0" err="1" smtClean="0"/>
              <a:t>полягає</a:t>
            </a:r>
            <a:r>
              <a:rPr lang="ru-RU" sz="1600" dirty="0" smtClean="0"/>
              <a:t> на 83%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водню</a:t>
            </a:r>
            <a:r>
              <a:rPr lang="ru-RU" sz="1600" dirty="0" smtClean="0"/>
              <a:t>, на 15%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err="1" smtClean="0"/>
              <a:t>гелію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на 2% </a:t>
            </a:r>
            <a:r>
              <a:rPr lang="ru-RU" sz="1600" dirty="0" err="1" smtClean="0"/>
              <a:t>з</a:t>
            </a:r>
            <a:r>
              <a:rPr lang="ru-RU" sz="1600" dirty="0" smtClean="0"/>
              <a:t> метану. </a:t>
            </a:r>
            <a:r>
              <a:rPr lang="ru-RU" sz="1600" dirty="0" err="1" smtClean="0"/>
              <a:t>Подібно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іншим</a:t>
            </a:r>
            <a:r>
              <a:rPr lang="ru-RU" sz="1600" dirty="0" smtClean="0"/>
              <a:t> </a:t>
            </a:r>
            <a:r>
              <a:rPr lang="ru-RU" sz="1600" dirty="0" err="1" smtClean="0"/>
              <a:t>газовим</a:t>
            </a:r>
            <a:r>
              <a:rPr lang="ru-RU" sz="1600" dirty="0" smtClean="0"/>
              <a:t> планетам, Уран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кільця</a:t>
            </a:r>
            <a:r>
              <a:rPr lang="ru-RU" sz="1600" dirty="0" smtClean="0"/>
              <a:t>. Як </a:t>
            </a:r>
            <a:r>
              <a:rPr lang="ru-RU" sz="1600" dirty="0" err="1" smtClean="0"/>
              <a:t>і</a:t>
            </a:r>
            <a:r>
              <a:rPr lang="ru-RU" sz="1600" dirty="0" smtClean="0"/>
              <a:t> в </a:t>
            </a:r>
            <a:r>
              <a:rPr lang="ru-RU" sz="1600" dirty="0" err="1" smtClean="0"/>
              <a:t>Юпітера</a:t>
            </a:r>
            <a:r>
              <a:rPr lang="ru-RU" sz="1600" dirty="0" smtClean="0"/>
              <a:t>, вони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темні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, як у Сатурна, </a:t>
            </a:r>
            <a:r>
              <a:rPr lang="ru-RU" sz="1600" dirty="0" err="1" smtClean="0"/>
              <a:t>крім</a:t>
            </a:r>
            <a:r>
              <a:rPr lang="ru-RU" sz="1600" dirty="0" smtClean="0"/>
              <a:t> </a:t>
            </a:r>
            <a:r>
              <a:rPr lang="ru-RU" sz="1600" dirty="0" err="1" smtClean="0"/>
              <a:t>дрібного</a:t>
            </a:r>
            <a:r>
              <a:rPr lang="ru-RU" sz="1600" dirty="0" smtClean="0"/>
              <a:t> пилу </a:t>
            </a:r>
            <a:r>
              <a:rPr lang="ru-RU" sz="1600" dirty="0" err="1" smtClean="0"/>
              <a:t>включають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великі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частки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розміром</a:t>
            </a:r>
            <a:r>
              <a:rPr lang="ru-RU" sz="1600" dirty="0" smtClean="0"/>
              <a:t> до 10 </a:t>
            </a:r>
            <a:r>
              <a:rPr lang="ru-RU" sz="1600" dirty="0" err="1" smtClean="0"/>
              <a:t>метрів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діаметрі</a:t>
            </a:r>
            <a:r>
              <a:rPr lang="ru-RU" sz="1600" dirty="0" smtClean="0"/>
              <a:t>. </a:t>
            </a:r>
            <a:r>
              <a:rPr lang="ru-RU" sz="1600" dirty="0" err="1" smtClean="0"/>
              <a:t>Відомо</a:t>
            </a:r>
            <a:r>
              <a:rPr lang="ru-RU" sz="1600" dirty="0" smtClean="0"/>
              <a:t> 11 </a:t>
            </a:r>
            <a:r>
              <a:rPr lang="ru-RU" sz="1600" dirty="0" err="1" smtClean="0"/>
              <a:t>кілець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У Урану 15 </a:t>
            </a:r>
            <a:r>
              <a:rPr lang="ru-RU" sz="1600" dirty="0" err="1" smtClean="0"/>
              <a:t>відомих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назви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місяців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5 </a:t>
            </a:r>
            <a:r>
              <a:rPr lang="ru-RU" sz="1600" dirty="0" err="1" smtClean="0"/>
              <a:t>нововиявлених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14678" y="500042"/>
            <a:ext cx="327288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C000"/>
                </a:solidFill>
              </a:rPr>
              <a:t>Спутники</a:t>
            </a:r>
            <a:endParaRPr lang="ru-RU" sz="5400" dirty="0">
              <a:solidFill>
                <a:srgbClr val="FFC000"/>
              </a:solidFill>
            </a:endParaRPr>
          </a:p>
        </p:txBody>
      </p:sp>
      <p:graphicFrame>
        <p:nvGraphicFramePr>
          <p:cNvPr id="3" name="Group 73"/>
          <p:cNvGraphicFramePr>
            <a:graphicFrameLocks/>
          </p:cNvGraphicFramePr>
          <p:nvPr/>
        </p:nvGraphicFramePr>
        <p:xfrm>
          <a:off x="685800" y="1981200"/>
          <a:ext cx="7772400" cy="4267200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charset="0"/>
                        </a:rPr>
                        <a:t>Название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charset="0"/>
                        </a:rPr>
                        <a:t>Радиус. км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charset="0"/>
                        </a:rPr>
                        <a:t>Название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imes New Roman" charset="0"/>
                        </a:rPr>
                        <a:t>Радиус. км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9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Офелия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Росалинда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Бьянка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Белинда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Крессидия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Пак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Дездемона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charset="0"/>
                          <a:hlinkClick r:id="rId2" action="ppaction://hlinksldjump"/>
                        </a:rPr>
                        <a:t>Миранда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236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Джульетта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charset="0"/>
                          <a:hlinkClick r:id="rId3" action="ppaction://hlinksldjump"/>
                        </a:rPr>
                        <a:t>Ариэль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191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Портия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charset="0"/>
                          <a:hlinkClick r:id="rId4" action="ppaction://hlinksldjump"/>
                        </a:rPr>
                        <a:t>Умбриэль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585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charset="0"/>
                          <a:hlinkClick r:id="rId5" action="ppaction://hlinksldjump"/>
                        </a:rPr>
                        <a:t>Титания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charset="0"/>
                          <a:hlinkClick r:id="rId6" action="ppaction://hlinksldjump"/>
                        </a:rPr>
                        <a:t>Оберон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761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Калибан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60(?)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Сикоракс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Times New Roman" charset="0"/>
                        </a:rPr>
                        <a:t>120(?)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УРАН.files\urmirand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57200" y="2133600"/>
            <a:ext cx="2798763" cy="3352800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500430" y="1714488"/>
            <a:ext cx="521497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в 1948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Койпером</a:t>
            </a:r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Міранди</a:t>
            </a:r>
            <a:r>
              <a:rPr lang="ru-RU" dirty="0" smtClean="0"/>
              <a:t> все </a:t>
            </a:r>
            <a:r>
              <a:rPr lang="ru-RU" dirty="0" err="1" smtClean="0"/>
              <a:t>перемішано</a:t>
            </a:r>
            <a:r>
              <a:rPr lang="ru-RU" dirty="0" smtClean="0"/>
              <a:t>: </a:t>
            </a:r>
            <a:r>
              <a:rPr lang="ru-RU" dirty="0" err="1" smtClean="0"/>
              <a:t>покрита</a:t>
            </a:r>
            <a:r>
              <a:rPr lang="ru-RU" dirty="0" smtClean="0"/>
              <a:t> кратерами </a:t>
            </a:r>
            <a:r>
              <a:rPr lang="ru-RU" dirty="0" err="1" smtClean="0"/>
              <a:t>місцевість</a:t>
            </a:r>
            <a:r>
              <a:rPr lang="ru-RU" dirty="0" smtClean="0"/>
              <a:t> </a:t>
            </a:r>
            <a:r>
              <a:rPr lang="ru-RU" dirty="0" err="1" smtClean="0"/>
              <a:t>перемежовується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майданчиками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надприродними</a:t>
            </a:r>
            <a:r>
              <a:rPr lang="ru-RU" dirty="0" smtClean="0"/>
              <a:t> канавками, </a:t>
            </a:r>
            <a:r>
              <a:rPr lang="ru-RU" dirty="0" err="1" smtClean="0"/>
              <a:t>долини</a:t>
            </a:r>
            <a:r>
              <a:rPr lang="ru-RU" dirty="0" smtClean="0"/>
              <a:t> </a:t>
            </a:r>
            <a:r>
              <a:rPr lang="ru-RU" dirty="0" err="1" smtClean="0"/>
              <a:t>чергуються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скелями</a:t>
            </a:r>
            <a:r>
              <a:rPr lang="ru-RU" dirty="0" smtClean="0"/>
              <a:t> </a:t>
            </a:r>
            <a:r>
              <a:rPr lang="ru-RU" dirty="0" err="1" smtClean="0"/>
              <a:t>висотою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5 </a:t>
            </a:r>
            <a:r>
              <a:rPr lang="ru-RU" dirty="0" err="1" smtClean="0"/>
              <a:t>кілометрів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Невеликий </a:t>
            </a:r>
            <a:r>
              <a:rPr lang="ru-RU" dirty="0" err="1" smtClean="0"/>
              <a:t>розмір</a:t>
            </a:r>
            <a:r>
              <a:rPr lang="ru-RU" dirty="0" smtClean="0"/>
              <a:t> </a:t>
            </a:r>
            <a:r>
              <a:rPr lang="ru-RU" dirty="0" err="1" smtClean="0"/>
              <a:t>Міранди</a:t>
            </a:r>
            <a:r>
              <a:rPr lang="ru-RU" dirty="0" smtClean="0"/>
              <a:t> та </a:t>
            </a:r>
            <a:r>
              <a:rPr lang="ru-RU" dirty="0" err="1" smtClean="0"/>
              <a:t>низька</a:t>
            </a:r>
            <a:r>
              <a:rPr lang="ru-RU" dirty="0" smtClean="0"/>
              <a:t> температура ( -187 </a:t>
            </a:r>
            <a:r>
              <a:rPr lang="ru-RU" dirty="0" err="1" smtClean="0"/>
              <a:t>Цельсія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,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інтенсивність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різноманітність</a:t>
            </a:r>
            <a:r>
              <a:rPr lang="ru-RU" dirty="0" smtClean="0"/>
              <a:t> </a:t>
            </a:r>
            <a:r>
              <a:rPr lang="ru-RU" dirty="0" err="1" smtClean="0"/>
              <a:t>тектонічної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на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супутнику</a:t>
            </a:r>
            <a:r>
              <a:rPr lang="ru-RU" dirty="0" smtClean="0"/>
              <a:t> </a:t>
            </a:r>
            <a:r>
              <a:rPr lang="ru-RU" dirty="0" err="1" smtClean="0"/>
              <a:t>здивували</a:t>
            </a:r>
            <a:r>
              <a:rPr lang="ru-RU" dirty="0" smtClean="0"/>
              <a:t> </a:t>
            </a:r>
            <a:r>
              <a:rPr lang="ru-RU" dirty="0" err="1" smtClean="0"/>
              <a:t>вчених</a:t>
            </a:r>
            <a:r>
              <a:rPr lang="ru-RU" dirty="0" smtClean="0"/>
              <a:t>. </a:t>
            </a:r>
            <a:r>
              <a:rPr lang="ru-RU" dirty="0" err="1" smtClean="0"/>
              <a:t>Ймовірно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додатковим</a:t>
            </a:r>
            <a:r>
              <a:rPr lang="ru-RU" dirty="0" smtClean="0"/>
              <a:t> </a:t>
            </a: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для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активності</a:t>
            </a:r>
            <a:r>
              <a:rPr lang="ru-RU" dirty="0" smtClean="0"/>
              <a:t> послужили </a:t>
            </a:r>
            <a:r>
              <a:rPr lang="ru-RU" dirty="0" err="1" smtClean="0"/>
              <a:t>приливні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Урану, </a:t>
            </a:r>
            <a:r>
              <a:rPr lang="ru-RU" dirty="0" err="1" smtClean="0"/>
              <a:t>прагнуть</a:t>
            </a:r>
            <a:r>
              <a:rPr lang="ru-RU" dirty="0" smtClean="0"/>
              <a:t> весь час </a:t>
            </a:r>
            <a:r>
              <a:rPr lang="ru-RU" dirty="0" err="1" smtClean="0"/>
              <a:t>деформувати</a:t>
            </a:r>
            <a:r>
              <a:rPr lang="ru-RU" dirty="0" smtClean="0"/>
              <a:t> </a:t>
            </a:r>
            <a:r>
              <a:rPr lang="ru-RU" dirty="0" err="1" smtClean="0"/>
              <a:t>супутник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500042"/>
            <a:ext cx="27966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Міранда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УРАН.files\urari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09600" y="2408238"/>
            <a:ext cx="3352800" cy="2570162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4214810" y="2143116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в 1851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Ласселем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err="1" smtClean="0"/>
              <a:t>Поверхня</a:t>
            </a:r>
            <a:r>
              <a:rPr lang="ru-RU" dirty="0" smtClean="0"/>
              <a:t> </a:t>
            </a:r>
            <a:r>
              <a:rPr lang="ru-RU" dirty="0" err="1" smtClean="0"/>
              <a:t>Ариеля</a:t>
            </a:r>
            <a:r>
              <a:rPr lang="ru-RU" dirty="0" smtClean="0"/>
              <a:t>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суміш</a:t>
            </a:r>
            <a:r>
              <a:rPr lang="ru-RU" dirty="0" smtClean="0"/>
              <a:t> </a:t>
            </a:r>
            <a:r>
              <a:rPr lang="ru-RU" dirty="0" err="1" smtClean="0"/>
              <a:t>місцевості</a:t>
            </a:r>
            <a:r>
              <a:rPr lang="ru-RU" dirty="0" smtClean="0"/>
              <a:t>, </a:t>
            </a:r>
            <a:r>
              <a:rPr lang="ru-RU" dirty="0" err="1" smtClean="0"/>
              <a:t>вкритій</a:t>
            </a:r>
            <a:r>
              <a:rPr lang="ru-RU" dirty="0" smtClean="0"/>
              <a:t> кратерами </a:t>
            </a:r>
            <a:r>
              <a:rPr lang="ru-RU" dirty="0" err="1" smtClean="0"/>
              <a:t>і</a:t>
            </a:r>
            <a:r>
              <a:rPr lang="ru-RU" dirty="0" smtClean="0"/>
              <a:t> систем </a:t>
            </a:r>
            <a:r>
              <a:rPr lang="ru-RU" dirty="0" err="1" smtClean="0"/>
              <a:t>взаємопов'язаних</a:t>
            </a:r>
            <a:r>
              <a:rPr lang="ru-RU" dirty="0" smtClean="0"/>
              <a:t> долин </a:t>
            </a:r>
            <a:r>
              <a:rPr lang="ru-RU" dirty="0" err="1" smtClean="0"/>
              <a:t>протяжністю</a:t>
            </a:r>
            <a:r>
              <a:rPr lang="ru-RU" dirty="0" smtClean="0"/>
              <a:t> в </a:t>
            </a:r>
            <a:r>
              <a:rPr lang="ru-RU" dirty="0" err="1" smtClean="0"/>
              <a:t>сотні</a:t>
            </a:r>
            <a:r>
              <a:rPr lang="ru-RU" dirty="0" smtClean="0"/>
              <a:t> </a:t>
            </a:r>
            <a:r>
              <a:rPr lang="ru-RU" dirty="0" err="1" smtClean="0"/>
              <a:t>кілометрів</a:t>
            </a:r>
            <a:r>
              <a:rPr lang="ru-RU" dirty="0" smtClean="0"/>
              <a:t> у </a:t>
            </a:r>
            <a:r>
              <a:rPr lang="ru-RU" dirty="0" err="1" smtClean="0"/>
              <a:t>довжину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10 км </a:t>
            </a:r>
            <a:r>
              <a:rPr lang="ru-RU" dirty="0" err="1" smtClean="0"/>
              <a:t>глибиною</a:t>
            </a:r>
            <a:r>
              <a:rPr lang="ru-RU" dirty="0" smtClean="0"/>
              <a:t>. </a:t>
            </a:r>
          </a:p>
          <a:p>
            <a:endParaRPr lang="ru-RU" dirty="0" smtClean="0"/>
          </a:p>
          <a:p>
            <a:r>
              <a:rPr lang="ru-RU" dirty="0" err="1" smtClean="0"/>
              <a:t>Аріель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яскраву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можливо</a:t>
            </a:r>
            <a:r>
              <a:rPr lang="ru-RU" dirty="0" smtClean="0"/>
              <a:t>, </a:t>
            </a:r>
            <a:r>
              <a:rPr lang="ru-RU" dirty="0" err="1" smtClean="0"/>
              <a:t>геологічно</a:t>
            </a:r>
            <a:r>
              <a:rPr lang="ru-RU" dirty="0" smtClean="0"/>
              <a:t> </a:t>
            </a:r>
            <a:r>
              <a:rPr lang="ru-RU" dirty="0" err="1" smtClean="0"/>
              <a:t>наймолодшу</a:t>
            </a:r>
            <a:r>
              <a:rPr lang="ru-RU" dirty="0" smtClean="0"/>
              <a:t> </a:t>
            </a:r>
            <a:r>
              <a:rPr lang="ru-RU" dirty="0" err="1" smtClean="0"/>
              <a:t>поверхню</a:t>
            </a:r>
            <a:r>
              <a:rPr lang="ru-RU" dirty="0" smtClean="0"/>
              <a:t> у </a:t>
            </a:r>
            <a:r>
              <a:rPr lang="ru-RU" dirty="0" err="1" smtClean="0"/>
              <a:t>супутниковій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Урану.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86116" y="714356"/>
            <a:ext cx="227498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Аріель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УРАН.files\urumbri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28596" y="2357430"/>
            <a:ext cx="2895600" cy="2689225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786182" y="1785926"/>
            <a:ext cx="51435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відкритий</a:t>
            </a:r>
            <a:r>
              <a:rPr lang="ru-RU" sz="2400" dirty="0" smtClean="0"/>
              <a:t> в 1851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 </a:t>
            </a:r>
            <a:r>
              <a:rPr lang="ru-RU" sz="2400" dirty="0" err="1" smtClean="0"/>
              <a:t>Ласселем</a:t>
            </a:r>
            <a:r>
              <a:rPr lang="ru-RU" sz="2400" dirty="0" smtClean="0"/>
              <a:t> 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/>
              <a:t>Поверхня</a:t>
            </a:r>
            <a:r>
              <a:rPr lang="ru-RU" sz="2400" dirty="0" smtClean="0"/>
              <a:t> </a:t>
            </a:r>
            <a:r>
              <a:rPr lang="ru-RU" sz="2400" dirty="0" err="1" smtClean="0"/>
              <a:t>Умбриэль</a:t>
            </a:r>
            <a:r>
              <a:rPr lang="ru-RU" sz="2400" dirty="0" smtClean="0"/>
              <a:t> </a:t>
            </a:r>
            <a:r>
              <a:rPr lang="ru-RU" sz="2400" dirty="0" err="1" smtClean="0"/>
              <a:t>давня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темна, очевидно, вона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схильна</a:t>
            </a:r>
            <a:r>
              <a:rPr lang="ru-RU" sz="2400" dirty="0" smtClean="0"/>
              <a:t> </a:t>
            </a:r>
            <a:r>
              <a:rPr lang="ru-RU" sz="2400" dirty="0" err="1" smtClean="0"/>
              <a:t>трохи</a:t>
            </a:r>
            <a:r>
              <a:rPr lang="ru-RU" sz="2400" dirty="0" smtClean="0"/>
              <a:t> </a:t>
            </a:r>
            <a:r>
              <a:rPr lang="ru-RU" sz="2400" dirty="0" err="1" smtClean="0"/>
              <a:t>геологічним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процесам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/>
              <a:t>Темні</a:t>
            </a:r>
            <a:r>
              <a:rPr lang="ru-RU" sz="2400" dirty="0" smtClean="0"/>
              <a:t> </a:t>
            </a:r>
            <a:r>
              <a:rPr lang="ru-RU" sz="2400" dirty="0" smtClean="0"/>
              <a:t>тони </a:t>
            </a:r>
            <a:r>
              <a:rPr lang="ru-RU" sz="2400" dirty="0" err="1" smtClean="0"/>
              <a:t>поверхні</a:t>
            </a:r>
            <a:r>
              <a:rPr lang="ru-RU" sz="2400" dirty="0" smtClean="0"/>
              <a:t> </a:t>
            </a:r>
            <a:r>
              <a:rPr lang="ru-RU" sz="2400" dirty="0" err="1" smtClean="0"/>
              <a:t>Умбриэль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бути </a:t>
            </a:r>
            <a:r>
              <a:rPr lang="ru-RU" sz="2400" dirty="0" err="1" smtClean="0"/>
              <a:t>наслідком</a:t>
            </a:r>
            <a:r>
              <a:rPr lang="ru-RU" sz="2400" dirty="0" smtClean="0"/>
              <a:t> </a:t>
            </a:r>
            <a:r>
              <a:rPr lang="ru-RU" sz="2400" dirty="0" err="1" smtClean="0"/>
              <a:t>покриття</a:t>
            </a:r>
            <a:r>
              <a:rPr lang="ru-RU" sz="2400" dirty="0" smtClean="0"/>
              <a:t> </a:t>
            </a:r>
            <a:r>
              <a:rPr lang="ru-RU" sz="2400" dirty="0" err="1" smtClean="0"/>
              <a:t>пилом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невеликими </a:t>
            </a:r>
            <a:r>
              <a:rPr lang="ru-RU" sz="2400" dirty="0" err="1" smtClean="0"/>
              <a:t>уламками</a:t>
            </a:r>
            <a:r>
              <a:rPr lang="ru-RU" sz="2400" dirty="0" smtClean="0"/>
              <a:t> колись </a:t>
            </a:r>
            <a:r>
              <a:rPr lang="ru-RU" sz="2400" dirty="0" err="1" smtClean="0"/>
              <a:t>перебували</a:t>
            </a:r>
            <a:r>
              <a:rPr lang="ru-RU" sz="2400" dirty="0" smtClean="0"/>
              <a:t> в </a:t>
            </a:r>
            <a:r>
              <a:rPr lang="ru-RU" sz="2400" dirty="0" err="1" smtClean="0"/>
              <a:t>околицях</a:t>
            </a:r>
            <a:r>
              <a:rPr lang="ru-RU" sz="2400" dirty="0" smtClean="0"/>
              <a:t> </a:t>
            </a:r>
            <a:r>
              <a:rPr lang="ru-RU" sz="2400" dirty="0" err="1" smtClean="0"/>
              <a:t>орбіти</a:t>
            </a:r>
            <a:r>
              <a:rPr lang="ru-RU" sz="2400" dirty="0" smtClean="0"/>
              <a:t>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супутника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571480"/>
            <a:ext cx="305962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Умбріель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УРАН.files\urtitani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14348" y="2428868"/>
            <a:ext cx="2449513" cy="2743200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571868" y="2071678"/>
            <a:ext cx="50006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Титанія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відкрита</a:t>
            </a:r>
            <a:r>
              <a:rPr lang="ru-RU" sz="2400" dirty="0" smtClean="0"/>
              <a:t> Гершелем у 1787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 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Титанія</a:t>
            </a:r>
            <a:r>
              <a:rPr lang="ru-RU" sz="2400" dirty="0" smtClean="0"/>
              <a:t> </a:t>
            </a:r>
            <a:r>
              <a:rPr lang="ru-RU" sz="2400" dirty="0" err="1" smtClean="0"/>
              <a:t>виділяється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величезними</a:t>
            </a:r>
            <a:r>
              <a:rPr lang="ru-RU" sz="2400" dirty="0" smtClean="0"/>
              <a:t> системами </a:t>
            </a:r>
            <a:r>
              <a:rPr lang="ru-RU" sz="2400" dirty="0" err="1" smtClean="0"/>
              <a:t>тріщин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каньйонами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вказує</a:t>
            </a:r>
            <a:r>
              <a:rPr lang="ru-RU" sz="2400" dirty="0" smtClean="0"/>
              <a:t> на </a:t>
            </a:r>
            <a:r>
              <a:rPr lang="ru-RU" sz="2400" dirty="0" err="1" smtClean="0"/>
              <a:t>деякий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період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активної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геологічної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діяльності</a:t>
            </a:r>
            <a:r>
              <a:rPr lang="ru-RU" sz="2400" dirty="0" smtClean="0"/>
              <a:t> в </a:t>
            </a:r>
            <a:r>
              <a:rPr lang="ru-RU" sz="2400" dirty="0" err="1" smtClean="0"/>
              <a:t>минулому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цього</a:t>
            </a:r>
            <a:r>
              <a:rPr lang="ru-RU" sz="2400" dirty="0" smtClean="0"/>
              <a:t> </a:t>
            </a:r>
            <a:r>
              <a:rPr lang="ru-RU" sz="2400" dirty="0" err="1" smtClean="0"/>
              <a:t>супутника</a:t>
            </a:r>
            <a:r>
              <a:rPr lang="ru-RU" sz="2400" dirty="0" smtClean="0"/>
              <a:t>. </a:t>
            </a:r>
            <a:r>
              <a:rPr lang="ru-RU" sz="2400" dirty="0" err="1" smtClean="0"/>
              <a:t>Ці</a:t>
            </a:r>
            <a:r>
              <a:rPr lang="ru-RU" sz="2400" dirty="0" smtClean="0"/>
              <a:t> </a:t>
            </a:r>
            <a:r>
              <a:rPr lang="ru-RU" sz="2400" dirty="0" err="1" smtClean="0"/>
              <a:t>деталі</a:t>
            </a:r>
            <a:r>
              <a:rPr lang="ru-RU" sz="2400" dirty="0" smtClean="0"/>
              <a:t> </a:t>
            </a:r>
            <a:r>
              <a:rPr lang="ru-RU" sz="2400" dirty="0" err="1" smtClean="0"/>
              <a:t>можуть</a:t>
            </a:r>
            <a:r>
              <a:rPr lang="ru-RU" sz="2400" dirty="0" smtClean="0"/>
              <a:t> бути результатом </a:t>
            </a:r>
            <a:r>
              <a:rPr lang="ru-RU" sz="2400" dirty="0" err="1" smtClean="0"/>
              <a:t>тектонічних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переміщень</a:t>
            </a:r>
            <a:r>
              <a:rPr lang="ru-RU" sz="2400" dirty="0" smtClean="0"/>
              <a:t> кори.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500042"/>
            <a:ext cx="265309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Титанія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УРАН.files\urobero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14348" y="2786058"/>
            <a:ext cx="2125663" cy="2190750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286116" y="1643050"/>
            <a:ext cx="514353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Оберон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відкритий</a:t>
            </a:r>
            <a:r>
              <a:rPr lang="ru-RU" sz="1600" dirty="0" smtClean="0"/>
              <a:t> Гершелем в 1787 </a:t>
            </a:r>
            <a:r>
              <a:rPr lang="ru-RU" sz="1600" dirty="0" err="1" smtClean="0"/>
              <a:t>році</a:t>
            </a:r>
            <a:endParaRPr lang="ru-RU" sz="1600" dirty="0" smtClean="0"/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Оберон</a:t>
            </a:r>
            <a:r>
              <a:rPr lang="ru-RU" sz="1600" dirty="0" smtClean="0"/>
              <a:t>, </a:t>
            </a:r>
            <a:r>
              <a:rPr lang="ru-RU" sz="1600" dirty="0" err="1" smtClean="0"/>
              <a:t>самий</a:t>
            </a:r>
            <a:r>
              <a:rPr lang="ru-RU" sz="1600" dirty="0" smtClean="0"/>
              <a:t> </a:t>
            </a:r>
            <a:r>
              <a:rPr lang="ru-RU" sz="1600" dirty="0" err="1" smtClean="0"/>
              <a:t>зовнішній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п'яти</a:t>
            </a:r>
            <a:r>
              <a:rPr lang="ru-RU" sz="1600" dirty="0" smtClean="0"/>
              <a:t> великих </a:t>
            </a:r>
            <a:r>
              <a:rPr lang="ru-RU" sz="1600" dirty="0" err="1" smtClean="0"/>
              <a:t>супутників</a:t>
            </a:r>
            <a:r>
              <a:rPr lang="ru-RU" sz="1600" dirty="0" smtClean="0"/>
              <a:t>,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стару</a:t>
            </a:r>
            <a:r>
              <a:rPr lang="ru-RU" sz="1600" dirty="0" smtClean="0"/>
              <a:t>, </a:t>
            </a:r>
            <a:r>
              <a:rPr lang="ru-RU" sz="1600" dirty="0" err="1" smtClean="0"/>
              <a:t>покриту</a:t>
            </a:r>
            <a:r>
              <a:rPr lang="ru-RU" sz="1600" dirty="0" smtClean="0"/>
              <a:t> кратерами </a:t>
            </a:r>
            <a:r>
              <a:rPr lang="ru-RU" sz="1600" dirty="0" err="1" smtClean="0"/>
              <a:t>поверхню</a:t>
            </a:r>
            <a:r>
              <a:rPr lang="ru-RU" sz="1600" dirty="0" smtClean="0"/>
              <a:t>,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неяскравими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слідами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внутрішньої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діяльності</a:t>
            </a:r>
            <a:endParaRPr lang="ru-RU" sz="1600" dirty="0" smtClean="0"/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Два </a:t>
            </a:r>
            <a:r>
              <a:rPr lang="ru-RU" sz="1600" dirty="0" err="1" smtClean="0"/>
              <a:t>супутники</a:t>
            </a:r>
            <a:r>
              <a:rPr lang="ru-RU" sz="1600" dirty="0" smtClean="0"/>
              <a:t> </a:t>
            </a:r>
            <a:r>
              <a:rPr lang="ru-RU" sz="1600" dirty="0" err="1" smtClean="0"/>
              <a:t>Урану-Оберон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Умбриэль</a:t>
            </a:r>
            <a:r>
              <a:rPr lang="ru-RU" sz="1600" dirty="0" smtClean="0"/>
              <a:t> - </a:t>
            </a:r>
            <a:r>
              <a:rPr lang="ru-RU" sz="1600" dirty="0" err="1" smtClean="0"/>
              <a:t>здаються</a:t>
            </a:r>
            <a:r>
              <a:rPr lang="ru-RU" sz="1600" dirty="0" smtClean="0"/>
              <a:t> абсолютно </a:t>
            </a:r>
            <a:r>
              <a:rPr lang="ru-RU" sz="1600" dirty="0" err="1" smtClean="0"/>
              <a:t>однаковими</a:t>
            </a:r>
            <a:r>
              <a:rPr lang="ru-RU" sz="1600" dirty="0" smtClean="0"/>
              <a:t>, </a:t>
            </a:r>
            <a:r>
              <a:rPr lang="ru-RU" sz="1600" dirty="0" err="1" smtClean="0"/>
              <a:t>хоча</a:t>
            </a:r>
            <a:r>
              <a:rPr lang="ru-RU" sz="1600" dirty="0" smtClean="0"/>
              <a:t> </a:t>
            </a:r>
            <a:r>
              <a:rPr lang="ru-RU" sz="1600" dirty="0" err="1" smtClean="0"/>
              <a:t>Оберон</a:t>
            </a:r>
            <a:r>
              <a:rPr lang="ru-RU" sz="1600" dirty="0" smtClean="0"/>
              <a:t> на 35%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великі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місяця</a:t>
            </a:r>
            <a:r>
              <a:rPr lang="ru-RU" sz="1600" dirty="0" smtClean="0"/>
              <a:t> Урану </a:t>
            </a:r>
            <a:r>
              <a:rPr lang="ru-RU" sz="1600" dirty="0" err="1" smtClean="0"/>
              <a:t>представляють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себе </a:t>
            </a:r>
            <a:r>
              <a:rPr lang="ru-RU" sz="1600" dirty="0" err="1" smtClean="0"/>
              <a:t>суміш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приблизно</a:t>
            </a:r>
            <a:r>
              <a:rPr lang="ru-RU" sz="1600" dirty="0" smtClean="0"/>
              <a:t> на 40-50%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замороженої</a:t>
            </a:r>
            <a:r>
              <a:rPr lang="ru-RU" sz="1600" dirty="0" smtClean="0"/>
              <a:t> води, а </a:t>
            </a:r>
            <a:r>
              <a:rPr lang="ru-RU" sz="1600" dirty="0" err="1" smtClean="0"/>
              <a:t>інша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частина</a:t>
            </a:r>
            <a:r>
              <a:rPr lang="ru-RU" sz="1600" dirty="0" smtClean="0"/>
              <a:t> - </a:t>
            </a:r>
            <a:r>
              <a:rPr lang="ru-RU" sz="1600" dirty="0" err="1" smtClean="0"/>
              <a:t>гірські</a:t>
            </a:r>
            <a:r>
              <a:rPr lang="ru-RU" sz="1600" dirty="0" smtClean="0"/>
              <a:t> породи. 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Покрита</a:t>
            </a:r>
            <a:r>
              <a:rPr lang="ru-RU" sz="1600" dirty="0" smtClean="0"/>
              <a:t> великою </a:t>
            </a:r>
            <a:r>
              <a:rPr lang="ru-RU" sz="1600" dirty="0" err="1" smtClean="0"/>
              <a:t>кількістю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кратерів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поверхню</a:t>
            </a:r>
            <a:r>
              <a:rPr lang="ru-RU" sz="1600" dirty="0" smtClean="0"/>
              <a:t> </a:t>
            </a:r>
            <a:r>
              <a:rPr lang="ru-RU" sz="1600" dirty="0" err="1" smtClean="0"/>
              <a:t>Оберона</a:t>
            </a:r>
            <a:r>
              <a:rPr lang="ru-RU" sz="1600" dirty="0" smtClean="0"/>
              <a:t>, </a:t>
            </a:r>
            <a:r>
              <a:rPr lang="ru-RU" sz="1600" dirty="0" err="1" smtClean="0"/>
              <a:t>ймовірно</a:t>
            </a:r>
            <a:r>
              <a:rPr lang="ru-RU" sz="1600" dirty="0" smtClean="0"/>
              <a:t>, </a:t>
            </a:r>
            <a:r>
              <a:rPr lang="ru-RU" sz="1600" dirty="0" err="1" smtClean="0"/>
              <a:t>була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стабільна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початку </a:t>
            </a:r>
            <a:r>
              <a:rPr lang="ru-RU" sz="1600" dirty="0" err="1" smtClean="0"/>
              <a:t>свого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формування</a:t>
            </a:r>
            <a:r>
              <a:rPr lang="ru-RU" sz="1600" dirty="0" smtClean="0"/>
              <a:t>. Тут </a:t>
            </a:r>
            <a:r>
              <a:rPr lang="ru-RU" sz="1600" dirty="0" err="1" smtClean="0"/>
              <a:t>виявлені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набагато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великі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кратери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на </a:t>
            </a:r>
            <a:r>
              <a:rPr lang="ru-RU" sz="1600" dirty="0" err="1" smtClean="0"/>
              <a:t>Ариеле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Титанії</a:t>
            </a:r>
            <a:r>
              <a:rPr lang="ru-RU" sz="1600" dirty="0" smtClean="0"/>
              <a:t>.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кратерів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викидів,подібні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тим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виявлені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Каллісто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00364" y="500042"/>
            <a:ext cx="250902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Оберон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02" y="714356"/>
            <a:ext cx="25103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C000"/>
                </a:solidFill>
              </a:rPr>
              <a:t>Нептун</a:t>
            </a:r>
            <a:endParaRPr lang="ru-RU" sz="5400" dirty="0">
              <a:solidFill>
                <a:srgbClr val="FFC000"/>
              </a:solidFill>
            </a:endParaRPr>
          </a:p>
        </p:txBody>
      </p:sp>
      <p:pic>
        <p:nvPicPr>
          <p:cNvPr id="3" name="Picture 6" descr="C:\WINDOWS\Рабочий стол\темп\НЕПТУН.files\neptu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04800" y="1905000"/>
            <a:ext cx="3810000" cy="3810000"/>
          </a:xfrm>
          <a:prstGeom prst="rect">
            <a:avLst/>
          </a:prstGeom>
          <a:noFill/>
          <a:ln/>
        </p:spPr>
      </p:pic>
      <p:pic>
        <p:nvPicPr>
          <p:cNvPr id="4" name="Picture 7" descr="C:\WINDOWS\Рабочий стол\темп\НЕПТУН.files\nep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989013"/>
            <a:ext cx="533400" cy="420687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14810" y="1643050"/>
            <a:ext cx="4572000" cy="461664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 err="1" smtClean="0"/>
              <a:t>Після</a:t>
            </a:r>
            <a:r>
              <a:rPr lang="ru-RU" sz="1400" dirty="0" smtClean="0"/>
              <a:t> того, як </a:t>
            </a:r>
            <a:r>
              <a:rPr lang="ru-RU" sz="1400" dirty="0" err="1" smtClean="0"/>
              <a:t>відкрили</a:t>
            </a:r>
            <a:r>
              <a:rPr lang="ru-RU" sz="1400" dirty="0" smtClean="0"/>
              <a:t> Уран,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зазначено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орбіта</a:t>
            </a:r>
            <a:r>
              <a:rPr lang="ru-RU" sz="1400" dirty="0" smtClean="0"/>
              <a:t> не </a:t>
            </a:r>
            <a:r>
              <a:rPr lang="ru-RU" sz="1400" dirty="0" err="1" smtClean="0"/>
              <a:t>узгоджується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із</a:t>
            </a:r>
            <a:r>
              <a:rPr lang="ru-RU" sz="1400" dirty="0" smtClean="0"/>
              <a:t> законами Ньютона. Таким чином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передбачено</a:t>
            </a:r>
            <a:r>
              <a:rPr lang="ru-RU" sz="1400" dirty="0" smtClean="0"/>
              <a:t> </a:t>
            </a:r>
            <a:r>
              <a:rPr lang="ru-RU" sz="1400" dirty="0" err="1" smtClean="0"/>
              <a:t>існування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іншої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віддаленої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планети</a:t>
            </a:r>
            <a:r>
              <a:rPr lang="ru-RU" sz="1400" dirty="0" smtClean="0"/>
              <a:t>, яка повинна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</a:t>
            </a:r>
            <a:r>
              <a:rPr lang="ru-RU" sz="1400" dirty="0" err="1" smtClean="0"/>
              <a:t>впливати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орбіту</a:t>
            </a:r>
            <a:r>
              <a:rPr lang="ru-RU" sz="1400" dirty="0" smtClean="0"/>
              <a:t> Урана.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За </a:t>
            </a:r>
            <a:r>
              <a:rPr lang="ru-RU" sz="1400" dirty="0" err="1" smtClean="0"/>
              <a:t>своїм</a:t>
            </a:r>
            <a:r>
              <a:rPr lang="ru-RU" sz="1400" dirty="0" smtClean="0"/>
              <a:t> складом Нептун </a:t>
            </a:r>
            <a:r>
              <a:rPr lang="ru-RU" sz="1400" dirty="0" err="1" smtClean="0"/>
              <a:t>подібний</a:t>
            </a:r>
            <a:r>
              <a:rPr lang="ru-RU" sz="1400" dirty="0" smtClean="0"/>
              <a:t> Урану: </a:t>
            </a:r>
            <a:r>
              <a:rPr lang="ru-RU" sz="1400" dirty="0" err="1" smtClean="0"/>
              <a:t>різноманітні</a:t>
            </a:r>
            <a:r>
              <a:rPr lang="ru-RU" sz="1400" dirty="0" smtClean="0"/>
              <a:t> "</a:t>
            </a:r>
            <a:r>
              <a:rPr lang="ru-RU" sz="1400" dirty="0" err="1" smtClean="0"/>
              <a:t>льоди</a:t>
            </a:r>
            <a:r>
              <a:rPr lang="ru-RU" sz="1400" dirty="0" smtClean="0"/>
              <a:t>"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гірська</a:t>
            </a:r>
            <a:r>
              <a:rPr lang="ru-RU" sz="1400" dirty="0" smtClean="0"/>
              <a:t> порода </a:t>
            </a:r>
            <a:r>
              <a:rPr lang="ru-RU" sz="1400" dirty="0" err="1" smtClean="0"/>
              <a:t>з</a:t>
            </a:r>
            <a:r>
              <a:rPr lang="ru-RU" sz="1400" dirty="0" smtClean="0"/>
              <a:t> невеликою </a:t>
            </a:r>
            <a:r>
              <a:rPr lang="ru-RU" sz="1400" dirty="0" err="1" smtClean="0"/>
              <a:t>кількістю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гелію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приблизно</a:t>
            </a:r>
            <a:r>
              <a:rPr lang="ru-RU" sz="1400" dirty="0" smtClean="0"/>
              <a:t> 15% </a:t>
            </a:r>
            <a:r>
              <a:rPr lang="ru-RU" sz="1400" dirty="0" err="1" smtClean="0"/>
              <a:t>водню</a:t>
            </a:r>
            <a:r>
              <a:rPr lang="ru-RU" sz="1400" dirty="0" smtClean="0"/>
              <a:t>.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Його</a:t>
            </a:r>
            <a:r>
              <a:rPr lang="ru-RU" sz="1400" dirty="0" smtClean="0"/>
              <a:t> атмосфера по </a:t>
            </a:r>
            <a:r>
              <a:rPr lang="ru-RU" sz="1400" dirty="0" err="1" smtClean="0"/>
              <a:t>більшій</a:t>
            </a:r>
            <a:r>
              <a:rPr lang="ru-RU" sz="1400" dirty="0" smtClean="0"/>
              <a:t> </a:t>
            </a:r>
            <a:r>
              <a:rPr lang="ru-RU" sz="1400" dirty="0" err="1" smtClean="0"/>
              <a:t>частині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водню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гелію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невеликою </a:t>
            </a:r>
            <a:r>
              <a:rPr lang="ru-RU" sz="1400" dirty="0" err="1" smtClean="0"/>
              <a:t>кількістю</a:t>
            </a:r>
            <a:r>
              <a:rPr lang="ru-RU" sz="1400" dirty="0" smtClean="0"/>
              <a:t> метану.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Як на будь </a:t>
            </a:r>
            <a:r>
              <a:rPr lang="ru-RU" sz="1400" dirty="0" err="1" smtClean="0"/>
              <a:t>газовій</a:t>
            </a:r>
            <a:r>
              <a:rPr lang="ru-RU" sz="1400" dirty="0" smtClean="0"/>
              <a:t> </a:t>
            </a:r>
            <a:r>
              <a:rPr lang="ru-RU" sz="1400" dirty="0" err="1" smtClean="0"/>
              <a:t>планеті</a:t>
            </a:r>
            <a:r>
              <a:rPr lang="ru-RU" sz="1400" dirty="0" smtClean="0"/>
              <a:t>, на </a:t>
            </a:r>
            <a:r>
              <a:rPr lang="ru-RU" sz="1400" dirty="0" err="1" smtClean="0"/>
              <a:t>Нептуні</a:t>
            </a:r>
            <a:r>
              <a:rPr lang="ru-RU" sz="1400" dirty="0" smtClean="0"/>
              <a:t> </a:t>
            </a:r>
            <a:r>
              <a:rPr lang="ru-RU" sz="1400" dirty="0" err="1" smtClean="0"/>
              <a:t>дують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вітри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високими</a:t>
            </a:r>
            <a:r>
              <a:rPr lang="ru-RU" sz="1400" dirty="0" smtClean="0"/>
              <a:t> </a:t>
            </a:r>
            <a:r>
              <a:rPr lang="ru-RU" sz="1400" dirty="0" err="1" smtClean="0"/>
              <a:t>швидкостями</a:t>
            </a:r>
            <a:r>
              <a:rPr lang="ru-RU" sz="1400" dirty="0" smtClean="0"/>
              <a:t>. </a:t>
            </a:r>
            <a:r>
              <a:rPr lang="ru-RU" sz="1400" dirty="0" err="1" smtClean="0"/>
              <a:t>Вітри</a:t>
            </a:r>
            <a:r>
              <a:rPr lang="ru-RU" sz="1400" dirty="0" smtClean="0"/>
              <a:t> Нептуна </a:t>
            </a:r>
            <a:r>
              <a:rPr lang="ru-RU" sz="1400" dirty="0" err="1" smtClean="0"/>
              <a:t>найшвидші</a:t>
            </a:r>
            <a:r>
              <a:rPr lang="ru-RU" sz="1400" dirty="0" smtClean="0"/>
              <a:t> в </a:t>
            </a:r>
            <a:r>
              <a:rPr lang="ru-RU" sz="1400" dirty="0" err="1" smtClean="0"/>
              <a:t>сонячній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системі</a:t>
            </a:r>
            <a:r>
              <a:rPr lang="ru-RU" sz="1400" dirty="0" smtClean="0"/>
              <a:t>,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швидкість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досягає</a:t>
            </a:r>
            <a:r>
              <a:rPr lang="ru-RU" sz="1400" dirty="0" smtClean="0"/>
              <a:t> 2000 км/год.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Подібно</a:t>
            </a:r>
            <a:r>
              <a:rPr lang="ru-RU" sz="1400" dirty="0" smtClean="0"/>
              <a:t> </a:t>
            </a:r>
            <a:r>
              <a:rPr lang="ru-RU" sz="1400" dirty="0" err="1" smtClean="0"/>
              <a:t>Юпітеру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Сатурну, Нептун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внутрішнє</a:t>
            </a:r>
            <a:r>
              <a:rPr lang="ru-RU" sz="1400" dirty="0" smtClean="0"/>
              <a:t> </a:t>
            </a:r>
            <a:r>
              <a:rPr lang="ru-RU" sz="1400" dirty="0" err="1" smtClean="0"/>
              <a:t>джерело</a:t>
            </a:r>
            <a:r>
              <a:rPr lang="ru-RU" sz="1400" dirty="0" smtClean="0"/>
              <a:t> тепла -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випромінює</a:t>
            </a:r>
            <a:r>
              <a:rPr lang="ru-RU" sz="1400" dirty="0" smtClean="0"/>
              <a:t> </a:t>
            </a:r>
            <a:r>
              <a:rPr lang="ru-RU" sz="1400" dirty="0" err="1" smtClean="0"/>
              <a:t>вдвічі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більше</a:t>
            </a:r>
            <a:r>
              <a:rPr lang="ru-RU" sz="1400" dirty="0" smtClean="0"/>
              <a:t> </a:t>
            </a:r>
            <a:r>
              <a:rPr lang="ru-RU" sz="1400" dirty="0" err="1" smtClean="0"/>
              <a:t>енергії</a:t>
            </a:r>
            <a:r>
              <a:rPr lang="ru-RU" sz="1400" dirty="0" smtClean="0"/>
              <a:t>,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</a:t>
            </a:r>
            <a:r>
              <a:rPr lang="ru-RU" sz="1400" dirty="0" err="1" smtClean="0"/>
              <a:t>отримує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Сонця</a:t>
            </a:r>
            <a:endParaRPr lang="ru-RU" sz="1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ЮПИТЕР.files\jupi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14282" y="1928802"/>
            <a:ext cx="3636963" cy="4114800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929058" y="1643050"/>
            <a:ext cx="52149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    </a:t>
            </a:r>
            <a:r>
              <a:rPr lang="ru-RU" sz="1400" dirty="0" err="1" smtClean="0"/>
              <a:t>Юпітер</a:t>
            </a:r>
            <a:r>
              <a:rPr lang="ru-RU" sz="1400" dirty="0" smtClean="0"/>
              <a:t> - </a:t>
            </a:r>
            <a:r>
              <a:rPr lang="ru-RU" sz="1400" dirty="0" err="1" smtClean="0"/>
              <a:t>п'ята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сонця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найбільша</a:t>
            </a:r>
            <a:r>
              <a:rPr lang="ru-RU" sz="1400" dirty="0" smtClean="0"/>
              <a:t> за </a:t>
            </a:r>
            <a:r>
              <a:rPr lang="ru-RU" sz="1400" dirty="0" err="1" smtClean="0"/>
              <a:t>розмірами</a:t>
            </a:r>
            <a:r>
              <a:rPr lang="ru-RU" sz="1400" dirty="0" smtClean="0"/>
              <a:t> планета </a:t>
            </a:r>
            <a:r>
              <a:rPr lang="ru-RU" sz="1400" dirty="0" err="1" smtClean="0"/>
              <a:t>сонячної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системи</a:t>
            </a:r>
            <a:r>
              <a:rPr lang="ru-RU" sz="1400" dirty="0" smtClean="0"/>
              <a:t>. </a:t>
            </a:r>
            <a:r>
              <a:rPr lang="ru-RU" sz="1400" dirty="0" err="1" smtClean="0"/>
              <a:t>Юпітер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в два рази </a:t>
            </a:r>
            <a:r>
              <a:rPr lang="ru-RU" sz="1400" dirty="0" err="1" smtClean="0"/>
              <a:t>масивніше</a:t>
            </a:r>
            <a:r>
              <a:rPr lang="ru-RU" sz="1400" dirty="0" smtClean="0"/>
              <a:t>,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 smtClean="0"/>
              <a:t>інші</a:t>
            </a:r>
            <a:r>
              <a:rPr lang="ru-RU" sz="1400" dirty="0" smtClean="0"/>
              <a:t> </a:t>
            </a:r>
            <a:r>
              <a:rPr lang="ru-RU" sz="1400" dirty="0" err="1" smtClean="0"/>
              <a:t>планети</a:t>
            </a:r>
            <a:r>
              <a:rPr lang="ru-RU" sz="1400" dirty="0" smtClean="0"/>
              <a:t> разом </a:t>
            </a:r>
            <a:r>
              <a:rPr lang="ru-RU" sz="1400" dirty="0" err="1" smtClean="0"/>
              <a:t>узяті</a:t>
            </a:r>
            <a:r>
              <a:rPr lang="ru-RU" sz="1400" dirty="0" smtClean="0"/>
              <a:t>.                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Юпітер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приблизно</a:t>
            </a:r>
            <a:r>
              <a:rPr lang="ru-RU" sz="1400" dirty="0" smtClean="0"/>
              <a:t> на 90%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водню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на 10%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гелію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слідами</a:t>
            </a:r>
            <a:r>
              <a:rPr lang="ru-RU" sz="1400" dirty="0" smtClean="0"/>
              <a:t> метану, води, </a:t>
            </a:r>
            <a:r>
              <a:rPr lang="ru-RU" sz="1400" dirty="0" err="1" smtClean="0"/>
              <a:t>аміаку</a:t>
            </a:r>
            <a:r>
              <a:rPr lang="ru-RU" sz="1400" dirty="0" smtClean="0"/>
              <a:t>. </a:t>
            </a:r>
            <a:r>
              <a:rPr lang="ru-RU" sz="1400" dirty="0" err="1" smtClean="0"/>
              <a:t>Юпітер</a:t>
            </a:r>
            <a:r>
              <a:rPr lang="ru-RU" sz="1400" dirty="0" smtClean="0"/>
              <a:t>, </a:t>
            </a:r>
            <a:r>
              <a:rPr lang="ru-RU" sz="1400" dirty="0" err="1" smtClean="0"/>
              <a:t>можливо</a:t>
            </a:r>
            <a:r>
              <a:rPr lang="ru-RU" sz="1400" dirty="0" smtClean="0"/>
              <a:t>,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ядро </a:t>
            </a:r>
            <a:r>
              <a:rPr lang="ru-RU" sz="1400" dirty="0" err="1" smtClean="0"/>
              <a:t>з</a:t>
            </a:r>
            <a:r>
              <a:rPr lang="ru-RU" sz="1400" dirty="0" smtClean="0"/>
              <a:t> твердого </a:t>
            </a:r>
            <a:r>
              <a:rPr lang="ru-RU" sz="1400" dirty="0" err="1" smtClean="0"/>
              <a:t>матеріалу</a:t>
            </a:r>
            <a:r>
              <a:rPr lang="ru-RU" sz="1400" dirty="0" smtClean="0"/>
              <a:t>, </a:t>
            </a:r>
            <a:r>
              <a:rPr lang="ru-RU" sz="1400" dirty="0" err="1" smtClean="0"/>
              <a:t>маса</a:t>
            </a:r>
            <a:r>
              <a:rPr lang="ru-RU" sz="1400" dirty="0" smtClean="0"/>
              <a:t> </a:t>
            </a:r>
            <a:r>
              <a:rPr lang="ru-RU" sz="1400" dirty="0" err="1" smtClean="0"/>
              <a:t>якого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складає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приблизно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10 до 15 </a:t>
            </a:r>
            <a:r>
              <a:rPr lang="ru-RU" sz="1400" dirty="0" err="1" smtClean="0"/>
              <a:t>мас</a:t>
            </a:r>
            <a:r>
              <a:rPr lang="ru-RU" sz="1400" dirty="0" smtClean="0"/>
              <a:t> </a:t>
            </a:r>
            <a:r>
              <a:rPr lang="ru-RU" sz="1400" dirty="0" err="1" smtClean="0"/>
              <a:t>землі</a:t>
            </a:r>
            <a:r>
              <a:rPr lang="ru-RU" sz="1400" dirty="0" smtClean="0"/>
              <a:t>. </a:t>
            </a:r>
            <a:r>
              <a:rPr lang="ru-RU" sz="1400" dirty="0" err="1" smtClean="0"/>
              <a:t>Вище</a:t>
            </a:r>
            <a:r>
              <a:rPr lang="ru-RU" sz="1400" dirty="0" smtClean="0"/>
              <a:t> ядра </a:t>
            </a:r>
            <a:r>
              <a:rPr lang="ru-RU" sz="1400" dirty="0" err="1" smtClean="0"/>
              <a:t>знаходиться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основний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обсяг</a:t>
            </a:r>
            <a:r>
              <a:rPr lang="ru-RU" sz="1400" dirty="0" smtClean="0"/>
              <a:t> </a:t>
            </a:r>
            <a:r>
              <a:rPr lang="ru-RU" sz="1400" dirty="0" err="1" smtClean="0"/>
              <a:t>планети</a:t>
            </a:r>
            <a:r>
              <a:rPr lang="ru-RU" sz="1400" dirty="0" smtClean="0"/>
              <a:t> у </a:t>
            </a:r>
            <a:r>
              <a:rPr lang="ru-RU" sz="1400" dirty="0" err="1" smtClean="0"/>
              <a:t>формі</a:t>
            </a:r>
            <a:r>
              <a:rPr lang="ru-RU" sz="1400" dirty="0" smtClean="0"/>
              <a:t> </a:t>
            </a:r>
            <a:r>
              <a:rPr lang="ru-RU" sz="1400" dirty="0" err="1" smtClean="0"/>
              <a:t>рідкого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металевого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водню</a:t>
            </a:r>
            <a:r>
              <a:rPr lang="ru-RU" sz="1400" dirty="0" smtClean="0"/>
              <a:t>. </a:t>
            </a:r>
            <a:r>
              <a:rPr lang="ru-RU" sz="1400" dirty="0" err="1" smtClean="0"/>
              <a:t>Найбільш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віддалений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ядра шар </a:t>
            </a:r>
            <a:r>
              <a:rPr lang="ru-RU" sz="1400" dirty="0" err="1" smtClean="0"/>
              <a:t>складається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насамперед</a:t>
            </a:r>
            <a:r>
              <a:rPr lang="ru-RU" sz="1400" dirty="0" smtClean="0"/>
              <a:t> </a:t>
            </a:r>
            <a:r>
              <a:rPr lang="ru-RU" sz="1400" dirty="0" err="1" smtClean="0"/>
              <a:t>зі</a:t>
            </a:r>
            <a:r>
              <a:rPr lang="ru-RU" sz="1400" dirty="0" smtClean="0"/>
              <a:t> </a:t>
            </a:r>
            <a:r>
              <a:rPr lang="ru-RU" sz="1400" dirty="0" err="1" smtClean="0"/>
              <a:t>звичайного</a:t>
            </a:r>
            <a:r>
              <a:rPr lang="ru-RU" sz="1400" dirty="0" smtClean="0"/>
              <a:t> молекулярного </a:t>
            </a:r>
            <a:r>
              <a:rPr lang="ru-RU" sz="1400" dirty="0" err="1" smtClean="0"/>
              <a:t>водню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гелію</a:t>
            </a:r>
            <a:r>
              <a:rPr lang="ru-RU" sz="1400" dirty="0" smtClean="0"/>
              <a:t>. </a:t>
            </a:r>
          </a:p>
          <a:p>
            <a:r>
              <a:rPr lang="ru-RU" sz="1400" u="sng" dirty="0" smtClean="0">
                <a:solidFill>
                  <a:srgbClr val="FF0000"/>
                </a:solidFill>
              </a:rPr>
              <a:t/>
            </a:r>
            <a:br>
              <a:rPr lang="ru-RU" sz="1400" u="sng" dirty="0" smtClean="0">
                <a:solidFill>
                  <a:srgbClr val="FF0000"/>
                </a:solidFill>
              </a:rPr>
            </a:br>
            <a:r>
              <a:rPr lang="ru-RU" sz="1400" u="sng" dirty="0" smtClean="0">
                <a:solidFill>
                  <a:srgbClr val="FF0000"/>
                </a:solidFill>
              </a:rPr>
              <a:t>Велика </a:t>
            </a:r>
            <a:r>
              <a:rPr lang="ru-RU" sz="1400" u="sng" dirty="0" err="1" smtClean="0">
                <a:solidFill>
                  <a:srgbClr val="FF0000"/>
                </a:solidFill>
              </a:rPr>
              <a:t>червона</a:t>
            </a:r>
            <a:r>
              <a:rPr lang="ru-RU" sz="1400" u="sng" dirty="0" smtClean="0">
                <a:solidFill>
                  <a:srgbClr val="FF0000"/>
                </a:solidFill>
              </a:rPr>
              <a:t> </a:t>
            </a:r>
            <a:r>
              <a:rPr lang="ru-RU" sz="1400" u="sng" dirty="0" err="1" smtClean="0">
                <a:solidFill>
                  <a:srgbClr val="FF0000"/>
                </a:solidFill>
              </a:rPr>
              <a:t>пляма</a:t>
            </a:r>
            <a:r>
              <a:rPr lang="ru-RU" sz="1400" u="sng" dirty="0" smtClean="0">
                <a:solidFill>
                  <a:srgbClr val="FF0000"/>
                </a:solidFill>
              </a:rPr>
              <a:t>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</a:t>
            </a:r>
            <a:r>
              <a:rPr lang="ru-RU" sz="1400" dirty="0" err="1" smtClean="0"/>
              <a:t>помічена</a:t>
            </a:r>
            <a:r>
              <a:rPr lang="ru-RU" sz="1400" dirty="0" smtClean="0"/>
              <a:t> </a:t>
            </a:r>
            <a:r>
              <a:rPr lang="ru-RU" sz="1400" dirty="0" err="1" smtClean="0"/>
              <a:t>земними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спостерігачами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300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 тому. Вона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розміри</a:t>
            </a:r>
            <a:r>
              <a:rPr lang="ru-RU" sz="1400" dirty="0" smtClean="0"/>
              <a:t> 12 000 на 25 000 км.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Юпітер</a:t>
            </a:r>
            <a:r>
              <a:rPr lang="ru-RU" sz="1400" dirty="0" smtClean="0"/>
              <a:t> </a:t>
            </a:r>
            <a:r>
              <a:rPr lang="ru-RU" sz="1400" dirty="0" err="1" smtClean="0"/>
              <a:t>випромінює</a:t>
            </a:r>
            <a:r>
              <a:rPr lang="ru-RU" sz="1400" dirty="0" smtClean="0"/>
              <a:t> в космос </a:t>
            </a:r>
            <a:r>
              <a:rPr lang="ru-RU" sz="1400" dirty="0" err="1" smtClean="0"/>
              <a:t>більшу</a:t>
            </a:r>
            <a:r>
              <a:rPr lang="ru-RU" sz="1400" dirty="0" smtClean="0"/>
              <a:t> </a:t>
            </a:r>
            <a:r>
              <a:rPr lang="ru-RU" sz="1400" dirty="0" err="1" smtClean="0"/>
              <a:t>кількість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енергії</a:t>
            </a:r>
            <a:r>
              <a:rPr lang="ru-RU" sz="1400" dirty="0" smtClean="0"/>
              <a:t>,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</a:t>
            </a:r>
            <a:r>
              <a:rPr lang="ru-RU" sz="1400" dirty="0" err="1" smtClean="0"/>
              <a:t>одержує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сонця</a:t>
            </a:r>
            <a:r>
              <a:rPr lang="ru-RU" sz="1400" dirty="0" smtClean="0"/>
              <a:t>. </a:t>
            </a:r>
            <a:r>
              <a:rPr lang="ru-RU" sz="1400" dirty="0" err="1" smtClean="0"/>
              <a:t>Усередині</a:t>
            </a:r>
            <a:r>
              <a:rPr lang="ru-RU" sz="1400" dirty="0" smtClean="0"/>
              <a:t> </a:t>
            </a:r>
            <a:r>
              <a:rPr lang="ru-RU" sz="1400" dirty="0" err="1" smtClean="0"/>
              <a:t>юпітера</a:t>
            </a:r>
            <a:r>
              <a:rPr lang="ru-RU" sz="1400" dirty="0" smtClean="0"/>
              <a:t> - </a:t>
            </a:r>
            <a:r>
              <a:rPr lang="ru-RU" sz="1400" dirty="0" err="1" smtClean="0"/>
              <a:t>гаряче</a:t>
            </a:r>
            <a:r>
              <a:rPr lang="ru-RU" sz="1400" dirty="0" smtClean="0"/>
              <a:t> ядро, температура </a:t>
            </a:r>
            <a:r>
              <a:rPr lang="ru-RU" sz="1400" dirty="0" err="1" smtClean="0"/>
              <a:t>якого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складає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приблизно</a:t>
            </a:r>
            <a:r>
              <a:rPr lang="ru-RU" sz="1400" dirty="0" smtClean="0"/>
              <a:t> 20 000 </a:t>
            </a:r>
            <a:r>
              <a:rPr lang="en-US" sz="1400" dirty="0" smtClean="0"/>
              <a:t>K. </a:t>
            </a:r>
            <a:r>
              <a:rPr lang="uk-UA" sz="1400" dirty="0" smtClean="0"/>
              <a:t> </a:t>
            </a:r>
            <a:r>
              <a:rPr lang="ru-RU" sz="1400" dirty="0" err="1" smtClean="0"/>
              <a:t>Юпітер</a:t>
            </a:r>
            <a:r>
              <a:rPr lang="ru-RU" sz="1400" dirty="0" smtClean="0"/>
              <a:t>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величезне</a:t>
            </a:r>
            <a:r>
              <a:rPr lang="ru-RU" sz="1400" dirty="0" smtClean="0"/>
              <a:t> </a:t>
            </a:r>
            <a:r>
              <a:rPr lang="ru-RU" sz="1400" dirty="0" err="1" smtClean="0"/>
              <a:t>магнітне</a:t>
            </a:r>
            <a:r>
              <a:rPr lang="ru-RU" sz="1400" dirty="0" smtClean="0"/>
              <a:t> поле, </a:t>
            </a:r>
            <a:r>
              <a:rPr lang="ru-RU" sz="1400" dirty="0" err="1" smtClean="0"/>
              <a:t>набагато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сильне</a:t>
            </a:r>
            <a:r>
              <a:rPr lang="ru-RU" sz="1400" dirty="0" smtClean="0"/>
              <a:t>, </a:t>
            </a:r>
            <a:r>
              <a:rPr lang="ru-RU" sz="1400" dirty="0" err="1" smtClean="0"/>
              <a:t>чим</a:t>
            </a:r>
            <a:r>
              <a:rPr lang="ru-RU" sz="1400" dirty="0" smtClean="0"/>
              <a:t> у </a:t>
            </a:r>
            <a:r>
              <a:rPr lang="ru-RU" sz="1400" dirty="0" err="1" smtClean="0"/>
              <a:t>землі</a:t>
            </a:r>
            <a:r>
              <a:rPr lang="ru-RU" sz="1400" dirty="0" smtClean="0"/>
              <a:t>. У </a:t>
            </a:r>
            <a:r>
              <a:rPr lang="ru-RU" sz="1400" dirty="0" err="1" smtClean="0"/>
              <a:t>юпітера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кільця</a:t>
            </a:r>
            <a:r>
              <a:rPr lang="ru-RU" sz="1400" dirty="0" smtClean="0"/>
              <a:t>, </a:t>
            </a:r>
            <a:r>
              <a:rPr lang="ru-RU" sz="1400" dirty="0" err="1" smtClean="0"/>
              <a:t>подібно</a:t>
            </a:r>
            <a:r>
              <a:rPr lang="ru-RU" sz="1400" dirty="0" smtClean="0"/>
              <a:t> Сатурну,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</a:t>
            </a:r>
            <a:r>
              <a:rPr lang="ru-RU" sz="1400" dirty="0" err="1" smtClean="0"/>
              <a:t>набагато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слабкі</a:t>
            </a:r>
            <a:r>
              <a:rPr lang="ru-RU" sz="1400" dirty="0" smtClean="0"/>
              <a:t>. У </a:t>
            </a:r>
            <a:r>
              <a:rPr lang="ru-RU" sz="1400" dirty="0" err="1" smtClean="0"/>
              <a:t>юпітера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відомо</a:t>
            </a:r>
            <a:r>
              <a:rPr lang="ru-RU" sz="1400" dirty="0" smtClean="0"/>
              <a:t> 16 </a:t>
            </a:r>
            <a:r>
              <a:rPr lang="ru-RU" sz="1400" dirty="0" err="1" smtClean="0"/>
              <a:t>супутників</a:t>
            </a:r>
            <a:r>
              <a:rPr lang="ru-RU" sz="1400" dirty="0" smtClean="0"/>
              <a:t>: 4 великих </a:t>
            </a:r>
            <a:r>
              <a:rPr lang="ru-RU" sz="1400" dirty="0" err="1" smtClean="0"/>
              <a:t>і</a:t>
            </a:r>
            <a:r>
              <a:rPr lang="ru-RU" sz="1400" dirty="0" smtClean="0"/>
              <a:t> 12 </a:t>
            </a:r>
            <a:r>
              <a:rPr lang="ru-RU" sz="1400" dirty="0" err="1" smtClean="0"/>
              <a:t>малих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285728"/>
            <a:ext cx="30003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>
                <a:solidFill>
                  <a:srgbClr val="FFC000"/>
                </a:solidFill>
              </a:rPr>
              <a:t> </a:t>
            </a:r>
            <a:r>
              <a:rPr lang="ru-RU" sz="5400" dirty="0" err="1" smtClean="0">
                <a:solidFill>
                  <a:srgbClr val="FFC000"/>
                </a:solidFill>
              </a:rPr>
              <a:t>Юпітер</a:t>
            </a:r>
            <a:r>
              <a:rPr lang="ru-RU" sz="5400" dirty="0" smtClean="0">
                <a:solidFill>
                  <a:srgbClr val="FFC000"/>
                </a:solidFill>
              </a:rPr>
              <a:t> </a:t>
            </a:r>
            <a:endParaRPr lang="ru-RU" sz="5400" dirty="0">
              <a:solidFill>
                <a:srgbClr val="FFC000"/>
              </a:solidFill>
            </a:endParaRPr>
          </a:p>
        </p:txBody>
      </p:sp>
      <p:pic>
        <p:nvPicPr>
          <p:cNvPr id="5" name="Picture 7" descr="C:\WINDOWS\Рабочий стол\темп\ЮПИТЕР.files\jup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500042"/>
            <a:ext cx="762000" cy="600075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214554"/>
            <a:ext cx="67151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 </a:t>
            </a:r>
            <a:r>
              <a:rPr lang="ru-RU" sz="2400" dirty="0" err="1" smtClean="0"/>
              <a:t>наземних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досліджень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відомі</a:t>
            </a:r>
            <a:r>
              <a:rPr lang="ru-RU" sz="2400" dirty="0" smtClean="0"/>
              <a:t> </a:t>
            </a:r>
            <a:r>
              <a:rPr lang="ru-RU" sz="2400" dirty="0" err="1" smtClean="0"/>
              <a:t>лише</a:t>
            </a:r>
            <a:r>
              <a:rPr lang="ru-RU" sz="2400" dirty="0" smtClean="0"/>
              <a:t> два </a:t>
            </a:r>
            <a:r>
              <a:rPr lang="ru-RU" sz="2400" dirty="0" err="1" smtClean="0"/>
              <a:t>супутника</a:t>
            </a:r>
            <a:r>
              <a:rPr lang="ru-RU" sz="2400" dirty="0" smtClean="0"/>
              <a:t> Нептуна: </a:t>
            </a:r>
            <a:r>
              <a:rPr lang="ru-RU" sz="2400" u="sng" dirty="0" smtClean="0">
                <a:solidFill>
                  <a:srgbClr val="FF0000"/>
                </a:solidFill>
              </a:rPr>
              <a:t>Тритон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u="sng" dirty="0" err="1" smtClean="0">
                <a:solidFill>
                  <a:srgbClr val="FF0000"/>
                </a:solidFill>
              </a:rPr>
              <a:t>Нереїда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обертаються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навколо</a:t>
            </a:r>
            <a:r>
              <a:rPr lang="ru-RU" sz="2400" dirty="0" smtClean="0"/>
              <a:t> Нептуна в </a:t>
            </a:r>
            <a:r>
              <a:rPr lang="ru-RU" sz="2400" dirty="0" err="1" smtClean="0"/>
              <a:t>зворотному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напрямку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smtClean="0"/>
              <a:t>"Вояджер-2" </a:t>
            </a:r>
            <a:r>
              <a:rPr lang="ru-RU" sz="2400" dirty="0" err="1" smtClean="0"/>
              <a:t>відкрив</a:t>
            </a:r>
            <a:r>
              <a:rPr lang="ru-RU" sz="2400" dirty="0" smtClean="0"/>
              <a:t> </a:t>
            </a:r>
            <a:r>
              <a:rPr lang="ru-RU" sz="2400" dirty="0" err="1" smtClean="0"/>
              <a:t>ще</a:t>
            </a:r>
            <a:r>
              <a:rPr lang="ru-RU" sz="2400" dirty="0" smtClean="0"/>
              <a:t> 6 </a:t>
            </a:r>
            <a:r>
              <a:rPr lang="ru-RU" sz="2400" dirty="0" err="1" smtClean="0"/>
              <a:t>супутників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розмірами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200 до 50 км, </a:t>
            </a:r>
            <a:r>
              <a:rPr lang="ru-RU" sz="2400" dirty="0" err="1" smtClean="0"/>
              <a:t>обертаються</a:t>
            </a:r>
            <a:r>
              <a:rPr lang="ru-RU" sz="2400" dirty="0" smtClean="0"/>
              <a:t> у тому ж </a:t>
            </a:r>
            <a:r>
              <a:rPr lang="ru-RU" sz="2400" dirty="0" err="1" smtClean="0"/>
              <a:t>напрямку</a:t>
            </a:r>
            <a:r>
              <a:rPr lang="ru-RU" sz="2400" dirty="0" smtClean="0"/>
              <a:t>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Нептун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428860" y="357166"/>
            <a:ext cx="361188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>
                <a:solidFill>
                  <a:schemeClr val="bg1"/>
                </a:solidFill>
              </a:rPr>
              <a:t>Супутники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НЕПТУН.files\neptuntrit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14282" y="2071678"/>
            <a:ext cx="2771764" cy="3201988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071802" y="1500174"/>
            <a:ext cx="585791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Тритон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відкритий</a:t>
            </a:r>
            <a:r>
              <a:rPr lang="ru-RU" sz="1600" dirty="0" smtClean="0"/>
              <a:t> </a:t>
            </a:r>
            <a:r>
              <a:rPr lang="ru-RU" sz="1600" dirty="0" err="1" smtClean="0"/>
              <a:t>Ласселем</a:t>
            </a:r>
            <a:r>
              <a:rPr lang="ru-RU" sz="1600" dirty="0" smtClean="0"/>
              <a:t> в 1846 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.</a:t>
            </a:r>
          </a:p>
          <a:p>
            <a:endParaRPr lang="ru-RU" sz="1600" dirty="0"/>
          </a:p>
          <a:p>
            <a:r>
              <a:rPr lang="ru-RU" sz="1600" dirty="0" err="1" smtClean="0"/>
              <a:t>Вісь</a:t>
            </a:r>
            <a:r>
              <a:rPr lang="ru-RU" sz="1600" dirty="0" smtClean="0"/>
              <a:t> </a:t>
            </a:r>
            <a:r>
              <a:rPr lang="ru-RU" sz="1600" dirty="0" err="1" smtClean="0"/>
              <a:t>обертання</a:t>
            </a:r>
            <a:r>
              <a:rPr lang="ru-RU" sz="1600" dirty="0" smtClean="0"/>
              <a:t> Тритона </a:t>
            </a:r>
            <a:r>
              <a:rPr lang="ru-RU" sz="1600" dirty="0" err="1" smtClean="0"/>
              <a:t>незвичайна</a:t>
            </a:r>
            <a:r>
              <a:rPr lang="ru-RU" sz="1600" dirty="0" smtClean="0"/>
              <a:t>,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нахил</a:t>
            </a:r>
            <a:r>
              <a:rPr lang="ru-RU" sz="1600" dirty="0" smtClean="0"/>
              <a:t> до </a:t>
            </a:r>
            <a:r>
              <a:rPr lang="ru-RU" sz="1600" dirty="0" err="1" smtClean="0"/>
              <a:t>осі</a:t>
            </a:r>
            <a:r>
              <a:rPr lang="ru-RU" sz="1600" dirty="0" smtClean="0"/>
              <a:t> Нептуна </a:t>
            </a:r>
            <a:r>
              <a:rPr lang="ru-RU" sz="1600" dirty="0" err="1" smtClean="0"/>
              <a:t>складає</a:t>
            </a:r>
            <a:r>
              <a:rPr lang="ru-RU" sz="1600" dirty="0" smtClean="0"/>
              <a:t> 157 </a:t>
            </a:r>
            <a:r>
              <a:rPr lang="ru-RU" sz="1600" dirty="0" err="1" smtClean="0"/>
              <a:t>градусів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Щільність</a:t>
            </a:r>
            <a:r>
              <a:rPr lang="ru-RU" sz="1600" dirty="0" smtClean="0"/>
              <a:t> Тритона-2.0. Тритон, </a:t>
            </a:r>
            <a:r>
              <a:rPr lang="ru-RU" sz="1600" dirty="0" err="1" smtClean="0"/>
              <a:t>можливо</a:t>
            </a:r>
            <a:r>
              <a:rPr lang="ru-RU" sz="1600" dirty="0" smtClean="0"/>
              <a:t>, </a:t>
            </a:r>
            <a:r>
              <a:rPr lang="ru-RU" sz="1600" dirty="0" err="1" smtClean="0"/>
              <a:t>лише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приблизно</a:t>
            </a:r>
            <a:r>
              <a:rPr lang="ru-RU" sz="1600" dirty="0" smtClean="0"/>
              <a:t> на 25% </a:t>
            </a:r>
            <a:r>
              <a:rPr lang="ru-RU" sz="1600" dirty="0" err="1" smtClean="0"/>
              <a:t>складається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замороженої</a:t>
            </a:r>
            <a:r>
              <a:rPr lang="ru-RU" sz="1600" dirty="0" smtClean="0"/>
              <a:t> води, </a:t>
            </a:r>
            <a:r>
              <a:rPr lang="ru-RU" sz="1600" dirty="0" err="1" smtClean="0"/>
              <a:t>інша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частина</a:t>
            </a:r>
            <a:r>
              <a:rPr lang="ru-RU" sz="1600" dirty="0" smtClean="0"/>
              <a:t> - </a:t>
            </a:r>
            <a:r>
              <a:rPr lang="ru-RU" sz="1600" dirty="0" err="1" smtClean="0"/>
              <a:t>гірський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</a:t>
            </a:r>
            <a:r>
              <a:rPr lang="ru-RU" sz="1600" dirty="0" smtClean="0"/>
              <a:t>.</a:t>
            </a:r>
          </a:p>
          <a:p>
            <a:endParaRPr lang="ru-RU" sz="1600" dirty="0" smtClean="0"/>
          </a:p>
          <a:p>
            <a:r>
              <a:rPr lang="ru-RU" sz="1600" dirty="0" smtClean="0"/>
              <a:t>Температура на </a:t>
            </a:r>
            <a:r>
              <a:rPr lang="ru-RU" sz="1600" dirty="0" err="1" smtClean="0"/>
              <a:t>поверхні</a:t>
            </a:r>
            <a:r>
              <a:rPr lang="ru-RU" sz="1600" dirty="0" smtClean="0"/>
              <a:t> Тритона </a:t>
            </a:r>
            <a:r>
              <a:rPr lang="ru-RU" sz="1600" dirty="0" err="1" smtClean="0"/>
              <a:t>складає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всього</a:t>
            </a:r>
            <a:r>
              <a:rPr lang="ru-RU" sz="1600" dirty="0" smtClean="0"/>
              <a:t> 34.5 </a:t>
            </a:r>
            <a:r>
              <a:rPr lang="en-US" sz="1600" dirty="0" smtClean="0"/>
              <a:t>K (-235 C). </a:t>
            </a:r>
          </a:p>
          <a:p>
            <a:endParaRPr lang="ru-RU" sz="1600" dirty="0" smtClean="0"/>
          </a:p>
          <a:p>
            <a:r>
              <a:rPr lang="ru-RU" sz="1600" dirty="0" smtClean="0"/>
              <a:t>Тритон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атмосферу, </a:t>
            </a:r>
            <a:r>
              <a:rPr lang="ru-RU" sz="1600" dirty="0" err="1" smtClean="0"/>
              <a:t>хоча</a:t>
            </a:r>
            <a:r>
              <a:rPr lang="ru-RU" sz="1600" dirty="0" smtClean="0"/>
              <a:t> вона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незначна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головним</a:t>
            </a:r>
            <a:r>
              <a:rPr lang="ru-RU" sz="1600" dirty="0" smtClean="0"/>
              <a:t> чином </a:t>
            </a:r>
            <a:r>
              <a:rPr lang="ru-RU" sz="1600" dirty="0" err="1" smtClean="0"/>
              <a:t>з</a:t>
            </a:r>
            <a:r>
              <a:rPr lang="ru-RU" sz="1600" dirty="0" smtClean="0"/>
              <a:t> азоту </a:t>
            </a:r>
            <a:r>
              <a:rPr lang="ru-RU" sz="1600" dirty="0" err="1" smtClean="0"/>
              <a:t>з</a:t>
            </a:r>
            <a:r>
              <a:rPr lang="ru-RU" sz="1600" dirty="0" smtClean="0"/>
              <a:t> невеликою </a:t>
            </a:r>
            <a:r>
              <a:rPr lang="ru-RU" sz="1600" dirty="0" err="1" smtClean="0"/>
              <a:t>кількістю</a:t>
            </a:r>
            <a:r>
              <a:rPr lang="ru-RU" sz="1600" dirty="0" smtClean="0"/>
              <a:t> метану. Тонкий туман </a:t>
            </a:r>
            <a:r>
              <a:rPr lang="ru-RU" sz="1600" dirty="0" err="1" smtClean="0"/>
              <a:t>простягається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вгору</a:t>
            </a:r>
            <a:r>
              <a:rPr lang="ru-RU" sz="1600" dirty="0" smtClean="0"/>
              <a:t> на 5-10 км. </a:t>
            </a:r>
          </a:p>
          <a:p>
            <a:endParaRPr lang="ru-RU" sz="1600" dirty="0" smtClean="0"/>
          </a:p>
          <a:p>
            <a:r>
              <a:rPr lang="ru-RU" sz="1600" dirty="0" err="1" smtClean="0"/>
              <a:t>Найбільш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цікавою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зовсім</a:t>
            </a:r>
            <a:r>
              <a:rPr lang="ru-RU" sz="1600" dirty="0" smtClean="0"/>
              <a:t> </a:t>
            </a:r>
            <a:r>
              <a:rPr lang="ru-RU" sz="1600" dirty="0" err="1" smtClean="0"/>
              <a:t>несподіваною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особливістю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незвичайного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світу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крижані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вулкани</a:t>
            </a:r>
            <a:r>
              <a:rPr lang="ru-RU" sz="1600" dirty="0" smtClean="0"/>
              <a:t>, до складу </a:t>
            </a:r>
            <a:r>
              <a:rPr lang="ru-RU" sz="1600" dirty="0" err="1" smtClean="0"/>
              <a:t>яких</a:t>
            </a:r>
            <a:r>
              <a:rPr lang="ru-RU" sz="1600" dirty="0" smtClean="0"/>
              <a:t> входить, </a:t>
            </a:r>
            <a:r>
              <a:rPr lang="ru-RU" sz="1600" dirty="0" err="1" smtClean="0"/>
              <a:t>можливо</a:t>
            </a:r>
            <a:r>
              <a:rPr lang="ru-RU" sz="1600" dirty="0" smtClean="0"/>
              <a:t>, </a:t>
            </a:r>
            <a:r>
              <a:rPr lang="ru-RU" sz="1600" dirty="0" err="1" smtClean="0"/>
              <a:t>рідкий</a:t>
            </a:r>
            <a:r>
              <a:rPr lang="ru-RU" sz="1600" dirty="0" smtClean="0"/>
              <a:t> азот, пил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містять</a:t>
            </a:r>
            <a:r>
              <a:rPr lang="ru-RU" sz="1600" dirty="0" smtClean="0"/>
              <a:t> метан.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488" y="285728"/>
            <a:ext cx="20697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Тритон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НЕПТУН.files\neptunn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71472" y="2643182"/>
            <a:ext cx="2551113" cy="2711450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786182" y="1928802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 smtClean="0"/>
              <a:t>Нереїда</a:t>
            </a:r>
            <a:r>
              <a:rPr lang="ru-RU" sz="2400" dirty="0" smtClean="0"/>
              <a:t> - </a:t>
            </a:r>
            <a:r>
              <a:rPr lang="ru-RU" sz="2400" dirty="0" err="1" smtClean="0"/>
              <a:t>третій</a:t>
            </a:r>
            <a:r>
              <a:rPr lang="ru-RU" sz="2400" dirty="0" smtClean="0"/>
              <a:t> за величиною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віддалений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супутник</a:t>
            </a:r>
            <a:r>
              <a:rPr lang="ru-RU" sz="2400" dirty="0" smtClean="0"/>
              <a:t> Нептуна.</a:t>
            </a:r>
          </a:p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небесне</a:t>
            </a:r>
            <a:r>
              <a:rPr lang="ru-RU" sz="2400" dirty="0" smtClean="0"/>
              <a:t> </a:t>
            </a:r>
            <a:r>
              <a:rPr lang="ru-RU" sz="2400" dirty="0" err="1" smtClean="0"/>
              <a:t>тіло</a:t>
            </a:r>
            <a:r>
              <a:rPr lang="ru-RU" sz="2400" dirty="0" smtClean="0"/>
              <a:t> </a:t>
            </a:r>
            <a:r>
              <a:rPr lang="ru-RU" sz="2400" dirty="0" err="1" smtClean="0"/>
              <a:t>має</a:t>
            </a:r>
            <a:r>
              <a:rPr lang="ru-RU" sz="2400" dirty="0" smtClean="0"/>
              <a:t> саму </a:t>
            </a:r>
            <a:r>
              <a:rPr lang="ru-RU" sz="2400" dirty="0" err="1" smtClean="0"/>
              <a:t>высокоэсцентричную</a:t>
            </a:r>
            <a:r>
              <a:rPr lang="ru-RU" sz="2400" dirty="0" smtClean="0"/>
              <a:t> </a:t>
            </a:r>
            <a:r>
              <a:rPr lang="ru-RU" sz="2400" dirty="0" err="1" smtClean="0"/>
              <a:t>орбіту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усіх</a:t>
            </a:r>
            <a:r>
              <a:rPr lang="ru-RU" sz="2400" dirty="0" smtClean="0"/>
              <a:t> планет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супутників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Сонячної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.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відстань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Нептуна </a:t>
            </a:r>
            <a:r>
              <a:rPr lang="ru-RU" sz="2400" dirty="0" err="1" smtClean="0"/>
              <a:t>змінюється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від</a:t>
            </a:r>
            <a:r>
              <a:rPr lang="ru-RU" sz="2400" dirty="0" smtClean="0"/>
              <a:t> 1 353 600 км до 9 623 700 км.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43174" y="714356"/>
            <a:ext cx="279114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Нереїда</a:t>
            </a:r>
            <a:r>
              <a:rPr lang="ru-RU" sz="5400" dirty="0" smtClean="0">
                <a:solidFill>
                  <a:srgbClr val="FF0000"/>
                </a:solidFill>
              </a:rPr>
              <a:t> 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ПЛУТОН.files\plut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28600" y="2362200"/>
            <a:ext cx="3276600" cy="2936875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3643306" y="1500174"/>
            <a:ext cx="535785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Плутон - </a:t>
            </a:r>
            <a:r>
              <a:rPr lang="ru-RU" sz="1400" dirty="0" err="1" smtClean="0"/>
              <a:t>найвіддаленіша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Сонця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найменша</a:t>
            </a:r>
            <a:r>
              <a:rPr lang="ru-RU" sz="1400" dirty="0" smtClean="0"/>
              <a:t> планета. </a:t>
            </a:r>
            <a:br>
              <a:rPr lang="ru-RU" sz="1400" dirty="0" smtClean="0"/>
            </a:br>
            <a:r>
              <a:rPr lang="ru-RU" sz="1400" dirty="0" smtClean="0"/>
              <a:t>Плутон </a:t>
            </a:r>
            <a:r>
              <a:rPr lang="ru-RU" sz="1400" dirty="0" err="1" smtClean="0"/>
              <a:t>менше</a:t>
            </a:r>
            <a:r>
              <a:rPr lang="ru-RU" sz="1400" dirty="0" smtClean="0"/>
              <a:t>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</a:t>
            </a:r>
            <a:r>
              <a:rPr lang="ru-RU" sz="1400" dirty="0" err="1" smtClean="0"/>
              <a:t>такі</a:t>
            </a:r>
            <a:r>
              <a:rPr lang="ru-RU" sz="1400" dirty="0" smtClean="0"/>
              <a:t> </a:t>
            </a:r>
            <a:r>
              <a:rPr lang="ru-RU" sz="1400" dirty="0" err="1" smtClean="0"/>
              <a:t>сім</a:t>
            </a:r>
            <a:r>
              <a:rPr lang="ru-RU" sz="1400" dirty="0" smtClean="0"/>
              <a:t> </a:t>
            </a:r>
            <a:r>
              <a:rPr lang="ru-RU" sz="1400" dirty="0" err="1" smtClean="0"/>
              <a:t>супутників</a:t>
            </a:r>
            <a:r>
              <a:rPr lang="ru-RU" sz="1400" dirty="0" smtClean="0"/>
              <a:t> планет </a:t>
            </a:r>
            <a:r>
              <a:rPr lang="ru-RU" sz="1400" dirty="0" err="1" smtClean="0"/>
              <a:t>Сонячної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системи</a:t>
            </a:r>
            <a:r>
              <a:rPr lang="ru-RU" sz="1400" dirty="0" smtClean="0"/>
              <a:t>, як </a:t>
            </a:r>
            <a:r>
              <a:rPr lang="ru-RU" sz="1400" dirty="0" err="1" smtClean="0"/>
              <a:t>Місяць</a:t>
            </a:r>
            <a:r>
              <a:rPr lang="ru-RU" sz="1400" dirty="0" smtClean="0"/>
              <a:t>, </a:t>
            </a:r>
            <a:r>
              <a:rPr lang="ru-RU" sz="1400" dirty="0" err="1" smtClean="0"/>
              <a:t>Іо</a:t>
            </a:r>
            <a:r>
              <a:rPr lang="ru-RU" sz="1400" dirty="0" smtClean="0"/>
              <a:t>, </a:t>
            </a:r>
            <a:r>
              <a:rPr lang="ru-RU" sz="1400" dirty="0" err="1" smtClean="0"/>
              <a:t>Європа</a:t>
            </a:r>
            <a:r>
              <a:rPr lang="ru-RU" sz="1400" dirty="0" smtClean="0"/>
              <a:t>, </a:t>
            </a:r>
            <a:r>
              <a:rPr lang="ru-RU" sz="1400" dirty="0" err="1" smtClean="0"/>
              <a:t>Ганімед</a:t>
            </a:r>
            <a:r>
              <a:rPr lang="ru-RU" sz="1400" dirty="0" smtClean="0"/>
              <a:t>, </a:t>
            </a:r>
            <a:r>
              <a:rPr lang="ru-RU" sz="1400" dirty="0" err="1" smtClean="0"/>
              <a:t>Каллісто</a:t>
            </a:r>
            <a:r>
              <a:rPr lang="ru-RU" sz="1400" dirty="0" smtClean="0"/>
              <a:t>, Титан </a:t>
            </a:r>
            <a:r>
              <a:rPr lang="ru-RU" sz="1400" dirty="0" err="1" smtClean="0"/>
              <a:t>і</a:t>
            </a:r>
            <a:r>
              <a:rPr lang="ru-RU" sz="1400" dirty="0" smtClean="0"/>
              <a:t> Тритон.</a:t>
            </a:r>
          </a:p>
          <a:p>
            <a:endParaRPr lang="ru-RU" sz="1400" dirty="0" smtClean="0"/>
          </a:p>
          <a:p>
            <a:r>
              <a:rPr lang="ru-RU" sz="1400" dirty="0" smtClean="0"/>
              <a:t>Плутон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відкритий</a:t>
            </a:r>
            <a:r>
              <a:rPr lang="ru-RU" sz="1400" dirty="0" smtClean="0"/>
              <a:t> в 1930 </a:t>
            </a:r>
            <a:r>
              <a:rPr lang="ru-RU" sz="1400" dirty="0" err="1" smtClean="0"/>
              <a:t>году.Орбита</a:t>
            </a:r>
            <a:r>
              <a:rPr lang="ru-RU" sz="1400" dirty="0" smtClean="0"/>
              <a:t> Плутона сильно </a:t>
            </a:r>
            <a:r>
              <a:rPr lang="ru-RU" sz="1400" dirty="0" err="1" smtClean="0"/>
              <a:t>витягнута</a:t>
            </a:r>
            <a:r>
              <a:rPr lang="ru-RU" sz="1400" dirty="0" smtClean="0"/>
              <a:t>. Час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часу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буває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розташований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ближче</a:t>
            </a:r>
            <a:r>
              <a:rPr lang="ru-RU" sz="1400" dirty="0" smtClean="0"/>
              <a:t> до </a:t>
            </a:r>
            <a:r>
              <a:rPr lang="ru-RU" sz="1400" dirty="0" err="1" smtClean="0"/>
              <a:t>Сонця</a:t>
            </a:r>
            <a:r>
              <a:rPr lang="ru-RU" sz="1400" dirty="0" smtClean="0"/>
              <a:t>,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Нептун. Плутон </a:t>
            </a:r>
            <a:r>
              <a:rPr lang="ru-RU" sz="1400" dirty="0" err="1" smtClean="0"/>
              <a:t>обертається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напрямку</a:t>
            </a:r>
            <a:r>
              <a:rPr lang="ru-RU" sz="1400" dirty="0" smtClean="0"/>
              <a:t>, </a:t>
            </a:r>
            <a:r>
              <a:rPr lang="ru-RU" sz="1400" dirty="0" err="1" smtClean="0"/>
              <a:t>протилежному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напрямку</a:t>
            </a:r>
            <a:r>
              <a:rPr lang="ru-RU" sz="1400" dirty="0" smtClean="0"/>
              <a:t> </a:t>
            </a:r>
            <a:r>
              <a:rPr lang="ru-RU" sz="1400" dirty="0" err="1" smtClean="0"/>
              <a:t>обертання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планет. </a:t>
            </a:r>
            <a:r>
              <a:rPr lang="ru-RU" sz="1400" dirty="0" err="1" smtClean="0"/>
              <a:t>Подібно</a:t>
            </a:r>
            <a:r>
              <a:rPr lang="ru-RU" sz="1400" dirty="0" smtClean="0"/>
              <a:t> Урану, </a:t>
            </a:r>
            <a:r>
              <a:rPr lang="ru-RU" sz="1400" dirty="0" err="1" smtClean="0"/>
              <a:t>площина</a:t>
            </a:r>
            <a:r>
              <a:rPr lang="ru-RU" sz="1400" dirty="0" smtClean="0"/>
              <a:t> </a:t>
            </a:r>
            <a:r>
              <a:rPr lang="ru-RU" sz="1400" dirty="0" err="1" smtClean="0"/>
              <a:t>екватора</a:t>
            </a:r>
            <a:r>
              <a:rPr lang="ru-RU" sz="1400" dirty="0" smtClean="0"/>
              <a:t> Плутона </a:t>
            </a:r>
            <a:r>
              <a:rPr lang="ru-RU" sz="1400" dirty="0" err="1" smtClean="0"/>
              <a:t>розташована</a:t>
            </a:r>
            <a:r>
              <a:rPr lang="ru-RU" sz="1400" dirty="0" smtClean="0"/>
              <a:t> </a:t>
            </a:r>
            <a:r>
              <a:rPr lang="ru-RU" sz="1400" dirty="0" err="1" smtClean="0"/>
              <a:t>майже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прямим кутом до </a:t>
            </a:r>
            <a:r>
              <a:rPr lang="ru-RU" sz="1400" dirty="0" err="1" smtClean="0"/>
              <a:t>площини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орбіти</a:t>
            </a:r>
            <a:r>
              <a:rPr lang="ru-RU" sz="1400" dirty="0" smtClean="0"/>
              <a:t>.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Температура на </a:t>
            </a:r>
            <a:r>
              <a:rPr lang="ru-RU" sz="1400" dirty="0" err="1" smtClean="0"/>
              <a:t>поверхні</a:t>
            </a:r>
            <a:r>
              <a:rPr lang="ru-RU" sz="1400" dirty="0" smtClean="0"/>
              <a:t> Плутона не </a:t>
            </a:r>
            <a:r>
              <a:rPr lang="ru-RU" sz="1400" dirty="0" err="1" smtClean="0"/>
              <a:t>відома</a:t>
            </a:r>
            <a:r>
              <a:rPr lang="ru-RU" sz="1400" dirty="0" smtClean="0"/>
              <a:t>, </a:t>
            </a:r>
            <a:r>
              <a:rPr lang="ru-RU" sz="1400" dirty="0" err="1" smtClean="0"/>
              <a:t>передбачається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вона становить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-228 до -238 С. Складу Плутона </a:t>
            </a:r>
            <a:r>
              <a:rPr lang="ru-RU" sz="1400" dirty="0" err="1" smtClean="0"/>
              <a:t>невідомий</a:t>
            </a:r>
            <a:r>
              <a:rPr lang="ru-RU" sz="1400" dirty="0" smtClean="0"/>
              <a:t>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щільність</a:t>
            </a:r>
            <a:r>
              <a:rPr lang="ru-RU" sz="1400" dirty="0" smtClean="0"/>
              <a:t> (</a:t>
            </a:r>
            <a:r>
              <a:rPr lang="ru-RU" sz="1400" dirty="0" err="1" smtClean="0"/>
              <a:t>приблизно</a:t>
            </a:r>
            <a:r>
              <a:rPr lang="ru-RU" sz="1400" dirty="0" smtClean="0"/>
              <a:t> 2 г/см3) </a:t>
            </a:r>
            <a:r>
              <a:rPr lang="ru-RU" sz="1400" dirty="0" err="1" smtClean="0"/>
              <a:t>вказує</a:t>
            </a:r>
            <a:r>
              <a:rPr lang="ru-RU" sz="1400" dirty="0" smtClean="0"/>
              <a:t> на те,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він,можливо</a:t>
            </a:r>
            <a:r>
              <a:rPr lang="ru-RU" sz="1400" dirty="0" smtClean="0"/>
              <a:t>, </a:t>
            </a:r>
            <a:r>
              <a:rPr lang="ru-RU" sz="1400" dirty="0" err="1" smtClean="0"/>
              <a:t>складається</a:t>
            </a:r>
            <a:r>
              <a:rPr lang="ru-RU" sz="1400" dirty="0" smtClean="0"/>
              <a:t> на 70%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суміші</a:t>
            </a:r>
            <a:r>
              <a:rPr lang="ru-RU" sz="1400" dirty="0" smtClean="0"/>
              <a:t> </a:t>
            </a:r>
            <a:r>
              <a:rPr lang="ru-RU" sz="1400" dirty="0" err="1" smtClean="0"/>
              <a:t>гірських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порід</a:t>
            </a:r>
            <a:r>
              <a:rPr lang="ru-RU" sz="1400" dirty="0" smtClean="0"/>
              <a:t> </a:t>
            </a:r>
            <a:r>
              <a:rPr lang="ru-RU" sz="1400" dirty="0" err="1" smtClean="0"/>
              <a:t>каменю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на 30%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замерзлої</a:t>
            </a:r>
            <a:r>
              <a:rPr lang="ru-RU" sz="1400" dirty="0" smtClean="0"/>
              <a:t> води.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Щодо</a:t>
            </a:r>
            <a:r>
              <a:rPr lang="ru-RU" sz="1400" dirty="0" smtClean="0"/>
              <a:t> </a:t>
            </a:r>
            <a:r>
              <a:rPr lang="ru-RU" sz="1400" dirty="0" err="1" smtClean="0"/>
              <a:t>атмосфери</a:t>
            </a:r>
            <a:r>
              <a:rPr lang="ru-RU" sz="1400" dirty="0" smtClean="0"/>
              <a:t> Плутона </a:t>
            </a:r>
            <a:r>
              <a:rPr lang="ru-RU" sz="1400" dirty="0" err="1" smtClean="0"/>
              <a:t>відомо</a:t>
            </a:r>
            <a:r>
              <a:rPr lang="ru-RU" sz="1400" dirty="0" smtClean="0"/>
              <a:t> </a:t>
            </a:r>
            <a:r>
              <a:rPr lang="ru-RU" sz="1400" dirty="0" err="1" smtClean="0"/>
              <a:t>небагато</a:t>
            </a:r>
            <a:r>
              <a:rPr lang="ru-RU" sz="1400" dirty="0" smtClean="0"/>
              <a:t>: вона, </a:t>
            </a:r>
            <a:r>
              <a:rPr lang="ru-RU" sz="1400" dirty="0" err="1" smtClean="0"/>
              <a:t>ймовірно</a:t>
            </a:r>
            <a:r>
              <a:rPr lang="ru-RU" sz="1400" dirty="0" smtClean="0"/>
              <a:t>, </a:t>
            </a:r>
            <a:r>
              <a:rPr lang="ru-RU" sz="1400" dirty="0" err="1" smtClean="0"/>
              <a:t>складається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головним</a:t>
            </a:r>
            <a:r>
              <a:rPr lang="ru-RU" sz="1400" dirty="0" smtClean="0"/>
              <a:t> чином </a:t>
            </a:r>
            <a:r>
              <a:rPr lang="ru-RU" sz="1400" dirty="0" err="1" smtClean="0"/>
              <a:t>з</a:t>
            </a:r>
            <a:r>
              <a:rPr lang="ru-RU" sz="1400" dirty="0" smtClean="0"/>
              <a:t> азоту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окисом</a:t>
            </a:r>
            <a:r>
              <a:rPr lang="ru-RU" sz="1400" dirty="0" smtClean="0"/>
              <a:t> </a:t>
            </a:r>
            <a:r>
              <a:rPr lang="ru-RU" sz="1400" dirty="0" err="1" smtClean="0"/>
              <a:t>вуглецю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метану.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86050" y="428604"/>
            <a:ext cx="25217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Плутон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C:\WINDOWS\Рабочий стол\темп\ПЛУТОН.files\plutonha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14282" y="2786058"/>
            <a:ext cx="4343400" cy="2262188"/>
          </a:xfrm>
          <a:prstGeom prst="rect">
            <a:avLst/>
          </a:prstGeom>
          <a:noFill/>
          <a:ln/>
        </p:spPr>
      </p:pic>
      <p:sp>
        <p:nvSpPr>
          <p:cNvPr id="3" name="Прямоугольник 2"/>
          <p:cNvSpPr/>
          <p:nvPr/>
        </p:nvSpPr>
        <p:spPr>
          <a:xfrm>
            <a:off x="4643438" y="1428736"/>
            <a:ext cx="42862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1978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</a:t>
            </a:r>
            <a:r>
              <a:rPr lang="ru-RU" dirty="0" err="1" smtClean="0"/>
              <a:t>супутник</a:t>
            </a:r>
            <a:r>
              <a:rPr lang="ru-RU" dirty="0" smtClean="0"/>
              <a:t> Плутона - Харон,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 на </a:t>
            </a:r>
            <a:r>
              <a:rPr lang="ru-RU" dirty="0" err="1" smtClean="0"/>
              <a:t>відстані</a:t>
            </a:r>
            <a:r>
              <a:rPr lang="ru-RU" dirty="0" smtClean="0"/>
              <a:t> 19 640 км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Харон </a:t>
            </a:r>
            <a:r>
              <a:rPr lang="ru-RU" dirty="0" err="1" smtClean="0"/>
              <a:t>звертається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 Плутона за </a:t>
            </a:r>
            <a:r>
              <a:rPr lang="ru-RU" dirty="0" err="1" smtClean="0"/>
              <a:t>кожні</a:t>
            </a:r>
            <a:r>
              <a:rPr lang="ru-RU" dirty="0" smtClean="0"/>
              <a:t> 6,4 дня (</a:t>
            </a:r>
            <a:r>
              <a:rPr lang="ru-RU" dirty="0" err="1" smtClean="0"/>
              <a:t>періодобертання</a:t>
            </a:r>
            <a:r>
              <a:rPr lang="ru-RU" dirty="0" smtClean="0"/>
              <a:t> </a:t>
            </a:r>
            <a:r>
              <a:rPr lang="ru-RU" dirty="0" smtClean="0"/>
              <a:t>Плутона), </a:t>
            </a:r>
            <a:r>
              <a:rPr lang="ru-RU" dirty="0" err="1" smtClean="0"/>
              <a:t>що</a:t>
            </a:r>
            <a:r>
              <a:rPr lang="ru-RU" dirty="0" smtClean="0"/>
              <a:t> несхоже </a:t>
            </a:r>
            <a:r>
              <a:rPr lang="ru-RU" dirty="0" err="1" smtClean="0"/>
              <a:t>ні</a:t>
            </a:r>
            <a:r>
              <a:rPr lang="ru-RU" dirty="0" smtClean="0"/>
              <a:t> на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інший</a:t>
            </a:r>
            <a:r>
              <a:rPr lang="ru-RU" dirty="0" smtClean="0"/>
              <a:t> </a:t>
            </a:r>
            <a:r>
              <a:rPr lang="ru-RU" dirty="0" err="1" smtClean="0"/>
              <a:t>супутник</a:t>
            </a:r>
            <a:r>
              <a:rPr lang="ru-RU" dirty="0" smtClean="0"/>
              <a:t>. </a:t>
            </a:r>
            <a:r>
              <a:rPr lang="ru-RU" dirty="0" err="1" smtClean="0"/>
              <a:t>Кожні</a:t>
            </a:r>
            <a:r>
              <a:rPr lang="ru-RU" dirty="0" smtClean="0"/>
              <a:t>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взаємне</a:t>
            </a:r>
            <a:r>
              <a:rPr lang="ru-RU" dirty="0" smtClean="0"/>
              <a:t> </a:t>
            </a:r>
            <a:r>
              <a:rPr lang="ru-RU" dirty="0" err="1" smtClean="0"/>
              <a:t>затемнення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Плутоном </a:t>
            </a:r>
            <a:r>
              <a:rPr lang="ru-RU" dirty="0" err="1" smtClean="0"/>
              <a:t>і</a:t>
            </a:r>
            <a:r>
              <a:rPr lang="ru-RU" dirty="0" smtClean="0"/>
              <a:t> Хароном. </a:t>
            </a:r>
            <a:r>
              <a:rPr lang="ru-RU" dirty="0" err="1" smtClean="0"/>
              <a:t>Уточнені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діаметрів</a:t>
            </a:r>
            <a:r>
              <a:rPr lang="ru-RU" dirty="0" smtClean="0"/>
              <a:t> Плутона - 2 284 км, а Харона - 1192 км. У Плутона </a:t>
            </a:r>
            <a:r>
              <a:rPr lang="ru-RU" dirty="0" err="1" smtClean="0"/>
              <a:t>і</a:t>
            </a:r>
            <a:r>
              <a:rPr lang="ru-RU" dirty="0" smtClean="0"/>
              <a:t> Харона </a:t>
            </a:r>
            <a:r>
              <a:rPr lang="ru-RU" dirty="0" err="1" smtClean="0"/>
              <a:t>істотно</a:t>
            </a:r>
            <a:r>
              <a:rPr lang="ru-RU" dirty="0" smtClean="0"/>
              <a:t> </a:t>
            </a:r>
            <a:r>
              <a:rPr lang="ru-RU" dirty="0" err="1" smtClean="0"/>
              <a:t>різний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Поверхня</a:t>
            </a:r>
            <a:r>
              <a:rPr lang="ru-RU" dirty="0" smtClean="0"/>
              <a:t> Харона на 30% </a:t>
            </a:r>
            <a:r>
              <a:rPr lang="ru-RU" dirty="0" err="1" smtClean="0"/>
              <a:t>темніше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Плутона.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Харон,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Плутона, </a:t>
            </a:r>
            <a:r>
              <a:rPr lang="ru-RU" dirty="0" err="1" smtClean="0"/>
              <a:t>покритий</a:t>
            </a:r>
            <a:r>
              <a:rPr lang="ru-RU" dirty="0" smtClean="0"/>
              <a:t> </a:t>
            </a:r>
            <a:r>
              <a:rPr lang="ru-RU" dirty="0" err="1" smtClean="0"/>
              <a:t>водяним</a:t>
            </a:r>
            <a:r>
              <a:rPr lang="ru-RU" dirty="0" smtClean="0"/>
              <a:t> </a:t>
            </a:r>
            <a:r>
              <a:rPr lang="ru-RU" dirty="0" err="1" smtClean="0"/>
              <a:t>льодом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428604"/>
            <a:ext cx="207781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Харон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b1f495d4c718eefa101d2b4444e320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6503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28662" y="2500306"/>
            <a:ext cx="7514622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Дякуємо</a:t>
            </a:r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 </a:t>
            </a:r>
            <a:r>
              <a:rPr lang="ru-RU" sz="6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увагу</a:t>
            </a:r>
            <a:r>
              <a:rPr lang="ru-RU" sz="6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  <a:endParaRPr lang="ru-RU" sz="6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WINDOWS\Рабочий стол\темп\ЮПИТЕР.files\jupred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357430"/>
            <a:ext cx="2578386" cy="244793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786034" y="2000240"/>
            <a:ext cx="635796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Велика </a:t>
            </a:r>
            <a:r>
              <a:rPr lang="ru-RU" sz="2000" dirty="0" err="1" smtClean="0"/>
              <a:t>Червона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Пляма</a:t>
            </a:r>
            <a:r>
              <a:rPr lang="ru-RU" sz="2000" dirty="0" smtClean="0"/>
              <a:t> -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овальне</a:t>
            </a:r>
            <a:r>
              <a:rPr lang="ru-RU" sz="2000" dirty="0" smtClean="0"/>
              <a:t> </a:t>
            </a:r>
            <a:r>
              <a:rPr lang="ru-RU" sz="2000" dirty="0" err="1" smtClean="0"/>
              <a:t>утворення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зміни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розмірів</a:t>
            </a:r>
            <a:r>
              <a:rPr lang="ru-RU" sz="2000" dirty="0" smtClean="0"/>
              <a:t>, </a:t>
            </a:r>
            <a:r>
              <a:rPr lang="ru-RU" sz="2000" dirty="0" err="1" smtClean="0"/>
              <a:t>розташоване</a:t>
            </a:r>
            <a:r>
              <a:rPr lang="ru-RU" sz="2000" dirty="0" smtClean="0"/>
              <a:t> в </a:t>
            </a:r>
            <a:r>
              <a:rPr lang="ru-RU" sz="2000" dirty="0" err="1" smtClean="0"/>
              <a:t>південній</a:t>
            </a:r>
            <a:r>
              <a:rPr lang="ru-RU" sz="2000" dirty="0" smtClean="0"/>
              <a:t> </a:t>
            </a:r>
            <a:r>
              <a:rPr lang="ru-RU" sz="2000" dirty="0" err="1" smtClean="0"/>
              <a:t>тропічній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зоні</a:t>
            </a:r>
            <a:r>
              <a:rPr lang="ru-RU" sz="2000" dirty="0" smtClean="0"/>
              <a:t>. В </a:t>
            </a:r>
            <a:r>
              <a:rPr lang="ru-RU" sz="2000" dirty="0" err="1" smtClean="0"/>
              <a:t>даний</a:t>
            </a:r>
            <a:r>
              <a:rPr lang="ru-RU" sz="2000" dirty="0" smtClean="0"/>
              <a:t> час </a:t>
            </a:r>
            <a:r>
              <a:rPr lang="ru-RU" sz="2000" dirty="0" err="1" smtClean="0"/>
              <a:t>воно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розміри</a:t>
            </a:r>
            <a:r>
              <a:rPr lang="ru-RU" sz="2000" dirty="0" smtClean="0"/>
              <a:t> 15х30 тис. км, а сто </a:t>
            </a:r>
            <a:r>
              <a:rPr lang="ru-RU" sz="2000" dirty="0" err="1" smtClean="0"/>
              <a:t>років</a:t>
            </a:r>
            <a:r>
              <a:rPr lang="ru-RU" sz="2000" dirty="0" smtClean="0"/>
              <a:t> тому </a:t>
            </a:r>
            <a:r>
              <a:rPr lang="ru-RU" sz="2000" dirty="0" err="1" smtClean="0"/>
              <a:t>спостерігачі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відзначали</a:t>
            </a:r>
            <a:r>
              <a:rPr lang="ru-RU" sz="2000" dirty="0" smtClean="0"/>
              <a:t> в 2 рази </a:t>
            </a:r>
            <a:r>
              <a:rPr lang="ru-RU" sz="2000" dirty="0" err="1" smtClean="0"/>
              <a:t>більші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розміри</a:t>
            </a:r>
            <a:r>
              <a:rPr lang="ru-RU" sz="2000" dirty="0" smtClean="0"/>
              <a:t>. </a:t>
            </a:r>
            <a:r>
              <a:rPr lang="ru-RU" sz="2000" dirty="0" err="1" smtClean="0"/>
              <a:t>Іноді</a:t>
            </a:r>
            <a:r>
              <a:rPr lang="ru-RU" sz="2000" dirty="0" smtClean="0"/>
              <a:t> </a:t>
            </a:r>
            <a:r>
              <a:rPr lang="ru-RU" sz="2000" dirty="0" err="1" smtClean="0"/>
              <a:t>воно</a:t>
            </a:r>
            <a:r>
              <a:rPr lang="ru-RU" sz="2000" dirty="0" smtClean="0"/>
              <a:t> </a:t>
            </a:r>
            <a:r>
              <a:rPr lang="ru-RU" sz="2000" dirty="0" err="1" smtClean="0"/>
              <a:t>буває</a:t>
            </a:r>
            <a:r>
              <a:rPr lang="ru-RU" sz="2000" dirty="0" smtClean="0"/>
              <a:t> не </a:t>
            </a:r>
            <a:r>
              <a:rPr lang="ru-RU" sz="2000" dirty="0" err="1" smtClean="0"/>
              <a:t>дуже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розбірливим</a:t>
            </a:r>
            <a:r>
              <a:rPr lang="ru-RU" sz="2000" dirty="0" smtClean="0"/>
              <a:t>. Велика </a:t>
            </a:r>
            <a:r>
              <a:rPr lang="ru-RU" sz="2000" dirty="0" err="1" smtClean="0"/>
              <a:t>Червона</a:t>
            </a:r>
            <a:r>
              <a:rPr lang="ru-RU" sz="2000" dirty="0" smtClean="0"/>
              <a:t> </a:t>
            </a:r>
            <a:r>
              <a:rPr lang="ru-RU" sz="2000" dirty="0" err="1" smtClean="0"/>
              <a:t>Пляма</a:t>
            </a:r>
            <a:r>
              <a:rPr lang="ru-RU" sz="2000" dirty="0" smtClean="0"/>
              <a:t> -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довговічний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вільний</a:t>
            </a:r>
            <a:r>
              <a:rPr lang="ru-RU" sz="2000" dirty="0" smtClean="0"/>
              <a:t> вихор (антициклон) в </a:t>
            </a:r>
            <a:r>
              <a:rPr lang="ru-RU" sz="2000" dirty="0" err="1" smtClean="0"/>
              <a:t>атмосфері</a:t>
            </a:r>
            <a:r>
              <a:rPr lang="ru-RU" sz="2000" dirty="0" smtClean="0"/>
              <a:t> </a:t>
            </a:r>
            <a:r>
              <a:rPr lang="ru-RU" sz="2000" dirty="0" err="1" smtClean="0"/>
              <a:t>Юпітера</a:t>
            </a:r>
            <a:r>
              <a:rPr lang="ru-RU" sz="2000" dirty="0" smtClean="0"/>
              <a:t>, </a:t>
            </a:r>
            <a:r>
              <a:rPr lang="ru-RU" sz="2000" dirty="0" err="1" smtClean="0"/>
              <a:t>здійснює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повний</a:t>
            </a:r>
            <a:r>
              <a:rPr lang="ru-RU" sz="2000" dirty="0" smtClean="0"/>
              <a:t> оборот за 6 </a:t>
            </a:r>
            <a:r>
              <a:rPr lang="ru-RU" sz="2000" dirty="0" err="1" smtClean="0"/>
              <a:t>земних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діб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характеризується</a:t>
            </a:r>
            <a:r>
              <a:rPr lang="ru-RU" sz="2000" dirty="0" smtClean="0"/>
              <a:t>, як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світлі</a:t>
            </a:r>
            <a:r>
              <a:rPr lang="ru-RU" sz="2000" dirty="0" smtClean="0"/>
              <a:t> </a:t>
            </a:r>
            <a:r>
              <a:rPr lang="ru-RU" sz="2000" dirty="0" err="1" smtClean="0"/>
              <a:t>зони</a:t>
            </a:r>
            <a:r>
              <a:rPr lang="ru-RU" sz="2000" dirty="0" smtClean="0"/>
              <a:t>, </a:t>
            </a:r>
            <a:r>
              <a:rPr lang="ru-RU" sz="2000" dirty="0" err="1" smtClean="0"/>
              <a:t>висхідними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течіями</a:t>
            </a:r>
            <a:r>
              <a:rPr lang="ru-RU" sz="2000" dirty="0" smtClean="0"/>
              <a:t> в </a:t>
            </a:r>
            <a:r>
              <a:rPr lang="ru-RU" sz="2000" dirty="0" err="1" smtClean="0"/>
              <a:t>атмосфері</a:t>
            </a:r>
            <a:r>
              <a:rPr lang="ru-RU" sz="2000" dirty="0" smtClean="0"/>
              <a:t>. Хмари в </a:t>
            </a:r>
            <a:r>
              <a:rPr lang="ru-RU" sz="2000" dirty="0" err="1" smtClean="0"/>
              <a:t>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розташовані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вище</a:t>
            </a:r>
            <a:r>
              <a:rPr lang="ru-RU" sz="2000" dirty="0" smtClean="0"/>
              <a:t>, а температура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нижче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у </a:t>
            </a:r>
            <a:r>
              <a:rPr lang="ru-RU" sz="2000" dirty="0" err="1" smtClean="0"/>
              <a:t>сусідніх</a:t>
            </a:r>
            <a:r>
              <a:rPr lang="ru-RU" sz="2000" dirty="0" smtClean="0"/>
              <a:t> областях </a:t>
            </a:r>
            <a:r>
              <a:rPr lang="ru-RU" sz="2000" dirty="0" err="1" smtClean="0"/>
              <a:t>поясів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500042"/>
            <a:ext cx="85725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Велика </a:t>
            </a:r>
            <a:r>
              <a:rPr lang="ru-RU" sz="6000" dirty="0" err="1" smtClean="0">
                <a:solidFill>
                  <a:srgbClr val="FF0000"/>
                </a:solidFill>
              </a:rPr>
              <a:t>Червона</a:t>
            </a:r>
            <a:r>
              <a:rPr lang="ru-RU" sz="6000" dirty="0" smtClean="0">
                <a:solidFill>
                  <a:srgbClr val="FF0000"/>
                </a:solidFill>
              </a:rPr>
              <a:t> </a:t>
            </a:r>
            <a:r>
              <a:rPr lang="ru-RU" sz="6000" dirty="0" err="1" smtClean="0">
                <a:solidFill>
                  <a:srgbClr val="FF0000"/>
                </a:solidFill>
              </a:rPr>
              <a:t>Пляма</a:t>
            </a:r>
            <a:r>
              <a:rPr lang="ru-RU" sz="6000" dirty="0" smtClean="0">
                <a:solidFill>
                  <a:srgbClr val="FF0000"/>
                </a:solidFill>
              </a:rPr>
              <a:t> </a:t>
            </a:r>
            <a:endParaRPr lang="ru-RU" sz="6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157"/>
          <p:cNvGraphicFramePr>
            <a:graphicFrameLocks noGrp="1"/>
          </p:cNvGraphicFramePr>
          <p:nvPr/>
        </p:nvGraphicFramePr>
        <p:xfrm>
          <a:off x="714348" y="1500175"/>
          <a:ext cx="7772400" cy="4218390"/>
        </p:xfrm>
        <a:graphic>
          <a:graphicData uri="http://schemas.openxmlformats.org/drawingml/2006/table">
            <a:tbl>
              <a:tblPr/>
              <a:tblGrid>
                <a:gridCol w="2473325"/>
                <a:gridCol w="1766888"/>
                <a:gridCol w="1765300"/>
                <a:gridCol w="1766887"/>
              </a:tblGrid>
              <a:tr h="508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charset="0"/>
                        </a:rPr>
                        <a:t>Название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charset="0"/>
                        </a:rPr>
                        <a:t>Радиус,км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charset="0"/>
                        </a:rPr>
                        <a:t>Название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charset="0"/>
                        </a:rPr>
                        <a:t>Радиус,км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Метида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hlinkClick r:id="rId2" action="ppaction://hlinksldjump"/>
                        </a:rPr>
                        <a:t>Каллисто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1883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Адрастея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Леда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Амальтея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Гималия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9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Теба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Лизистея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hlinkClick r:id="rId3" action="ppaction://hlinksldjump"/>
                        </a:rPr>
                        <a:t>Ио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422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Илара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hlinkClick r:id="rId4" action="ppaction://hlinksldjump"/>
                        </a:rPr>
                        <a:t>Европа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617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Ананке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hlinkClick r:id="rId5" action="ppaction://hlinksldjump"/>
                        </a:rPr>
                        <a:t>Ганимед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2631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Карме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Пасифе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Синопе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85852" y="357166"/>
            <a:ext cx="675255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5400" b="1" dirty="0" err="1" smtClean="0">
                <a:solidFill>
                  <a:schemeClr val="tx2"/>
                </a:solidFill>
              </a:rPr>
              <a:t>Супутники</a:t>
            </a:r>
            <a:r>
              <a:rPr lang="ru-RU" sz="5400" b="1" dirty="0" smtClean="0">
                <a:solidFill>
                  <a:schemeClr val="tx2"/>
                </a:solidFill>
              </a:rPr>
              <a:t> </a:t>
            </a:r>
            <a:r>
              <a:rPr lang="ru-RU" sz="5400" b="1" dirty="0" err="1" smtClean="0">
                <a:solidFill>
                  <a:schemeClr val="tx2"/>
                </a:solidFill>
              </a:rPr>
              <a:t>Юпітера</a:t>
            </a:r>
            <a:endParaRPr lang="ru-RU" sz="5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86182" y="500042"/>
            <a:ext cx="10001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ІО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3" name="Picture 6" descr="C:\WINDOWS\Рабочий стол\темп\ЮПИТЕР.files\jupi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57158" y="1928802"/>
            <a:ext cx="3581400" cy="3581400"/>
          </a:xfrm>
          <a:prstGeom prst="rect">
            <a:avLst/>
          </a:prstGeom>
          <a:noFill/>
          <a:ln/>
        </p:spPr>
      </p:pic>
      <p:sp>
        <p:nvSpPr>
          <p:cNvPr id="4" name="Прямоугольник 3"/>
          <p:cNvSpPr/>
          <p:nvPr/>
        </p:nvSpPr>
        <p:spPr>
          <a:xfrm>
            <a:off x="4000496" y="1857364"/>
            <a:ext cx="492919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Іо</a:t>
            </a:r>
            <a:r>
              <a:rPr lang="ru-RU" sz="1400" dirty="0" smtClean="0"/>
              <a:t> - </a:t>
            </a:r>
            <a:r>
              <a:rPr lang="ru-RU" sz="1400" dirty="0" err="1" smtClean="0"/>
              <a:t>третій</a:t>
            </a:r>
            <a:r>
              <a:rPr lang="ru-RU" sz="1400" dirty="0" smtClean="0"/>
              <a:t> за величиною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найближчий</a:t>
            </a:r>
            <a:r>
              <a:rPr lang="ru-RU" sz="1400" dirty="0" smtClean="0"/>
              <a:t> </a:t>
            </a:r>
            <a:r>
              <a:rPr lang="ru-RU" sz="1400" dirty="0" err="1" smtClean="0"/>
              <a:t>супутник</a:t>
            </a:r>
            <a:r>
              <a:rPr lang="ru-RU" sz="1400" dirty="0" smtClean="0"/>
              <a:t> </a:t>
            </a:r>
            <a:r>
              <a:rPr lang="ru-RU" sz="1400" dirty="0" err="1" smtClean="0"/>
              <a:t>юпітера</a:t>
            </a:r>
            <a:r>
              <a:rPr lang="ru-RU" sz="1400" dirty="0" smtClean="0"/>
              <a:t>.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Іо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відкрили</a:t>
            </a:r>
            <a:r>
              <a:rPr lang="ru-RU" sz="1400" dirty="0" smtClean="0"/>
              <a:t> </a:t>
            </a:r>
            <a:r>
              <a:rPr lang="ru-RU" sz="1400" dirty="0" err="1" smtClean="0"/>
              <a:t>Галілей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Маріус</a:t>
            </a:r>
            <a:r>
              <a:rPr lang="ru-RU" sz="1400" dirty="0" smtClean="0"/>
              <a:t> в 1610 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.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Іо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Європа</a:t>
            </a:r>
            <a:r>
              <a:rPr lang="ru-RU" sz="1400" dirty="0" smtClean="0"/>
              <a:t> </a:t>
            </a:r>
            <a:r>
              <a:rPr lang="ru-RU" sz="1400" dirty="0" err="1" smtClean="0"/>
              <a:t>подібні</a:t>
            </a:r>
            <a:r>
              <a:rPr lang="ru-RU" sz="1400" dirty="0" smtClean="0"/>
              <a:t> за складом планет </a:t>
            </a:r>
            <a:r>
              <a:rPr lang="ru-RU" sz="1400" dirty="0" err="1" smtClean="0"/>
              <a:t>земної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групи</a:t>
            </a:r>
            <a:r>
              <a:rPr lang="ru-RU" sz="1400" dirty="0" smtClean="0"/>
              <a:t>, </a:t>
            </a:r>
            <a:r>
              <a:rPr lang="ru-RU" sz="1400" dirty="0" err="1" smtClean="0"/>
              <a:t>насамперед</a:t>
            </a:r>
            <a:r>
              <a:rPr lang="ru-RU" sz="1400" dirty="0" smtClean="0"/>
              <a:t> </a:t>
            </a:r>
            <a:r>
              <a:rPr lang="ru-RU" sz="1400" dirty="0" err="1" smtClean="0"/>
              <a:t>наявністю</a:t>
            </a:r>
            <a:r>
              <a:rPr lang="ru-RU" sz="1400" dirty="0" smtClean="0"/>
              <a:t> </a:t>
            </a:r>
            <a:r>
              <a:rPr lang="ru-RU" sz="1400" dirty="0" err="1" smtClean="0"/>
              <a:t>силікатних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гірських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порід</a:t>
            </a:r>
            <a:r>
              <a:rPr lang="ru-RU" sz="1400" dirty="0" smtClean="0"/>
              <a:t>.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На </a:t>
            </a:r>
            <a:r>
              <a:rPr lang="ru-RU" sz="1400" dirty="0" err="1" smtClean="0"/>
              <a:t>Іо</a:t>
            </a:r>
            <a:r>
              <a:rPr lang="ru-RU" sz="1400" dirty="0" smtClean="0"/>
              <a:t> </a:t>
            </a:r>
            <a:r>
              <a:rPr lang="ru-RU" sz="1400" dirty="0" err="1" smtClean="0"/>
              <a:t>знайдено</a:t>
            </a:r>
            <a:r>
              <a:rPr lang="ru-RU" sz="1400" dirty="0" smtClean="0"/>
              <a:t>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мало </a:t>
            </a:r>
            <a:r>
              <a:rPr lang="ru-RU" sz="1400" dirty="0" err="1" smtClean="0"/>
              <a:t>кратерів</a:t>
            </a:r>
            <a:r>
              <a:rPr lang="ru-RU" sz="1400" dirty="0" smtClean="0"/>
              <a:t>, </a:t>
            </a:r>
            <a:r>
              <a:rPr lang="ru-RU" sz="1400" dirty="0" err="1" smtClean="0"/>
              <a:t>отже</a:t>
            </a:r>
            <a:r>
              <a:rPr lang="ru-RU" sz="1400" dirty="0" smtClean="0"/>
              <a:t>,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поверхня</a:t>
            </a:r>
            <a:r>
              <a:rPr lang="ru-RU" sz="1400" dirty="0" smtClean="0"/>
              <a:t>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молода. </a:t>
            </a:r>
            <a:r>
              <a:rPr lang="ru-RU" sz="1400" dirty="0" err="1" smtClean="0"/>
              <a:t>Замість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виявлені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сотні</a:t>
            </a:r>
            <a:r>
              <a:rPr lang="ru-RU" sz="1400" dirty="0" smtClean="0"/>
              <a:t> </a:t>
            </a:r>
            <a:r>
              <a:rPr lang="ru-RU" sz="1400" dirty="0" err="1" smtClean="0"/>
              <a:t>кратерів</a:t>
            </a:r>
            <a:r>
              <a:rPr lang="ru-RU" sz="1400" dirty="0" smtClean="0"/>
              <a:t> </a:t>
            </a:r>
            <a:r>
              <a:rPr lang="ru-RU" sz="1400" dirty="0" err="1" smtClean="0"/>
              <a:t>вулканів</a:t>
            </a:r>
            <a:r>
              <a:rPr lang="ru-RU" sz="1400" dirty="0" smtClean="0"/>
              <a:t>. </a:t>
            </a:r>
            <a:r>
              <a:rPr lang="ru-RU" sz="1400" dirty="0" err="1" smtClean="0"/>
              <a:t>Деякі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них </a:t>
            </a:r>
            <a:r>
              <a:rPr lang="ru-RU" sz="1400" dirty="0" err="1" smtClean="0"/>
              <a:t>активні</a:t>
            </a:r>
            <a:r>
              <a:rPr lang="ru-RU" sz="1400" dirty="0" smtClean="0"/>
              <a:t>!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Ландшафти</a:t>
            </a:r>
            <a:r>
              <a:rPr lang="ru-RU" sz="1400" dirty="0" smtClean="0"/>
              <a:t> </a:t>
            </a:r>
            <a:r>
              <a:rPr lang="ru-RU" sz="1400" dirty="0" err="1" smtClean="0"/>
              <a:t>Іо</a:t>
            </a:r>
            <a:r>
              <a:rPr lang="ru-RU" sz="1400" dirty="0" smtClean="0"/>
              <a:t> дивно </a:t>
            </a:r>
            <a:r>
              <a:rPr lang="ru-RU" sz="1400" dirty="0" err="1" smtClean="0"/>
              <a:t>різноманітні</a:t>
            </a:r>
            <a:r>
              <a:rPr lang="ru-RU" sz="1400" dirty="0" smtClean="0"/>
              <a:t>: </a:t>
            </a:r>
            <a:r>
              <a:rPr lang="ru-RU" sz="1400" dirty="0" err="1" smtClean="0"/>
              <a:t>котловани</a:t>
            </a:r>
            <a:r>
              <a:rPr lang="ru-RU" sz="1400" dirty="0" smtClean="0"/>
              <a:t> </a:t>
            </a:r>
            <a:r>
              <a:rPr lang="ru-RU" sz="1400" dirty="0" err="1" smtClean="0"/>
              <a:t>глибиною</a:t>
            </a:r>
            <a:r>
              <a:rPr lang="ru-RU" sz="1400" dirty="0" smtClean="0"/>
              <a:t> до </a:t>
            </a:r>
            <a:r>
              <a:rPr lang="ru-RU" sz="1400" dirty="0" err="1" smtClean="0"/>
              <a:t>декількох</a:t>
            </a:r>
            <a:r>
              <a:rPr lang="ru-RU" sz="1400" dirty="0" smtClean="0"/>
              <a:t> </a:t>
            </a:r>
            <a:r>
              <a:rPr lang="ru-RU" sz="1400" dirty="0" err="1" smtClean="0"/>
              <a:t>кілометрів</a:t>
            </a:r>
            <a:r>
              <a:rPr lang="ru-RU" sz="1400" dirty="0" smtClean="0"/>
              <a:t>, озера </a:t>
            </a:r>
            <a:r>
              <a:rPr lang="ru-RU" sz="1400" dirty="0" err="1" smtClean="0"/>
              <a:t>розплавленої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сірки</a:t>
            </a:r>
            <a:r>
              <a:rPr lang="ru-RU" sz="1400" dirty="0" smtClean="0"/>
              <a:t>, гори,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не </a:t>
            </a:r>
            <a:r>
              <a:rPr lang="ru-RU" sz="1400" dirty="0" err="1" smtClean="0"/>
              <a:t>є</a:t>
            </a:r>
            <a:r>
              <a:rPr lang="ru-RU" sz="1400" dirty="0" smtClean="0"/>
              <a:t> вулканами, потоки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якоїсь</a:t>
            </a:r>
            <a:r>
              <a:rPr lang="ru-RU" sz="1400" dirty="0" smtClean="0"/>
              <a:t> </a:t>
            </a:r>
            <a:r>
              <a:rPr lang="ru-RU" sz="1400" dirty="0" err="1" smtClean="0"/>
              <a:t>в'язкої</a:t>
            </a:r>
            <a:r>
              <a:rPr lang="ru-RU" sz="1400" dirty="0" smtClean="0"/>
              <a:t> </a:t>
            </a:r>
            <a:r>
              <a:rPr lang="ru-RU" sz="1400" dirty="0" err="1" smtClean="0"/>
              <a:t>рідини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тягнуться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сотні</a:t>
            </a:r>
            <a:r>
              <a:rPr lang="ru-RU" sz="1400" dirty="0" smtClean="0"/>
              <a:t> </a:t>
            </a:r>
            <a:r>
              <a:rPr lang="ru-RU" sz="1400" dirty="0" err="1" smtClean="0"/>
              <a:t>кілометрів</a:t>
            </a:r>
            <a:r>
              <a:rPr lang="ru-RU" sz="1400" dirty="0" smtClean="0"/>
              <a:t>,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вулканічні</a:t>
            </a:r>
            <a:r>
              <a:rPr lang="ru-RU" sz="1400" dirty="0" smtClean="0"/>
              <a:t> жерла.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Іо</a:t>
            </a:r>
            <a:r>
              <a:rPr lang="ru-RU" sz="1400" dirty="0" smtClean="0"/>
              <a:t>, </a:t>
            </a:r>
            <a:r>
              <a:rPr lang="ru-RU" sz="1400" dirty="0" err="1" smtClean="0"/>
              <a:t>подібно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місяцю</a:t>
            </a:r>
            <a:r>
              <a:rPr lang="ru-RU" sz="1400" dirty="0" smtClean="0"/>
              <a:t>, </a:t>
            </a:r>
            <a:r>
              <a:rPr lang="ru-RU" sz="1400" dirty="0" err="1" smtClean="0"/>
              <a:t>завжди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повернена</a:t>
            </a:r>
            <a:r>
              <a:rPr lang="ru-RU" sz="1400" dirty="0" smtClean="0"/>
              <a:t> </a:t>
            </a:r>
            <a:r>
              <a:rPr lang="ru-RU" sz="1400" dirty="0" err="1" smtClean="0"/>
              <a:t>однією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тією</a:t>
            </a:r>
            <a:r>
              <a:rPr lang="ru-RU" sz="1400" dirty="0" smtClean="0"/>
              <a:t> ж стороною до </a:t>
            </a:r>
            <a:r>
              <a:rPr lang="ru-RU" sz="1400" dirty="0" err="1" smtClean="0"/>
              <a:t>юпітера</a:t>
            </a:r>
            <a:r>
              <a:rPr lang="ru-RU" sz="1400" dirty="0" smtClean="0"/>
              <a:t>.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На </a:t>
            </a:r>
            <a:r>
              <a:rPr lang="ru-RU" sz="1400" dirty="0" err="1" smtClean="0"/>
              <a:t>Іо</a:t>
            </a:r>
            <a:r>
              <a:rPr lang="ru-RU" sz="1400" dirty="0" smtClean="0"/>
              <a:t>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розряджена</a:t>
            </a:r>
            <a:r>
              <a:rPr lang="ru-RU" sz="1400" dirty="0" smtClean="0"/>
              <a:t> атмосфера,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двоокису</a:t>
            </a:r>
            <a:r>
              <a:rPr lang="ru-RU" sz="1400" dirty="0" smtClean="0"/>
              <a:t> </a:t>
            </a:r>
            <a:r>
              <a:rPr lang="ru-RU" sz="1400" dirty="0" err="1" smtClean="0"/>
              <a:t>сірки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, </a:t>
            </a:r>
            <a:r>
              <a:rPr lang="ru-RU" sz="1400" dirty="0" err="1" smtClean="0"/>
              <a:t>можливо</a:t>
            </a:r>
            <a:r>
              <a:rPr lang="ru-RU" sz="1400" dirty="0" smtClean="0"/>
              <a:t>, </a:t>
            </a:r>
            <a:r>
              <a:rPr lang="ru-RU" sz="1400" dirty="0" err="1" smtClean="0"/>
              <a:t>деяких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газів</a:t>
            </a:r>
            <a:endParaRPr lang="ru-RU" sz="1400" dirty="0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928926" y="609600"/>
            <a:ext cx="2714644" cy="81913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Є</a:t>
            </a:r>
            <a:r>
              <a:rPr kumimoji="0" lang="ru-RU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вропа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6" descr="C:\WINDOWS\Рабочий стол\темп\ЮПИТЕР.files\jupeurop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81000" y="2057400"/>
            <a:ext cx="3581400" cy="3429000"/>
          </a:xfrm>
          <a:prstGeom prst="rect">
            <a:avLst/>
          </a:prstGeom>
          <a:noFill/>
          <a:ln/>
        </p:spPr>
      </p:pic>
      <p:sp>
        <p:nvSpPr>
          <p:cNvPr id="4" name="Прямоугольник 3"/>
          <p:cNvSpPr/>
          <p:nvPr/>
        </p:nvSpPr>
        <p:spPr>
          <a:xfrm>
            <a:off x="4071934" y="1714488"/>
            <a:ext cx="4857736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Європа</a:t>
            </a:r>
            <a:r>
              <a:rPr lang="ru-RU" sz="1400" dirty="0" smtClean="0"/>
              <a:t> - </a:t>
            </a:r>
            <a:r>
              <a:rPr lang="ru-RU" sz="1400" dirty="0" err="1" smtClean="0"/>
              <a:t>четвертий</a:t>
            </a:r>
            <a:r>
              <a:rPr lang="ru-RU" sz="1400" dirty="0" smtClean="0"/>
              <a:t> за величиною </a:t>
            </a:r>
            <a:r>
              <a:rPr lang="ru-RU" sz="1400" dirty="0" err="1" smtClean="0"/>
              <a:t>супутник</a:t>
            </a:r>
            <a:r>
              <a:rPr lang="ru-RU" sz="1400" dirty="0" smtClean="0"/>
              <a:t> </a:t>
            </a:r>
            <a:r>
              <a:rPr lang="ru-RU" sz="1400" dirty="0" err="1" smtClean="0"/>
              <a:t>Юпітера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Європа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була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відкрита</a:t>
            </a:r>
            <a:r>
              <a:rPr lang="ru-RU" sz="1400" dirty="0" smtClean="0"/>
              <a:t> </a:t>
            </a:r>
            <a:r>
              <a:rPr lang="ru-RU" sz="1400" dirty="0" err="1" smtClean="0"/>
              <a:t>Галілеєм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Маріусом</a:t>
            </a:r>
            <a:r>
              <a:rPr lang="ru-RU" sz="1400" dirty="0" smtClean="0"/>
              <a:t> в 1610 </a:t>
            </a:r>
            <a:r>
              <a:rPr lang="ru-RU" sz="1400" dirty="0" err="1" smtClean="0"/>
              <a:t>році</a:t>
            </a:r>
            <a:r>
              <a:rPr lang="ru-RU" sz="1400" dirty="0" smtClean="0"/>
              <a:t>. </a:t>
            </a:r>
            <a:r>
              <a:rPr lang="ru-RU" sz="1400" dirty="0" err="1" smtClean="0"/>
              <a:t>Європа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Іо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подібні</a:t>
            </a:r>
            <a:r>
              <a:rPr lang="ru-RU" sz="1400" dirty="0" smtClean="0"/>
              <a:t> за складом планет </a:t>
            </a:r>
            <a:r>
              <a:rPr lang="ru-RU" sz="1400" dirty="0" err="1" smtClean="0"/>
              <a:t>земної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групи</a:t>
            </a:r>
            <a:r>
              <a:rPr lang="ru-RU" sz="1400" dirty="0" smtClean="0"/>
              <a:t>: вони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головним</a:t>
            </a:r>
            <a:r>
              <a:rPr lang="ru-RU" sz="1400" dirty="0" smtClean="0"/>
              <a:t> чином </a:t>
            </a:r>
            <a:r>
              <a:rPr lang="ru-RU" sz="1400" dirty="0" err="1" smtClean="0"/>
              <a:t>складаються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силікатної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гірської</a:t>
            </a:r>
            <a:r>
              <a:rPr lang="ru-RU" sz="1400" dirty="0" smtClean="0"/>
              <a:t> породи.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На </a:t>
            </a:r>
            <a:r>
              <a:rPr lang="ru-RU" sz="1400" dirty="0" err="1" smtClean="0"/>
              <a:t>відміну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Іо</a:t>
            </a:r>
            <a:r>
              <a:rPr lang="ru-RU" sz="1400" dirty="0" smtClean="0"/>
              <a:t> </a:t>
            </a:r>
            <a:r>
              <a:rPr lang="ru-RU" sz="1400" dirty="0" err="1" smtClean="0"/>
              <a:t>Європа</a:t>
            </a:r>
            <a:r>
              <a:rPr lang="ru-RU" sz="1400" dirty="0" smtClean="0"/>
              <a:t> </a:t>
            </a:r>
            <a:r>
              <a:rPr lang="ru-RU" sz="1400" dirty="0" err="1" smtClean="0"/>
              <a:t>зверху</a:t>
            </a:r>
            <a:r>
              <a:rPr lang="ru-RU" sz="1400" dirty="0" smtClean="0"/>
              <a:t> </a:t>
            </a:r>
            <a:r>
              <a:rPr lang="ru-RU" sz="1400" dirty="0" err="1" smtClean="0"/>
              <a:t>покрита</a:t>
            </a:r>
            <a:r>
              <a:rPr lang="ru-RU" sz="1400" dirty="0" smtClean="0"/>
              <a:t> тонким шаром </a:t>
            </a:r>
            <a:r>
              <a:rPr lang="ru-RU" sz="1400" dirty="0" err="1" smtClean="0"/>
              <a:t>льоду</a:t>
            </a:r>
            <a:r>
              <a:rPr lang="ru-RU" sz="1400" dirty="0" smtClean="0"/>
              <a:t>. </a:t>
            </a:r>
            <a:r>
              <a:rPr lang="ru-RU" sz="1400" dirty="0" err="1" smtClean="0"/>
              <a:t>Недавні</a:t>
            </a:r>
            <a:r>
              <a:rPr lang="ru-RU" sz="1400" dirty="0" smtClean="0"/>
              <a:t> </a:t>
            </a:r>
            <a:r>
              <a:rPr lang="ru-RU" sz="1400" dirty="0" err="1" smtClean="0"/>
              <a:t>дані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en-US" sz="1400" dirty="0" smtClean="0"/>
              <a:t>Galileo </a:t>
            </a:r>
            <a:r>
              <a:rPr lang="ru-RU" sz="1400" dirty="0" err="1" smtClean="0"/>
              <a:t>вказують</a:t>
            </a:r>
            <a:r>
              <a:rPr lang="ru-RU" sz="1400" dirty="0" smtClean="0"/>
              <a:t> на те,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всередині</a:t>
            </a:r>
            <a:r>
              <a:rPr lang="ru-RU" sz="1400" dirty="0" smtClean="0"/>
              <a:t> </a:t>
            </a:r>
            <a:r>
              <a:rPr lang="ru-RU" sz="1400" dirty="0" err="1" smtClean="0"/>
              <a:t>Європа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шарів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малим</a:t>
            </a:r>
            <a:r>
              <a:rPr lang="ru-RU" sz="1400" dirty="0" smtClean="0"/>
              <a:t> </a:t>
            </a:r>
            <a:r>
              <a:rPr lang="ru-RU" sz="1400" dirty="0" err="1" smtClean="0"/>
              <a:t>металевим</a:t>
            </a:r>
            <a:r>
              <a:rPr lang="ru-RU" sz="1400" dirty="0" smtClean="0"/>
              <a:t> ядром в </a:t>
            </a:r>
            <a:r>
              <a:rPr lang="ru-RU" sz="1400" dirty="0" err="1" smtClean="0"/>
              <a:t>центрі</a:t>
            </a:r>
            <a:r>
              <a:rPr lang="ru-RU" sz="1400" dirty="0" smtClean="0"/>
              <a:t>.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Зображення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поверхні</a:t>
            </a:r>
            <a:r>
              <a:rPr lang="ru-RU" sz="1400" dirty="0" smtClean="0"/>
              <a:t> </a:t>
            </a:r>
            <a:r>
              <a:rPr lang="ru-RU" sz="1400" dirty="0" err="1" smtClean="0"/>
              <a:t>Європи</a:t>
            </a:r>
            <a:r>
              <a:rPr lang="ru-RU" sz="1400" dirty="0" smtClean="0"/>
              <a:t> сильно </a:t>
            </a:r>
            <a:r>
              <a:rPr lang="ru-RU" sz="1400" dirty="0" err="1" smtClean="0"/>
              <a:t>нагадують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зображення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морського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льоду</a:t>
            </a:r>
            <a:r>
              <a:rPr lang="ru-RU" sz="1400" dirty="0" smtClean="0"/>
              <a:t> на </a:t>
            </a:r>
            <a:r>
              <a:rPr lang="ru-RU" sz="1400" dirty="0" err="1" smtClean="0"/>
              <a:t>Землі</a:t>
            </a:r>
            <a:r>
              <a:rPr lang="ru-RU" sz="1400" dirty="0" smtClean="0"/>
              <a:t>. </a:t>
            </a:r>
            <a:r>
              <a:rPr lang="ru-RU" sz="1400" dirty="0" err="1" smtClean="0"/>
              <a:t>Можливо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поверхнею</a:t>
            </a:r>
            <a:r>
              <a:rPr lang="ru-RU" sz="1400" dirty="0" smtClean="0"/>
              <a:t> </a:t>
            </a:r>
            <a:r>
              <a:rPr lang="ru-RU" sz="1400" dirty="0" err="1" smtClean="0"/>
              <a:t>льоду</a:t>
            </a:r>
            <a:r>
              <a:rPr lang="ru-RU" sz="1400" dirty="0" smtClean="0"/>
              <a:t> </a:t>
            </a:r>
            <a:r>
              <a:rPr lang="ru-RU" sz="1400" dirty="0" err="1" smtClean="0"/>
              <a:t>Європи</a:t>
            </a:r>
            <a:r>
              <a:rPr lang="ru-RU" sz="1400" dirty="0" smtClean="0"/>
              <a:t> </a:t>
            </a:r>
            <a:r>
              <a:rPr lang="ru-RU" sz="1400" dirty="0" err="1" smtClean="0"/>
              <a:t>знаходиться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рівень</a:t>
            </a:r>
            <a:r>
              <a:rPr lang="ru-RU" sz="1400" dirty="0" smtClean="0"/>
              <a:t> </a:t>
            </a:r>
            <a:r>
              <a:rPr lang="ru-RU" sz="1400" dirty="0" err="1" smtClean="0"/>
              <a:t>рідкої</a:t>
            </a:r>
            <a:r>
              <a:rPr lang="ru-RU" sz="1400" dirty="0" smtClean="0"/>
              <a:t> води </a:t>
            </a:r>
            <a:r>
              <a:rPr lang="ru-RU" sz="1400" dirty="0" err="1" smtClean="0"/>
              <a:t>глибиною</a:t>
            </a:r>
            <a:r>
              <a:rPr lang="ru-RU" sz="1400" dirty="0" smtClean="0"/>
              <a:t> </a:t>
            </a:r>
            <a:r>
              <a:rPr lang="ru-RU" sz="1400" dirty="0" err="1" smtClean="0"/>
              <a:t>цілих</a:t>
            </a:r>
            <a:r>
              <a:rPr lang="ru-RU" sz="1400" dirty="0" smtClean="0"/>
              <a:t> 50 км. 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err="1" smtClean="0"/>
              <a:t>Недавні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спостереження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показують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Європа</a:t>
            </a:r>
            <a:r>
              <a:rPr lang="ru-RU" sz="1400" dirty="0" smtClean="0"/>
              <a:t>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дуже</a:t>
            </a:r>
            <a:r>
              <a:rPr lang="ru-RU" sz="1400" dirty="0" smtClean="0"/>
              <a:t> </a:t>
            </a:r>
            <a:r>
              <a:rPr lang="ru-RU" sz="1400" dirty="0" err="1" smtClean="0"/>
              <a:t>незначну</a:t>
            </a:r>
            <a:r>
              <a:rPr lang="ru-RU" sz="1400" dirty="0" smtClean="0"/>
              <a:t> </a:t>
            </a:r>
            <a:r>
              <a:rPr lang="ru-RU" sz="1400" dirty="0" err="1" smtClean="0"/>
              <a:t>атмосферу,що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кисню</a:t>
            </a:r>
            <a:r>
              <a:rPr lang="ru-RU" sz="1400" dirty="0" smtClean="0"/>
              <a:t>. </a:t>
            </a:r>
            <a:r>
              <a:rPr lang="en-US" sz="1400" dirty="0" smtClean="0"/>
              <a:t>Galileo </a:t>
            </a:r>
            <a:r>
              <a:rPr lang="ru-RU" sz="1400" dirty="0" err="1" smtClean="0"/>
              <a:t>виявив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присутність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слабкого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магнітного</a:t>
            </a:r>
            <a:r>
              <a:rPr lang="ru-RU" sz="1400" dirty="0" smtClean="0"/>
              <a:t> поля (</a:t>
            </a:r>
            <a:r>
              <a:rPr lang="ru-RU" sz="1400" dirty="0" err="1" smtClean="0"/>
              <a:t>можливо</a:t>
            </a:r>
            <a:r>
              <a:rPr lang="ru-RU" sz="1400" dirty="0" smtClean="0"/>
              <a:t>, в 4 рази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слабке</a:t>
            </a:r>
            <a:r>
              <a:rPr lang="ru-RU" sz="1400" dirty="0" smtClean="0"/>
              <a:t>, </a:t>
            </a:r>
            <a:r>
              <a:rPr lang="ru-RU" sz="1400" dirty="0" err="1" smtClean="0"/>
              <a:t>ніж</a:t>
            </a:r>
            <a:r>
              <a:rPr lang="ru-RU" sz="1400" dirty="0" smtClean="0"/>
              <a:t> у </a:t>
            </a:r>
            <a:r>
              <a:rPr lang="ru-RU" sz="1400" dirty="0" err="1" smtClean="0"/>
              <a:t>Ганімеда</a:t>
            </a:r>
            <a:r>
              <a:rPr lang="ru-RU" sz="1400" dirty="0" smtClean="0"/>
              <a:t>).</a:t>
            </a:r>
            <a:endParaRPr lang="ru-RU" sz="14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050" y="428604"/>
            <a:ext cx="3479607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dirty="0" err="1" smtClean="0">
                <a:solidFill>
                  <a:srgbClr val="FF0000"/>
                </a:solidFill>
              </a:rPr>
              <a:t>Ганімед</a:t>
            </a:r>
            <a:endParaRPr lang="ru-RU" sz="7200" dirty="0">
              <a:solidFill>
                <a:srgbClr val="FF0000"/>
              </a:solidFill>
            </a:endParaRPr>
          </a:p>
        </p:txBody>
      </p:sp>
      <p:pic>
        <p:nvPicPr>
          <p:cNvPr id="3" name="Picture 6" descr="C:\WINDOWS\Рабочий стол\темп\ЮПИТЕР.files\jupgani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57158" y="2143116"/>
            <a:ext cx="3429000" cy="3429000"/>
          </a:xfrm>
          <a:prstGeom prst="rect">
            <a:avLst/>
          </a:prstGeom>
          <a:noFill/>
          <a:ln/>
        </p:spPr>
      </p:pic>
      <p:sp>
        <p:nvSpPr>
          <p:cNvPr id="4" name="Прямоугольник 3"/>
          <p:cNvSpPr/>
          <p:nvPr/>
        </p:nvSpPr>
        <p:spPr>
          <a:xfrm>
            <a:off x="3786182" y="1857364"/>
            <a:ext cx="535781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Ганімед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сьомим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найбільшим</a:t>
            </a:r>
            <a:r>
              <a:rPr lang="ru-RU" sz="1600" dirty="0" smtClean="0"/>
              <a:t> </a:t>
            </a:r>
            <a:r>
              <a:rPr lang="ru-RU" sz="1600" dirty="0" err="1" smtClean="0"/>
              <a:t>супутником</a:t>
            </a:r>
            <a:r>
              <a:rPr lang="ru-RU" sz="1600" dirty="0" smtClean="0"/>
              <a:t> </a:t>
            </a:r>
            <a:r>
              <a:rPr lang="ru-RU" sz="1600" dirty="0" err="1" smtClean="0"/>
              <a:t>Юпітера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Ганімед</a:t>
            </a:r>
            <a:r>
              <a:rPr lang="ru-RU" sz="1600" dirty="0" smtClean="0"/>
              <a:t>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відкритий</a:t>
            </a:r>
            <a:r>
              <a:rPr lang="ru-RU" sz="1600" dirty="0" smtClean="0"/>
              <a:t> </a:t>
            </a:r>
            <a:r>
              <a:rPr lang="ru-RU" sz="1600" dirty="0" err="1" smtClean="0"/>
              <a:t>Галілеєм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Маріусом</a:t>
            </a:r>
            <a:r>
              <a:rPr lang="ru-RU" sz="1600" dirty="0" smtClean="0"/>
              <a:t> в 1610 </a:t>
            </a:r>
            <a:r>
              <a:rPr lang="ru-RU" sz="1600" dirty="0" err="1" smtClean="0"/>
              <a:t>році</a:t>
            </a:r>
            <a:r>
              <a:rPr lang="ru-RU" sz="1600" dirty="0" smtClean="0"/>
              <a:t>. </a:t>
            </a:r>
            <a:r>
              <a:rPr lang="ru-RU" sz="1600" dirty="0" err="1" smtClean="0"/>
              <a:t>Ганімед</a:t>
            </a:r>
            <a:r>
              <a:rPr lang="ru-RU" sz="1600" dirty="0" smtClean="0"/>
              <a:t> - </a:t>
            </a:r>
            <a:r>
              <a:rPr lang="ru-RU" sz="1600" dirty="0" err="1" smtClean="0"/>
              <a:t>найбільший</a:t>
            </a:r>
            <a:r>
              <a:rPr lang="ru-RU" sz="1600" dirty="0" smtClean="0"/>
              <a:t> </a:t>
            </a:r>
            <a:r>
              <a:rPr lang="ru-RU" sz="1600" dirty="0" err="1" smtClean="0"/>
              <a:t>супутник</a:t>
            </a:r>
            <a:r>
              <a:rPr lang="ru-RU" sz="1600" dirty="0" smtClean="0"/>
              <a:t> у </a:t>
            </a:r>
            <a:r>
              <a:rPr lang="ru-RU" sz="1600" dirty="0" err="1" smtClean="0"/>
              <a:t>Сонячній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системі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Ганімед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поділяється</a:t>
            </a:r>
            <a:r>
              <a:rPr lang="ru-RU" sz="1600" dirty="0" smtClean="0"/>
              <a:t> на три </a:t>
            </a:r>
            <a:r>
              <a:rPr lang="ru-RU" sz="1600" dirty="0" err="1" smtClean="0"/>
              <a:t>структурних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рівня</a:t>
            </a:r>
            <a:r>
              <a:rPr lang="ru-RU" sz="1600" dirty="0" smtClean="0"/>
              <a:t>: </a:t>
            </a:r>
            <a:r>
              <a:rPr lang="ru-RU" sz="1600" dirty="0" err="1" smtClean="0"/>
              <a:t>мале</a:t>
            </a:r>
            <a:r>
              <a:rPr lang="ru-RU" sz="1600" dirty="0" smtClean="0"/>
              <a:t> ядро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розплавленого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заліза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заліза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сірки</a:t>
            </a:r>
            <a:r>
              <a:rPr lang="ru-RU" sz="1600" dirty="0" smtClean="0"/>
              <a:t>, </a:t>
            </a:r>
            <a:r>
              <a:rPr lang="ru-RU" sz="1600" dirty="0" err="1" smtClean="0"/>
              <a:t>оточений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скелястою</a:t>
            </a:r>
            <a:r>
              <a:rPr lang="ru-RU" sz="1600" dirty="0" smtClean="0"/>
              <a:t> </a:t>
            </a:r>
            <a:r>
              <a:rPr lang="ru-RU" sz="1600" dirty="0" err="1" smtClean="0"/>
              <a:t>силікатною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мантією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крижаною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оболонкою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поверхні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err="1" smtClean="0"/>
              <a:t>Поверхня</a:t>
            </a:r>
            <a:r>
              <a:rPr lang="ru-RU" sz="1600" dirty="0" smtClean="0"/>
              <a:t> </a:t>
            </a:r>
            <a:r>
              <a:rPr lang="ru-RU" sz="1600" dirty="0" err="1" smtClean="0"/>
              <a:t>Ганімеда</a:t>
            </a:r>
            <a:r>
              <a:rPr lang="ru-RU" sz="1600" dirty="0" smtClean="0"/>
              <a:t> </a:t>
            </a:r>
            <a:r>
              <a:rPr lang="ru-RU" sz="1600" dirty="0" err="1" smtClean="0"/>
              <a:t>являє</a:t>
            </a:r>
            <a:r>
              <a:rPr lang="ru-RU" sz="1600" dirty="0" smtClean="0"/>
              <a:t> собою в основному два </a:t>
            </a:r>
            <a:r>
              <a:rPr lang="ru-RU" sz="1600" dirty="0" err="1" smtClean="0"/>
              <a:t>типи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місцевості</a:t>
            </a:r>
            <a:r>
              <a:rPr lang="ru-RU" sz="1600" dirty="0" smtClean="0"/>
              <a:t>: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старі</a:t>
            </a:r>
            <a:r>
              <a:rPr lang="ru-RU" sz="1600" dirty="0" smtClean="0"/>
              <a:t>, </a:t>
            </a:r>
            <a:r>
              <a:rPr lang="ru-RU" sz="1600" dirty="0" err="1" smtClean="0"/>
              <a:t>з</a:t>
            </a:r>
            <a:r>
              <a:rPr lang="ru-RU" sz="1600" dirty="0" smtClean="0"/>
              <a:t> великою </a:t>
            </a:r>
            <a:r>
              <a:rPr lang="ru-RU" sz="1600" dirty="0" err="1" smtClean="0"/>
              <a:t>кількістю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кратерів</a:t>
            </a:r>
            <a:r>
              <a:rPr lang="ru-RU" sz="1600" dirty="0" smtClean="0"/>
              <a:t>, </a:t>
            </a:r>
            <a:r>
              <a:rPr lang="ru-RU" sz="1600" dirty="0" err="1" smtClean="0"/>
              <a:t>темні</a:t>
            </a:r>
            <a:r>
              <a:rPr lang="ru-RU" sz="1600" dirty="0" smtClean="0"/>
              <a:t> </a:t>
            </a:r>
            <a:r>
              <a:rPr lang="ru-RU" sz="1600" dirty="0" err="1" smtClean="0"/>
              <a:t>області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кілька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молоді</a:t>
            </a:r>
            <a:r>
              <a:rPr lang="ru-RU" sz="1600" dirty="0" smtClean="0"/>
              <a:t>,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світлі</a:t>
            </a:r>
            <a:r>
              <a:rPr lang="ru-RU" sz="1600" dirty="0" smtClean="0"/>
              <a:t>, </a:t>
            </a:r>
            <a:r>
              <a:rPr lang="ru-RU" sz="1600" dirty="0" err="1" smtClean="0"/>
              <a:t>області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протяжним</a:t>
            </a:r>
            <a:r>
              <a:rPr lang="ru-RU" sz="1600" dirty="0" smtClean="0"/>
              <a:t> рядами канав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гірських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кряжів</a:t>
            </a:r>
            <a:r>
              <a:rPr lang="ru-RU" sz="1600" dirty="0" smtClean="0"/>
              <a:t>. </a:t>
            </a: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В </a:t>
            </a:r>
            <a:r>
              <a:rPr lang="ru-RU" sz="1600" dirty="0" err="1" smtClean="0"/>
              <a:t>розрядженій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атмосфері</a:t>
            </a:r>
            <a:r>
              <a:rPr lang="ru-RU" sz="1600" dirty="0" smtClean="0"/>
              <a:t> </a:t>
            </a:r>
            <a:r>
              <a:rPr lang="ru-RU" sz="1600" dirty="0" err="1" smtClean="0"/>
              <a:t>Ганімеда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міститься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кисень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подібно</a:t>
            </a:r>
            <a:r>
              <a:rPr lang="ru-RU" sz="1600" dirty="0" smtClean="0"/>
              <a:t> </a:t>
            </a:r>
            <a:r>
              <a:rPr lang="ru-RU" sz="1600" dirty="0" err="1" smtClean="0"/>
              <a:t>Європі</a:t>
            </a:r>
            <a:r>
              <a:rPr lang="ru-RU" sz="1600" dirty="0" smtClean="0"/>
              <a:t>. Цей </a:t>
            </a:r>
            <a:r>
              <a:rPr lang="ru-RU" sz="1600" dirty="0" err="1" smtClean="0"/>
              <a:t>супутник</a:t>
            </a:r>
            <a:r>
              <a:rPr lang="ru-RU" sz="1600" dirty="0" smtClean="0"/>
              <a:t>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власне</a:t>
            </a:r>
            <a:r>
              <a:rPr lang="ru-RU" sz="1600" dirty="0" smtClean="0"/>
              <a:t> поле </a:t>
            </a:r>
            <a:r>
              <a:rPr lang="ru-RU" sz="1600" dirty="0" err="1" smtClean="0"/>
              <a:t>магнітосфери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тягнеться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всередину</a:t>
            </a:r>
            <a:r>
              <a:rPr lang="ru-RU" sz="1600" dirty="0" smtClean="0"/>
              <a:t> </a:t>
            </a:r>
            <a:r>
              <a:rPr lang="ru-RU" sz="1600" dirty="0" err="1" smtClean="0"/>
              <a:t>величезного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Юпітера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00364" y="500042"/>
            <a:ext cx="296818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</a:rPr>
              <a:t>Каллісто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3" name="Picture 6" descr="C:\WINDOWS\Рабочий стол\темп\ЮПИТЕР.files\jupcallis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28596" y="1857364"/>
            <a:ext cx="3810000" cy="3581400"/>
          </a:xfrm>
          <a:prstGeom prst="rect">
            <a:avLst/>
          </a:prstGeom>
          <a:noFill/>
          <a:ln/>
        </p:spPr>
      </p:pic>
      <p:sp>
        <p:nvSpPr>
          <p:cNvPr id="4" name="Прямоугольник 3"/>
          <p:cNvSpPr/>
          <p:nvPr/>
        </p:nvSpPr>
        <p:spPr>
          <a:xfrm>
            <a:off x="4286248" y="1571612"/>
            <a:ext cx="4572000" cy="48013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Каллісто</a:t>
            </a:r>
            <a:r>
              <a:rPr lang="ru-RU" dirty="0" smtClean="0"/>
              <a:t> - </a:t>
            </a:r>
            <a:r>
              <a:rPr lang="ru-RU" dirty="0" err="1" smtClean="0"/>
              <a:t>восьмий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супутників</a:t>
            </a:r>
            <a:r>
              <a:rPr lang="ru-RU" dirty="0" smtClean="0"/>
              <a:t> </a:t>
            </a:r>
            <a:r>
              <a:rPr lang="ru-RU" dirty="0" err="1" smtClean="0"/>
              <a:t>Юпітера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другий</a:t>
            </a:r>
            <a:r>
              <a:rPr lang="ru-RU" dirty="0" smtClean="0"/>
              <a:t> за величиною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Каллісто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відкритий</a:t>
            </a:r>
            <a:r>
              <a:rPr lang="ru-RU" dirty="0" smtClean="0"/>
              <a:t> </a:t>
            </a:r>
            <a:r>
              <a:rPr lang="ru-RU" dirty="0" err="1" smtClean="0"/>
              <a:t>Галілеєм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Маріусом</a:t>
            </a:r>
            <a:r>
              <a:rPr lang="ru-RU" dirty="0" smtClean="0"/>
              <a:t> в 1610 </a:t>
            </a:r>
            <a:r>
              <a:rPr lang="ru-RU" dirty="0" err="1" smtClean="0"/>
              <a:t>році</a:t>
            </a:r>
            <a:r>
              <a:rPr lang="ru-RU" dirty="0" smtClean="0"/>
              <a:t>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Каллісто</a:t>
            </a:r>
            <a:r>
              <a:rPr lang="ru-RU" dirty="0" smtClean="0"/>
              <a:t> в основному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на 40 %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льоду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 60 %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каменю</a:t>
            </a:r>
            <a:r>
              <a:rPr lang="ru-RU" dirty="0" smtClean="0"/>
              <a:t> / </a:t>
            </a:r>
            <a:r>
              <a:rPr lang="ru-RU" dirty="0" err="1" smtClean="0"/>
              <a:t>заліза</a:t>
            </a:r>
            <a:r>
              <a:rPr lang="ru-RU" dirty="0" smtClean="0"/>
              <a:t>, </a:t>
            </a:r>
            <a:r>
              <a:rPr lang="ru-RU" dirty="0" err="1" smtClean="0"/>
              <a:t>подібно</a:t>
            </a:r>
            <a:r>
              <a:rPr lang="ru-RU" dirty="0" smtClean="0"/>
              <a:t> Титану </a:t>
            </a:r>
            <a:r>
              <a:rPr lang="ru-RU" dirty="0" err="1" smtClean="0"/>
              <a:t>і</a:t>
            </a:r>
            <a:r>
              <a:rPr lang="ru-RU" dirty="0" smtClean="0"/>
              <a:t> Тритону. </a:t>
            </a:r>
          </a:p>
          <a:p>
            <a:endParaRPr lang="ru-RU" dirty="0" smtClean="0"/>
          </a:p>
          <a:p>
            <a:r>
              <a:rPr lang="ru-RU" dirty="0" err="1" smtClean="0"/>
              <a:t>Поверхня</a:t>
            </a:r>
            <a:r>
              <a:rPr lang="ru-RU" dirty="0" smtClean="0"/>
              <a:t> </a:t>
            </a:r>
            <a:r>
              <a:rPr lang="ru-RU" dirty="0" err="1" smtClean="0"/>
              <a:t>Каллісто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покрита</a:t>
            </a:r>
            <a:r>
              <a:rPr lang="ru-RU" dirty="0" smtClean="0"/>
              <a:t> кратерами.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вік</a:t>
            </a:r>
            <a:r>
              <a:rPr lang="ru-RU" dirty="0" smtClean="0"/>
              <a:t> </a:t>
            </a:r>
            <a:r>
              <a:rPr lang="ru-RU" dirty="0" err="1" smtClean="0"/>
              <a:t>оцінюється</a:t>
            </a:r>
            <a:r>
              <a:rPr lang="ru-RU" dirty="0" smtClean="0"/>
              <a:t> в 4 </a:t>
            </a:r>
            <a:r>
              <a:rPr lang="ru-RU" dirty="0" err="1" smtClean="0"/>
              <a:t>мільярди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Каллісто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незначну</a:t>
            </a:r>
            <a:r>
              <a:rPr lang="ru-RU" dirty="0" smtClean="0"/>
              <a:t> атмосферу, </a:t>
            </a:r>
            <a:r>
              <a:rPr lang="ru-RU" dirty="0" err="1" smtClean="0"/>
              <a:t>состаящую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двоокису</a:t>
            </a:r>
            <a:r>
              <a:rPr lang="ru-RU" dirty="0" smtClean="0"/>
              <a:t> </a:t>
            </a:r>
            <a:r>
              <a:rPr lang="ru-RU" dirty="0" err="1" smtClean="0"/>
              <a:t>вуглецю</a:t>
            </a:r>
            <a:endParaRPr lang="ru-RU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105</TotalTime>
  <Words>862</Words>
  <Application>Microsoft Office PowerPoint</Application>
  <PresentationFormat>Экран (4:3)</PresentationFormat>
  <Paragraphs>269</Paragraphs>
  <Slides>35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Справедливость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11</cp:revision>
  <dcterms:created xsi:type="dcterms:W3CDTF">2014-05-06T12:35:36Z</dcterms:created>
  <dcterms:modified xsi:type="dcterms:W3CDTF">2014-05-06T15:05:32Z</dcterms:modified>
</cp:coreProperties>
</file>