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84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1296144"/>
          </a:xfrm>
        </p:spPr>
        <p:txBody>
          <a:bodyPr>
            <a:noAutofit/>
          </a:bodyPr>
          <a:lstStyle/>
          <a:p>
            <a:r>
              <a:rPr lang="uk-UA" sz="7200" dirty="0" smtClean="0"/>
              <a:t>Місяць</a:t>
            </a:r>
            <a:endParaRPr lang="ru-RU" sz="7200" dirty="0"/>
          </a:p>
        </p:txBody>
      </p:sp>
      <p:pic>
        <p:nvPicPr>
          <p:cNvPr id="4" name="Picture 7" descr="Luna2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616624" cy="51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Krateri2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96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5301207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А </a:t>
            </a:r>
            <a:r>
              <a:rPr lang="ru-RU" sz="2400" dirty="0" err="1" smtClean="0">
                <a:latin typeface="Monotype Corsiva" pitchFamily="66" charset="0"/>
              </a:rPr>
              <a:t>це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Місячні</a:t>
            </a:r>
            <a:r>
              <a:rPr lang="ru-RU" sz="2400" dirty="0" smtClean="0">
                <a:latin typeface="Monotype Corsiva" pitchFamily="66" charset="0"/>
              </a:rPr>
              <a:t> гори. </a:t>
            </a:r>
            <a:r>
              <a:rPr lang="ru-RU" sz="2400" dirty="0" err="1" smtClean="0">
                <a:latin typeface="Monotype Corsiva" pitchFamily="66" charset="0"/>
              </a:rPr>
              <a:t>Їх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назви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цілком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земні</a:t>
            </a:r>
            <a:r>
              <a:rPr lang="ru-RU" sz="2400" dirty="0" smtClean="0">
                <a:latin typeface="Monotype Corsiva" pitchFamily="66" charset="0"/>
              </a:rPr>
              <a:t> - Кавказ, Алтай, </a:t>
            </a:r>
            <a:r>
              <a:rPr lang="ru-RU" sz="2400" dirty="0" err="1" smtClean="0">
                <a:latin typeface="Monotype Corsiva" pitchFamily="66" charset="0"/>
              </a:rPr>
              <a:t>Карпати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Альпи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Апеніни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Періно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Тенеріфе</a:t>
            </a:r>
            <a:r>
              <a:rPr lang="ru-RU" sz="2400" dirty="0" smtClean="0">
                <a:latin typeface="Monotype Corsiva" pitchFamily="66" charset="0"/>
              </a:rPr>
              <a:t>. </a:t>
            </a:r>
            <a:r>
              <a:rPr lang="ru-RU" sz="2400" dirty="0" err="1" smtClean="0">
                <a:latin typeface="Monotype Corsiva" pitchFamily="66" charset="0"/>
              </a:rPr>
              <a:t>Висота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гір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доходити</a:t>
            </a:r>
            <a:r>
              <a:rPr lang="ru-RU" sz="2400" dirty="0" smtClean="0">
                <a:latin typeface="Monotype Corsiva" pitchFamily="66" charset="0"/>
              </a:rPr>
              <a:t> до </a:t>
            </a:r>
            <a:r>
              <a:rPr lang="ru-RU" sz="2400" dirty="0" smtClean="0">
                <a:latin typeface="Monotype Corsiva" pitchFamily="66" charset="0"/>
              </a:rPr>
              <a:t> 8 км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але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зазвичай</a:t>
            </a:r>
            <a:r>
              <a:rPr lang="ru-RU" sz="2400" dirty="0" smtClean="0">
                <a:latin typeface="Monotype Corsiva" pitchFamily="66" charset="0"/>
              </a:rPr>
              <a:t> вона становить 3-5 км.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Зразок Місячного </a:t>
            </a:r>
            <a:r>
              <a:rPr lang="uk-UA" dirty="0" err="1" smtClean="0">
                <a:latin typeface="Monotype Corsiva" pitchFamily="66" charset="0"/>
              </a:rPr>
              <a:t>грунту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7" descr="ka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75415"/>
            <a:ext cx="6650534" cy="578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Структура Місяця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Monotype Corsiva" pitchFamily="66" charset="0"/>
              </a:rPr>
              <a:t>Самий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верхній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шар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представлений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корою</a:t>
            </a:r>
            <a:r>
              <a:rPr lang="en-US" sz="2400" dirty="0" smtClean="0">
                <a:latin typeface="Monotype Corsiva" pitchFamily="66" charset="0"/>
              </a:rPr>
              <a:t>, </a:t>
            </a:r>
            <a:r>
              <a:rPr lang="en-US" sz="2400" dirty="0" err="1" smtClean="0">
                <a:latin typeface="Monotype Corsiva" pitchFamily="66" charset="0"/>
              </a:rPr>
              <a:t>товщина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якої</a:t>
            </a:r>
            <a:r>
              <a:rPr lang="en-US" sz="2400" dirty="0" smtClean="0">
                <a:latin typeface="Monotype Corsiva" pitchFamily="66" charset="0"/>
              </a:rPr>
              <a:t>, </a:t>
            </a:r>
            <a:r>
              <a:rPr lang="en-US" sz="2400" dirty="0" err="1" smtClean="0">
                <a:latin typeface="Monotype Corsiva" pitchFamily="66" charset="0"/>
              </a:rPr>
              <a:t>визначена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тільки</a:t>
            </a:r>
            <a:r>
              <a:rPr lang="en-US" sz="2400" dirty="0" smtClean="0">
                <a:latin typeface="Monotype Corsiva" pitchFamily="66" charset="0"/>
              </a:rPr>
              <a:t> в </a:t>
            </a:r>
            <a:r>
              <a:rPr lang="en-US" sz="2400" dirty="0" err="1" smtClean="0">
                <a:latin typeface="Monotype Corsiva" pitchFamily="66" charset="0"/>
              </a:rPr>
              <a:t>районах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улоговин</a:t>
            </a:r>
            <a:r>
              <a:rPr lang="en-US" sz="2400" dirty="0" smtClean="0">
                <a:latin typeface="Monotype Corsiva" pitchFamily="66" charset="0"/>
              </a:rPr>
              <a:t>, </a:t>
            </a:r>
            <a:r>
              <a:rPr lang="en-US" sz="2400" dirty="0" err="1" smtClean="0">
                <a:latin typeface="Monotype Corsiva" pitchFamily="66" charset="0"/>
              </a:rPr>
              <a:t>складає</a:t>
            </a:r>
            <a:r>
              <a:rPr lang="en-US" sz="2400" dirty="0" smtClean="0">
                <a:latin typeface="Monotype Corsiva" pitchFamily="66" charset="0"/>
              </a:rPr>
              <a:t> 60 </a:t>
            </a:r>
            <a:r>
              <a:rPr lang="en-US" sz="2400" dirty="0" err="1" smtClean="0">
                <a:latin typeface="Monotype Corsiva" pitchFamily="66" charset="0"/>
              </a:rPr>
              <a:t>км</a:t>
            </a:r>
            <a:r>
              <a:rPr lang="en-US" sz="2400" dirty="0" smtClean="0">
                <a:latin typeface="Monotype Corsiva" pitchFamily="66" charset="0"/>
              </a:rPr>
              <a:t>. 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uk-UA" sz="2400" dirty="0" smtClean="0">
                <a:latin typeface="Monotype Corsiva" pitchFamily="66" charset="0"/>
              </a:rPr>
              <a:t>Н</a:t>
            </a:r>
            <a:r>
              <a:rPr lang="en-US" sz="2400" dirty="0" err="1" smtClean="0">
                <a:latin typeface="Monotype Corsiva" pitchFamily="66" charset="0"/>
              </a:rPr>
              <a:t>айбільш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древні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материкові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райони</a:t>
            </a:r>
            <a:r>
              <a:rPr lang="en-US" sz="2400" dirty="0" smtClean="0">
                <a:latin typeface="Monotype Corsiva" pitchFamily="66" charset="0"/>
              </a:rPr>
              <a:t> Місяця </a:t>
            </a:r>
            <a:r>
              <a:rPr lang="en-US" sz="2400" dirty="0" err="1" smtClean="0">
                <a:latin typeface="Monotype Corsiva" pitchFamily="66" charset="0"/>
              </a:rPr>
              <a:t>переважно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утворені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світлою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гірською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породою</a:t>
            </a:r>
            <a:r>
              <a:rPr lang="en-US" sz="2400" dirty="0" smtClean="0">
                <a:latin typeface="Monotype Corsiva" pitchFamily="66" charset="0"/>
              </a:rPr>
              <a:t> - </a:t>
            </a:r>
            <a:r>
              <a:rPr lang="en-US" sz="2400" dirty="0" err="1" smtClean="0">
                <a:latin typeface="Monotype Corsiva" pitchFamily="66" charset="0"/>
              </a:rPr>
              <a:t>анортозитами</a:t>
            </a:r>
            <a:r>
              <a:rPr lang="uk-UA" sz="2400" dirty="0" smtClean="0">
                <a:latin typeface="Monotype Corsiva" pitchFamily="66" charset="0"/>
              </a:rPr>
              <a:t>.</a:t>
            </a:r>
            <a:endParaRPr lang="ru-RU" sz="2400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211637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emnaja storona Luni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73007"/>
            <a:ext cx="5184576" cy="53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712879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Це</a:t>
            </a:r>
            <a:r>
              <a:rPr lang="en-GB" sz="2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Monotype Corsiva" pitchFamily="66" charset="0"/>
                <a:cs typeface="Times New Roman" pitchFamily="18" charset="0"/>
              </a:rPr>
              <a:t>темн</a:t>
            </a:r>
            <a:r>
              <a:rPr lang="uk-UA" sz="2000" dirty="0" err="1" smtClean="0">
                <a:latin typeface="Monotype Corsiva" pitchFamily="66" charset="0"/>
                <a:cs typeface="Times New Roman" pitchFamily="18" charset="0"/>
              </a:rPr>
              <a:t>ий</a:t>
            </a:r>
            <a:r>
              <a:rPr lang="en-GB" sz="2000" dirty="0" smtClean="0">
                <a:latin typeface="Monotype Corsiva" pitchFamily="66" charset="0"/>
                <a:cs typeface="Times New Roman" pitchFamily="18" charset="0"/>
              </a:rPr>
              <a:t>,</a:t>
            </a:r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Monotype Corsiva" pitchFamily="66" charset="0"/>
                <a:cs typeface="Times New Roman" pitchFamily="18" charset="0"/>
              </a:rPr>
              <a:t>ніколи</a:t>
            </a:r>
            <a:r>
              <a:rPr lang="en-GB" sz="2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Monotype Corsiva" pitchFamily="66" charset="0"/>
                <a:cs typeface="Times New Roman" pitchFamily="18" charset="0"/>
              </a:rPr>
              <a:t>не</a:t>
            </a:r>
            <a:r>
              <a:rPr lang="en-GB" sz="2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Monotype Corsiva" pitchFamily="66" charset="0"/>
                <a:cs typeface="Times New Roman" pitchFamily="18" charset="0"/>
              </a:rPr>
              <a:t>видим</a:t>
            </a:r>
            <a:r>
              <a:rPr lang="uk-UA" sz="2000" dirty="0" err="1" smtClean="0">
                <a:latin typeface="Monotype Corsiva" pitchFamily="66" charset="0"/>
                <a:cs typeface="Times New Roman" pitchFamily="18" charset="0"/>
              </a:rPr>
              <a:t>ий</a:t>
            </a:r>
            <a:r>
              <a:rPr lang="en-GB" sz="2000" dirty="0" smtClean="0">
                <a:latin typeface="Monotype Corsiva" pitchFamily="66" charset="0"/>
                <a:cs typeface="Times New Roman" pitchFamily="18" charset="0"/>
              </a:rPr>
              <a:t> з </a:t>
            </a:r>
            <a:r>
              <a:rPr lang="en-GB" sz="2000" dirty="0" smtClean="0">
                <a:latin typeface="Monotype Corsiva" pitchFamily="66" charset="0"/>
                <a:cs typeface="Times New Roman" pitchFamily="18" charset="0"/>
              </a:rPr>
              <a:t>Землі</a:t>
            </a:r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Monotype Corsiva" pitchFamily="66" charset="0"/>
                <a:cs typeface="Times New Roman" pitchFamily="18" charset="0"/>
              </a:rPr>
              <a:t>бік</a:t>
            </a:r>
            <a:r>
              <a:rPr lang="en-GB" sz="2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Monotype Corsiva" pitchFamily="66" charset="0"/>
                <a:cs typeface="Times New Roman" pitchFamily="18" charset="0"/>
              </a:rPr>
              <a:t>Місяця</a:t>
            </a:r>
            <a:r>
              <a:rPr lang="en-GB" sz="2000" dirty="0" smtClean="0"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 Люди вперше побачили темну сторону Місяця тільки в 1959 році, коли станція «Місяць 3» зробила її знімки.</a:t>
            </a:r>
          </a:p>
          <a:p>
            <a:endParaRPr lang="en-GB" sz="1050" dirty="0" smtClean="0">
              <a:latin typeface="Arial Black" pitchFamily="34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2132856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Хоча Місяць і обертається навколо своєї власної осі, але робить це дуже повільно - 27,3 діб. Майже за цей же час вона обертається навколо Землі. І оскільки напрямку обертання збігаються, то виходить так, що до Землі вона завжди повернута тільки однією стороною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37321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В </a:t>
            </a:r>
            <a:r>
              <a:rPr lang="ru-RU" sz="2000" dirty="0" smtClean="0">
                <a:latin typeface="Monotype Corsiva" pitchFamily="66" charset="0"/>
              </a:rPr>
              <a:t>2008 </a:t>
            </a:r>
            <a:r>
              <a:rPr lang="ru-RU" sz="2000" dirty="0" err="1" smtClean="0">
                <a:latin typeface="Monotype Corsiva" pitchFamily="66" charset="0"/>
              </a:rPr>
              <a:t>році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група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американських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геологів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із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університетів</a:t>
            </a:r>
            <a:r>
              <a:rPr lang="ru-RU" sz="2000" dirty="0" smtClean="0">
                <a:latin typeface="Monotype Corsiva" pitchFamily="66" charset="0"/>
              </a:rPr>
              <a:t> Карнеги та Брауна </a:t>
            </a:r>
            <a:r>
              <a:rPr lang="ru-RU" sz="2000" dirty="0" err="1" smtClean="0">
                <a:latin typeface="Monotype Corsiva" pitchFamily="66" charset="0"/>
              </a:rPr>
              <a:t>виявили</a:t>
            </a:r>
            <a:r>
              <a:rPr lang="ru-RU" sz="2000" dirty="0" smtClean="0">
                <a:latin typeface="Monotype Corsiva" pitchFamily="66" charset="0"/>
              </a:rPr>
              <a:t> в </a:t>
            </a:r>
            <a:r>
              <a:rPr lang="ru-RU" sz="2000" dirty="0" err="1" smtClean="0">
                <a:latin typeface="Monotype Corsiva" pitchFamily="66" charset="0"/>
              </a:rPr>
              <a:t>зразках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місячного</a:t>
            </a:r>
            <a:r>
              <a:rPr lang="ru-RU" sz="2000" dirty="0" smtClean="0">
                <a:latin typeface="Monotype Corsiva" pitchFamily="66" charset="0"/>
              </a:rPr>
              <a:t> грунту </a:t>
            </a:r>
            <a:r>
              <a:rPr lang="ru-RU" sz="2000" dirty="0" err="1" smtClean="0">
                <a:latin typeface="Monotype Corsiva" pitchFamily="66" charset="0"/>
              </a:rPr>
              <a:t>сліди</a:t>
            </a:r>
            <a:r>
              <a:rPr lang="ru-RU" sz="2000" dirty="0" smtClean="0">
                <a:latin typeface="Monotype Corsiva" pitchFamily="66" charset="0"/>
              </a:rPr>
              <a:t> води.</a:t>
            </a:r>
          </a:p>
          <a:p>
            <a:r>
              <a:rPr lang="uk-UA" sz="2000" dirty="0" smtClean="0">
                <a:latin typeface="Monotype Corsiva" pitchFamily="66" charset="0"/>
              </a:rPr>
              <a:t>Також космічні апарати виявили воду на Місяці за допомогою спеціальних сканерів.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523832" cy="50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На місяці небо завжди чорне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Picture 3" descr="lunohod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9296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Місячне Затемнення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988840"/>
            <a:ext cx="2329805" cy="4108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844824"/>
            <a:ext cx="388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Monotype Corsiva" pitchFamily="66" charset="0"/>
              </a:rPr>
              <a:t>Іноді ми можемо спостерігати явище, яке називається місячне затемнення. Воно відбувається тоді, коли Сонце, Місяць і Земля опиняються на одній прямій і Земля закриває Місяць від Сонця своєю тінню.</a:t>
            </a:r>
            <a:br>
              <a:rPr lang="uk-UA" sz="2000" dirty="0" smtClean="0">
                <a:latin typeface="Monotype Corsiva" pitchFamily="66" charset="0"/>
              </a:rPr>
            </a:br>
            <a:r>
              <a:rPr lang="uk-UA" sz="2000" dirty="0" smtClean="0">
                <a:latin typeface="Monotype Corsiva" pitchFamily="66" charset="0"/>
              </a:rPr>
              <a:t>Затемнення може бути не тільки повним, але і частковим. У цьому випадку тінь Землі потрапляє не всю Місяць, а тільки на її шматочок. Місячне затемнення може тривати </a:t>
            </a:r>
            <a:r>
              <a:rPr lang="ru-RU" sz="2000" dirty="0" smtClean="0">
                <a:latin typeface="Monotype Corsiva" pitchFamily="66" charset="0"/>
              </a:rPr>
              <a:t>до </a:t>
            </a:r>
            <a:r>
              <a:rPr lang="ru-RU" sz="2000" dirty="0" smtClean="0">
                <a:latin typeface="Monotype Corsiva" pitchFamily="66" charset="0"/>
              </a:rPr>
              <a:t>1 </a:t>
            </a:r>
            <a:r>
              <a:rPr lang="uk-UA" sz="2000" dirty="0" smtClean="0">
                <a:latin typeface="Monotype Corsiva" pitchFamily="66" charset="0"/>
              </a:rPr>
              <a:t>години.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.metro.co.uk/i/pix/2011/06/16/article-1308210026633-0C957C9200000578-79449_568x3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26064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Місячне затемнення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Фази Місяця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Monotype Corsiva" pitchFamily="66" charset="0"/>
              </a:rPr>
              <a:t>Місяць завжди видно по-різному - то тоненький серп, то круглий </a:t>
            </a:r>
            <a:r>
              <a:rPr lang="uk-UA" sz="2000" dirty="0" smtClean="0">
                <a:latin typeface="Monotype Corsiva" pitchFamily="66" charset="0"/>
              </a:rPr>
              <a:t>млинець. Іноді </a:t>
            </a:r>
            <a:r>
              <a:rPr lang="uk-UA" sz="2000" dirty="0" smtClean="0">
                <a:latin typeface="Monotype Corsiva" pitchFamily="66" charset="0"/>
              </a:rPr>
              <a:t>її «кінці» спрямовані в один бік, а іноді в </a:t>
            </a:r>
            <a:r>
              <a:rPr lang="uk-UA" sz="2000" dirty="0" smtClean="0">
                <a:latin typeface="Monotype Corsiva" pitchFamily="66" charset="0"/>
              </a:rPr>
              <a:t>інший.</a:t>
            </a:r>
            <a:r>
              <a:rPr lang="uk-UA" sz="2000" dirty="0" smtClean="0">
                <a:latin typeface="Monotype Corsiva" pitchFamily="66" charset="0"/>
              </a:rPr>
              <a:t> Ці зміни називаються фазами Місяця.</a:t>
            </a:r>
          </a:p>
          <a:p>
            <a:endParaRPr lang="ru-RU" sz="2000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6464" y="1196752"/>
            <a:ext cx="4437536" cy="3917657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149080"/>
            <a:ext cx="458700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Autofit/>
          </a:bodyPr>
          <a:lstStyle/>
          <a:p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Дослідження Місяця</a:t>
            </a:r>
            <a:r>
              <a:rPr lang="en-US" sz="9600" b="1" dirty="0" smtClean="0">
                <a:latin typeface="Monotype Corsiva" pitchFamily="66" charset="0"/>
              </a:rPr>
              <a:t/>
            </a:r>
            <a:br>
              <a:rPr lang="en-US" sz="9600" b="1" dirty="0" smtClean="0">
                <a:latin typeface="Monotype Corsiva" pitchFamily="66" charset="0"/>
              </a:rPr>
            </a:b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Давні греки Місяць назвали Селеною.</a:t>
            </a:r>
            <a:r>
              <a:rPr lang="en-US" dirty="0" smtClean="0">
                <a:latin typeface="Monotype Corsiva" pitchFamily="66" charset="0"/>
              </a:rPr>
              <a:t/>
            </a:r>
            <a:br>
              <a:rPr lang="en-US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8" descr="Dr_grec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651621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una1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584" y="764704"/>
            <a:ext cx="25714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15719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Monotype Corsiva" pitchFamily="66" charset="0"/>
              </a:rPr>
              <a:t>Космічний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uk-UA" sz="2000" dirty="0" smtClean="0">
                <a:latin typeface="Monotype Corsiva" pitchFamily="66" charset="0"/>
              </a:rPr>
              <a:t>апарат</a:t>
            </a:r>
            <a:r>
              <a:rPr lang="en-GB" sz="2000" dirty="0" smtClean="0">
                <a:latin typeface="Monotype Corsiva" pitchFamily="66" charset="0"/>
              </a:rPr>
              <a:t> </a:t>
            </a:r>
            <a:r>
              <a:rPr lang="en-GB" sz="2000" b="1" dirty="0" smtClean="0">
                <a:latin typeface="Monotype Corsiva" pitchFamily="66" charset="0"/>
              </a:rPr>
              <a:t>Луна-3</a:t>
            </a:r>
            <a:r>
              <a:rPr lang="en-GB" sz="2000" dirty="0" smtClean="0">
                <a:latin typeface="Monotype Corsiva" pitchFamily="66" charset="0"/>
              </a:rPr>
              <a:t> б</a:t>
            </a:r>
            <a:r>
              <a:rPr lang="uk-UA" sz="2000" dirty="0" smtClean="0">
                <a:latin typeface="Monotype Corsiva" pitchFamily="66" charset="0"/>
              </a:rPr>
              <a:t>у</a:t>
            </a:r>
            <a:r>
              <a:rPr lang="en-GB" sz="2000" dirty="0" smtClean="0">
                <a:latin typeface="Monotype Corsiva" pitchFamily="66" charset="0"/>
              </a:rPr>
              <a:t>л </a:t>
            </a:r>
            <a:r>
              <a:rPr lang="uk-UA" sz="2000" dirty="0" smtClean="0">
                <a:latin typeface="Monotype Corsiva" pitchFamily="66" charset="0"/>
              </a:rPr>
              <a:t>запущений </a:t>
            </a:r>
            <a:r>
              <a:rPr lang="en-GB" sz="2000" dirty="0" smtClean="0">
                <a:latin typeface="Monotype Corsiva" pitchFamily="66" charset="0"/>
              </a:rPr>
              <a:t>4 </a:t>
            </a:r>
            <a:r>
              <a:rPr lang="uk-UA" sz="2000" dirty="0" smtClean="0">
                <a:latin typeface="Monotype Corsiva" pitchFamily="66" charset="0"/>
              </a:rPr>
              <a:t>ж</a:t>
            </a:r>
            <a:r>
              <a:rPr lang="en-GB" sz="2000" dirty="0" smtClean="0">
                <a:latin typeface="Monotype Corsiva" pitchFamily="66" charset="0"/>
              </a:rPr>
              <a:t>о</a:t>
            </a:r>
            <a:r>
              <a:rPr lang="uk-UA" sz="2000" dirty="0" err="1" smtClean="0">
                <a:latin typeface="Monotype Corsiva" pitchFamily="66" charset="0"/>
              </a:rPr>
              <a:t>втня</a:t>
            </a:r>
            <a:r>
              <a:rPr lang="en-GB" sz="2000" dirty="0" smtClean="0">
                <a:latin typeface="Monotype Corsiva" pitchFamily="66" charset="0"/>
              </a:rPr>
              <a:t> 1959 </a:t>
            </a:r>
            <a:r>
              <a:rPr lang="uk-UA" sz="2000" dirty="0" smtClean="0">
                <a:latin typeface="Monotype Corsiva" pitchFamily="66" charset="0"/>
              </a:rPr>
              <a:t>року</a:t>
            </a:r>
            <a:r>
              <a:rPr lang="ru-RU" sz="2000" dirty="0" smtClean="0">
                <a:latin typeface="Monotype Corsiva" pitchFamily="66" charset="0"/>
              </a:rPr>
              <a:t>. 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uk-UA" sz="2000" dirty="0" smtClean="0">
                <a:latin typeface="Monotype Corsiva" pitchFamily="66" charset="0"/>
              </a:rPr>
              <a:t>Він </a:t>
            </a:r>
            <a:r>
              <a:rPr lang="en-GB" sz="2000" dirty="0" err="1" smtClean="0">
                <a:latin typeface="Monotype Corsiva" pitchFamily="66" charset="0"/>
              </a:rPr>
              <a:t>про</a:t>
            </a:r>
            <a:r>
              <a:rPr lang="uk-UA" sz="2000" dirty="0" smtClean="0">
                <a:latin typeface="Monotype Corsiva" pitchFamily="66" charset="0"/>
              </a:rPr>
              <a:t>йшов </a:t>
            </a:r>
            <a:r>
              <a:rPr lang="en-GB" sz="2000" dirty="0" smtClean="0">
                <a:latin typeface="Monotype Corsiva" pitchFamily="66" charset="0"/>
              </a:rPr>
              <a:t> </a:t>
            </a:r>
            <a:r>
              <a:rPr lang="en-GB" sz="2000" dirty="0" err="1" smtClean="0">
                <a:latin typeface="Monotype Corsiva" pitchFamily="66" charset="0"/>
              </a:rPr>
              <a:t>на</a:t>
            </a:r>
            <a:r>
              <a:rPr lang="en-GB" sz="2000" dirty="0" smtClean="0">
                <a:latin typeface="Monotype Corsiva" pitchFamily="66" charset="0"/>
              </a:rPr>
              <a:t> </a:t>
            </a:r>
            <a:r>
              <a:rPr lang="uk-UA" sz="2000" dirty="0" smtClean="0">
                <a:latin typeface="Monotype Corsiva" pitchFamily="66" charset="0"/>
              </a:rPr>
              <a:t>відстані </a:t>
            </a:r>
            <a:r>
              <a:rPr lang="en-GB" sz="2000" dirty="0" smtClean="0">
                <a:latin typeface="Monotype Corsiva" pitchFamily="66" charset="0"/>
              </a:rPr>
              <a:t>6200 </a:t>
            </a:r>
            <a:r>
              <a:rPr lang="en-GB" sz="2000" dirty="0" err="1" smtClean="0">
                <a:latin typeface="Monotype Corsiva" pitchFamily="66" charset="0"/>
              </a:rPr>
              <a:t>км</a:t>
            </a:r>
            <a:r>
              <a:rPr lang="uk-UA" sz="2000" dirty="0" smtClean="0">
                <a:latin typeface="Monotype Corsiva" pitchFamily="66" charset="0"/>
              </a:rPr>
              <a:t> від місяця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зробив</a:t>
            </a:r>
            <a:r>
              <a:rPr lang="ru-RU" sz="2000" dirty="0" smtClean="0">
                <a:latin typeface="Monotype Corsiva" pitchFamily="66" charset="0"/>
              </a:rPr>
              <a:t> фото </a:t>
            </a:r>
            <a:r>
              <a:rPr lang="ru-RU" sz="2000" dirty="0" err="1" smtClean="0">
                <a:latin typeface="Monotype Corsiva" pitchFamily="66" charset="0"/>
              </a:rPr>
              <a:t>майже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половини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її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поверхні</a:t>
            </a:r>
            <a:r>
              <a:rPr lang="ru-RU" sz="2000" dirty="0" smtClean="0">
                <a:latin typeface="Monotype Corsiva" pitchFamily="66" charset="0"/>
              </a:rPr>
              <a:t>, особливо – </a:t>
            </a:r>
            <a:r>
              <a:rPr lang="ru-RU" sz="2000" dirty="0" err="1" smtClean="0">
                <a:latin typeface="Monotype Corsiva" pitchFamily="66" charset="0"/>
              </a:rPr>
              <a:t>знімки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темної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половини</a:t>
            </a:r>
            <a:r>
              <a:rPr lang="ru-RU" sz="2000" dirty="0" smtClean="0">
                <a:latin typeface="Monotype Corsiva" pitchFamily="66" charset="0"/>
              </a:rPr>
              <a:t>  Місяця.</a:t>
            </a:r>
            <a:endParaRPr lang="en-US" sz="2000" dirty="0" smtClean="0">
              <a:latin typeface="Monotype Corsiva" pitchFamily="66" charset="0"/>
            </a:endParaRPr>
          </a:p>
          <a:p>
            <a:endParaRPr lang="ru-RU" sz="2000" dirty="0"/>
          </a:p>
        </p:txBody>
      </p:sp>
      <p:pic>
        <p:nvPicPr>
          <p:cNvPr id="4" name="Picture 2" descr="lun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"/>
            <a:ext cx="6397257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Monotype Corsiva" pitchFamily="66" charset="0"/>
              </a:rPr>
              <a:t>Один </a:t>
            </a:r>
            <a:r>
              <a:rPr lang="ru-RU" sz="3100" dirty="0" err="1" smtClean="0">
                <a:latin typeface="Monotype Corsiva" pitchFamily="66" charset="0"/>
              </a:rPr>
              <a:t>з</a:t>
            </a:r>
            <a:r>
              <a:rPr lang="ru-RU" sz="3100" dirty="0" smtClean="0">
                <a:latin typeface="Monotype Corsiva" pitchFamily="66" charset="0"/>
              </a:rPr>
              <a:t> перших людей на </a:t>
            </a:r>
            <a:r>
              <a:rPr lang="uk-UA" sz="3100" dirty="0" smtClean="0">
                <a:latin typeface="Monotype Corsiva" pitchFamily="66" charset="0"/>
              </a:rPr>
              <a:t>Місяці – американський астронавт </a:t>
            </a:r>
            <a:r>
              <a:rPr lang="uk-UA" sz="3100" b="1" dirty="0" smtClean="0">
                <a:latin typeface="Monotype Corsiva" pitchFamily="66" charset="0"/>
              </a:rPr>
              <a:t>Ніл </a:t>
            </a:r>
            <a:r>
              <a:rPr lang="uk-UA" sz="3100" b="1" dirty="0" err="1" smtClean="0">
                <a:latin typeface="Monotype Corsiva" pitchFamily="66" charset="0"/>
              </a:rPr>
              <a:t>Армстронг</a:t>
            </a:r>
            <a:r>
              <a:rPr lang="uk-UA" sz="3100" b="1" dirty="0" smtClean="0">
                <a:latin typeface="Monotype Corsiva" pitchFamily="66" charset="0"/>
              </a:rPr>
              <a:t>.</a:t>
            </a: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3" name="Picture 5" descr="Celovek na Lun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96741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15816" y="6021288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20 липня1969 року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endParaRPr lang="en-GB" sz="3200" dirty="0" smtClean="0">
              <a:latin typeface="Monotype Corsiva" pitchFamily="66" charset="0"/>
            </a:endParaRPr>
          </a:p>
          <a:p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ovek na Lune 2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279652" cy="478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 Celovek na Lune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421693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Monotype Corsiva" pitchFamily="66" charset="0"/>
              </a:rPr>
              <a:t>Немає повітря, яскраве сонячне світло</a:t>
            </a:r>
          </a:p>
          <a:p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Спеціальні машини </a:t>
            </a:r>
            <a:r>
              <a:rPr lang="uk-UA" dirty="0" err="1" smtClean="0">
                <a:latin typeface="Monotype Corsiva" pitchFamily="66" charset="0"/>
                <a:cs typeface="Times New Roman" pitchFamily="18" charset="0"/>
              </a:rPr>
              <a:t>–місяцеходи</a:t>
            </a: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.</a:t>
            </a:r>
            <a:br>
              <a:rPr lang="uk-UA" dirty="0" smtClean="0"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5" descr="Vezdehod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525268" cy="36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un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960440" cy="36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unok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504384" cy="52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188641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 17 листопада 1970. Його доставила на Місяць радянська міжпланетна станція Луна-17. Місяцехід-1 подорожував за місячним </a:t>
            </a:r>
            <a:r>
              <a:rPr lang="uk-UA" sz="2000" dirty="0" smtClean="0">
                <a:latin typeface="Monotype Corsiva" pitchFamily="66" charset="0"/>
              </a:rPr>
              <a:t>морем </a:t>
            </a:r>
            <a:r>
              <a:rPr lang="uk-UA" sz="2000" dirty="0" smtClean="0">
                <a:latin typeface="Monotype Corsiva" pitchFamily="66" charset="0"/>
              </a:rPr>
              <a:t>Дощів протягом 11 місяців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623731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Monotype Corsiva" pitchFamily="66" charset="0"/>
              </a:rPr>
              <a:t>Місяцехід-1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Monotype Corsiva" pitchFamily="66" charset="0"/>
              </a:rPr>
              <a:t>Грудень 1972. Готується до запуску остання місячна експедиція - Аполлон 17. З тих пір люди жодного разу не були на Місяці.</a:t>
            </a:r>
            <a:br>
              <a:rPr lang="uk-UA" sz="2000" dirty="0" smtClean="0">
                <a:latin typeface="Monotype Corsiva" pitchFamily="66" charset="0"/>
              </a:rPr>
            </a:br>
            <a:endParaRPr lang="ru-RU" sz="2000" dirty="0"/>
          </a:p>
        </p:txBody>
      </p:sp>
      <p:pic>
        <p:nvPicPr>
          <p:cNvPr id="3" name="Picture 3" descr="poslednij polet na L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pollo14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На Місяці немає атмосфери і тому ніколи не буває вітру. А це означає, що слід, залишений місяцеходом так і залишиться там назавжди.</a:t>
            </a:r>
            <a:endParaRPr lang="uk-UA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700808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uk-UA" sz="2000" dirty="0" smtClean="0">
                <a:latin typeface="Monotype Corsiva" pitchFamily="66" charset="0"/>
              </a:rPr>
              <a:t>На Місяці немає такого тяжіння як на Землі і тому астронавти, навіть не зважаючи на важкі скафандри, могли як слід </a:t>
            </a:r>
            <a:r>
              <a:rPr lang="uk-UA" sz="2000" dirty="0" err="1" smtClean="0">
                <a:latin typeface="Monotype Corsiva" pitchFamily="66" charset="0"/>
              </a:rPr>
              <a:t>настрибатися</a:t>
            </a:r>
            <a:r>
              <a:rPr lang="uk-UA" sz="2000" dirty="0" smtClean="0">
                <a:latin typeface="Monotype Corsiva" pitchFamily="66" charset="0"/>
              </a:rPr>
              <a:t>. Але ж на Землі в цих скафандрах космонавти ледь могли  б пересуватися. Ще б пак, адже на Землі всі предмети в цілих 6 разів важче, ніж на Місяці.</a:t>
            </a:r>
            <a:br>
              <a:rPr lang="uk-UA" sz="2000" dirty="0" smtClean="0">
                <a:latin typeface="Monotype Corsiva" pitchFamily="66" charset="0"/>
              </a:rPr>
            </a:br>
            <a:endParaRPr lang="ru-RU" sz="2000" dirty="0"/>
          </a:p>
        </p:txBody>
      </p:sp>
      <p:pic>
        <p:nvPicPr>
          <p:cNvPr id="3" name="Picture 3" descr="Celovek Apollo14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903168" cy="457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Monotype Corsiva" pitchFamily="66" charset="0"/>
                <a:cs typeface="Times New Roman" pitchFamily="18" charset="0"/>
              </a:rPr>
              <a:t>Приливи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Monotype Corsiva" pitchFamily="66" charset="0"/>
                <a:cs typeface="Times New Roman" pitchFamily="18" charset="0"/>
              </a:rPr>
              <a:t>відливи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Monotype Corsiva" pitchFamily="66" charset="0"/>
                <a:cs typeface="Times New Roman" pitchFamily="18" charset="0"/>
              </a:rPr>
              <a:t>викликаються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Monotype Corsiva" pitchFamily="66" charset="0"/>
                <a:cs typeface="Times New Roman" pitchFamily="18" charset="0"/>
              </a:rPr>
              <a:t>тяжінням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Місяця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 descr="Bay_of_Fundy_High_T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3456384" cy="5184576"/>
          </a:xfrm>
          <a:prstGeom prst="rect">
            <a:avLst/>
          </a:prstGeom>
        </p:spPr>
      </p:pic>
      <p:pic>
        <p:nvPicPr>
          <p:cNvPr id="4" name="Рисунок 3" descr="Bay_of_Fundy_Low_T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45638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Monotype Corsiva" pitchFamily="66" charset="0"/>
              </a:rPr>
              <a:t>Наш супутник неодноразово надихав  людей на витвори мистецтва</a:t>
            </a:r>
            <a:r>
              <a:rPr lang="en-US" dirty="0" smtClean="0">
                <a:latin typeface="Monotype Corsiva" pitchFamily="66" charset="0"/>
              </a:rPr>
              <a:t/>
            </a:r>
            <a:br>
              <a:rPr lang="en-US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Picture 3" descr="Лунная ночь в Кры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71688"/>
            <a:ext cx="37338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kuind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071688"/>
            <a:ext cx="4533900" cy="322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0600" y="5357813"/>
            <a:ext cx="2590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 dirty="0">
                <a:latin typeface="Monotype Corsiva" pitchFamily="66" charset="0"/>
              </a:rPr>
              <a:t>Місячна ніч в Криму.</a:t>
            </a:r>
          </a:p>
          <a:p>
            <a:pPr>
              <a:spcBef>
                <a:spcPct val="50000"/>
              </a:spcBef>
            </a:pPr>
            <a:r>
              <a:rPr lang="uk-UA" sz="1800" dirty="0">
                <a:latin typeface="Monotype Corsiva" pitchFamily="66" charset="0"/>
              </a:rPr>
              <a:t> И.К. Айвазовський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72063" y="5429250"/>
            <a:ext cx="2947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Monotype Corsiva" pitchFamily="66" charset="0"/>
              </a:rPr>
              <a:t>«</a:t>
            </a:r>
            <a:r>
              <a:rPr lang="uk-UA" sz="2000" dirty="0">
                <a:latin typeface="Monotype Corsiva" pitchFamily="66" charset="0"/>
              </a:rPr>
              <a:t>Ніч на Дніпрі»                     А. Куїнджі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3050"/>
            <a:ext cx="8208912" cy="851694"/>
          </a:xfrm>
        </p:spPr>
        <p:txBody>
          <a:bodyPr>
            <a:normAutofit/>
          </a:bodyPr>
          <a:lstStyle/>
          <a:p>
            <a:pPr algn="ctr"/>
            <a:r>
              <a:rPr lang="uk-UA" sz="4400" b="0" dirty="0" smtClean="0">
                <a:latin typeface="Monotype Corsiva" pitchFamily="66" charset="0"/>
                <a:cs typeface="Times New Roman" pitchFamily="18" charset="0"/>
              </a:rPr>
              <a:t>Що собою представляє Місяць?</a:t>
            </a:r>
            <a:endParaRPr lang="ru-RU" sz="4400" b="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Місяць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єдиний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природний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супутник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Землі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і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найближче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до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нас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небесне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тіло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середня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відстань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до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Місяця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 - 384000 </a:t>
            </a:r>
            <a:r>
              <a:rPr lang="en-US" sz="2400" dirty="0" err="1" smtClean="0">
                <a:latin typeface="Monotype Corsiva" pitchFamily="66" charset="0"/>
                <a:cs typeface="Times New Roman" pitchFamily="18" charset="0"/>
              </a:rPr>
              <a:t>кілометрів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</a:rPr>
              <a:t>. </a:t>
            </a:r>
            <a:endParaRPr lang="ru-RU" sz="24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2736305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338" y="1124744"/>
            <a:ext cx="27606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77072"/>
            <a:ext cx="2664618" cy="26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384376"/>
          </a:xfrm>
        </p:spPr>
        <p:txBody>
          <a:bodyPr>
            <a:noAutofit/>
          </a:bodyPr>
          <a:lstStyle/>
          <a:p>
            <a:r>
              <a:rPr lang="uk-UA" sz="9600" dirty="0" smtClean="0">
                <a:latin typeface="Monotype Corsiva" pitchFamily="66" charset="0"/>
              </a:rPr>
              <a:t>Дякую за увагу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Факти про Місяць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Діаметр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3476 км </a:t>
            </a:r>
            <a:endParaRPr lang="en-US" sz="3400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uk-UA" sz="3400" dirty="0" smtClean="0">
                <a:latin typeface="Monotype Corsiva" pitchFamily="66" charset="0"/>
                <a:cs typeface="Times New Roman" pitchFamily="18" charset="0"/>
              </a:rPr>
              <a:t>Маса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Місяця 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в 81 раз 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менша маси Землі.</a:t>
            </a:r>
            <a:endParaRPr lang="ru-RU" sz="3400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Температура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поверхні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від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–170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вночі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до +160 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вдень.  </a:t>
            </a:r>
            <a:endParaRPr lang="ru-RU" sz="3400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Доба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триває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708 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годин.</a:t>
            </a:r>
            <a:endParaRPr lang="ru-RU" sz="3400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Місяць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рухається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по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орбіті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зі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проти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годинникової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стрілки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зі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швидкістю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1 км/сек </a:t>
            </a:r>
          </a:p>
          <a:p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Місяць сам не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світиться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, а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лише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відбиває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сонячні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промені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. </a:t>
            </a:r>
            <a:endParaRPr lang="ru-RU" sz="3400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Земля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постійно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видима над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місячним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горизонтом.</a:t>
            </a:r>
            <a:endParaRPr lang="ru-RU" sz="3400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Місяць в 400 раз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менший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від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Соньця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але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приблизно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в 400 раз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ближчий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до Землі. Тому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видимі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розміри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Сонця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Місяця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приблизно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Monotype Corsiva" pitchFamily="66" charset="0"/>
                <a:cs typeface="Times New Roman" pitchFamily="18" charset="0"/>
              </a:rPr>
              <a:t>однакові</a:t>
            </a:r>
            <a:r>
              <a:rPr lang="ru-RU" sz="3400" dirty="0" smtClean="0">
                <a:latin typeface="Monotype Corsiva" pitchFamily="66" charset="0"/>
                <a:cs typeface="Times New Roman" pitchFamily="18" charset="0"/>
              </a:rPr>
              <a:t>.</a:t>
            </a:r>
            <a:endParaRPr lang="ru-RU" sz="34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Діаметр  Місяця майже в 4 рази менше діаметра Землі.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arth 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256584" cy="507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6394722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Monotype Corsiva" pitchFamily="66" charset="0"/>
                <a:cs typeface="Times New Roman" pitchFamily="18" charset="0"/>
              </a:rPr>
              <a:t>Якщо дивитися на Місяць з Землі, то </a:t>
            </a:r>
            <a:r>
              <a:rPr lang="uk-UA" sz="2400" dirty="0" smtClean="0">
                <a:latin typeface="Monotype Corsiva" pitchFamily="66" charset="0"/>
                <a:cs typeface="Times New Roman" pitchFamily="18" charset="0"/>
              </a:rPr>
              <a:t>він </a:t>
            </a:r>
            <a:r>
              <a:rPr lang="uk-UA" sz="2400" dirty="0" smtClean="0">
                <a:latin typeface="Monotype Corsiva" pitchFamily="66" charset="0"/>
                <a:cs typeface="Times New Roman" pitchFamily="18" charset="0"/>
              </a:rPr>
              <a:t>виглядає </a:t>
            </a:r>
            <a:r>
              <a:rPr lang="uk-UA" sz="2400" dirty="0" smtClean="0">
                <a:latin typeface="Monotype Corsiva" pitchFamily="66" charset="0"/>
                <a:cs typeface="Times New Roman" pitchFamily="18" charset="0"/>
              </a:rPr>
              <a:t>невеликою плямистою </a:t>
            </a:r>
            <a:r>
              <a:rPr lang="uk-UA" sz="2400" dirty="0" smtClean="0">
                <a:latin typeface="Monotype Corsiva" pitchFamily="66" charset="0"/>
                <a:cs typeface="Times New Roman" pitchFamily="18" charset="0"/>
              </a:rPr>
              <a:t>кулею, але в телескоп, або навіть в якісний бінокль, видно, що це не так - на Місяці є гори і багато кратерів.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Luna1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20688"/>
            <a:ext cx="47244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509120"/>
            <a:ext cx="8820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Monotype Corsiva" pitchFamily="66" charset="0"/>
              </a:rPr>
              <a:t>Багато років тому вчений Галілео Галілей назвав кратери морями. Тепер ми вже знаємо, що ніяких морів на місяці немає, але за традицією кратери зберегли свої назви. У багатьох з них незвичайні для Землі - Море </a:t>
            </a:r>
            <a:r>
              <a:rPr lang="uk-UA" sz="2000" dirty="0" err="1" smtClean="0">
                <a:latin typeface="Monotype Corsiva" pitchFamily="66" charset="0"/>
              </a:rPr>
              <a:t>Изобилия</a:t>
            </a:r>
            <a:r>
              <a:rPr lang="uk-UA" sz="2000" dirty="0" smtClean="0">
                <a:latin typeface="Monotype Corsiva" pitchFamily="66" charset="0"/>
              </a:rPr>
              <a:t>, Море </a:t>
            </a:r>
            <a:r>
              <a:rPr lang="uk-UA" sz="2000" dirty="0" smtClean="0">
                <a:latin typeface="Monotype Corsiva" pitchFamily="66" charset="0"/>
              </a:rPr>
              <a:t>Холоду, </a:t>
            </a:r>
            <a:r>
              <a:rPr lang="uk-UA" sz="2000" dirty="0" smtClean="0">
                <a:latin typeface="Monotype Corsiva" pitchFamily="66" charset="0"/>
              </a:rPr>
              <a:t>Море Дощів, Море Ясності, Море </a:t>
            </a:r>
            <a:r>
              <a:rPr lang="uk-UA" sz="2000" dirty="0" err="1" smtClean="0">
                <a:latin typeface="Monotype Corsiva" pitchFamily="66" charset="0"/>
              </a:rPr>
              <a:t>Паров</a:t>
            </a:r>
            <a:r>
              <a:rPr lang="uk-UA" sz="2000" dirty="0" smtClean="0">
                <a:latin typeface="Monotype Corsiva" pitchFamily="66" charset="0"/>
              </a:rPr>
              <a:t>.</a:t>
            </a:r>
            <a:br>
              <a:rPr lang="uk-UA" sz="2000" dirty="0" smtClean="0">
                <a:latin typeface="Monotype Corsiva" pitchFamily="66" charset="0"/>
              </a:rPr>
            </a:br>
            <a:r>
              <a:rPr lang="uk-UA" sz="2000" dirty="0" smtClean="0">
                <a:latin typeface="Monotype Corsiva" pitchFamily="66" charset="0"/>
              </a:rPr>
              <a:t>Кратери поменше носять імена знаменитих людей - Тихо </a:t>
            </a:r>
            <a:r>
              <a:rPr lang="uk-UA" sz="2000" dirty="0" err="1" smtClean="0">
                <a:latin typeface="Monotype Corsiva" pitchFamily="66" charset="0"/>
              </a:rPr>
              <a:t>Браге</a:t>
            </a:r>
            <a:r>
              <a:rPr lang="uk-UA" sz="2000" dirty="0" smtClean="0">
                <a:latin typeface="Monotype Corsiva" pitchFamily="66" charset="0"/>
              </a:rPr>
              <a:t>, </a:t>
            </a:r>
            <a:r>
              <a:rPr lang="uk-UA" sz="2000" dirty="0" err="1" smtClean="0">
                <a:latin typeface="Monotype Corsiva" pitchFamily="66" charset="0"/>
              </a:rPr>
              <a:t>Коперніка</a:t>
            </a:r>
            <a:r>
              <a:rPr lang="uk-UA" sz="2000" dirty="0" smtClean="0">
                <a:latin typeface="Monotype Corsiva" pitchFamily="66" charset="0"/>
              </a:rPr>
              <a:t>, Птоломея, Юрія Гагаріна.</a:t>
            </a:r>
          </a:p>
          <a:p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7671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rateri3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33962"/>
            <a:ext cx="4060056" cy="305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9992" y="18864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err="1" smtClean="0">
                <a:latin typeface="Monotype Corsiva" pitchFamily="66" charset="0"/>
              </a:rPr>
              <a:t>Заглибини</a:t>
            </a:r>
            <a:r>
              <a:rPr lang="ru-RU" sz="2000" dirty="0" smtClean="0">
                <a:latin typeface="Monotype Corsiva" pitchFamily="66" charset="0"/>
              </a:rPr>
              <a:t> на </a:t>
            </a:r>
            <a:r>
              <a:rPr lang="ru-RU" sz="2000" dirty="0" err="1" smtClean="0">
                <a:latin typeface="Monotype Corsiva" pitchFamily="66" charset="0"/>
              </a:rPr>
              <a:t>поверхні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Місяця </a:t>
            </a:r>
            <a:r>
              <a:rPr lang="ru-RU" sz="2000" dirty="0" err="1" smtClean="0">
                <a:latin typeface="Monotype Corsiva" pitchFamily="66" charset="0"/>
              </a:rPr>
              <a:t>називають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кратерами.</a:t>
            </a:r>
            <a:endParaRPr lang="en-GB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Місячні моря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исунок 2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220" y="764705"/>
            <a:ext cx="704816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322712" cy="630932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Основні деталі на місячному диску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51611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510</Words>
  <Application>Microsoft Office PowerPoint</Application>
  <PresentationFormat>Экран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Місяць</vt:lpstr>
      <vt:lpstr>Давні греки Місяць назвали Селеною. </vt:lpstr>
      <vt:lpstr>Що собою представляє Місяць?</vt:lpstr>
      <vt:lpstr>Факти про Місяць</vt:lpstr>
      <vt:lpstr>Діаметр  Місяця майже в 4 рази менше діаметра Землі. </vt:lpstr>
      <vt:lpstr>Якщо дивитися на Місяць з Землі, то він виглядає невеликою плямистою кулею, але в телескоп, або навіть в якісний бінокль, видно, що це не так - на Місяці є гори і багато кратерів. </vt:lpstr>
      <vt:lpstr>Слайд 7</vt:lpstr>
      <vt:lpstr>Місячні моря</vt:lpstr>
      <vt:lpstr>Основні деталі на місячному диску</vt:lpstr>
      <vt:lpstr>Слайд 10</vt:lpstr>
      <vt:lpstr>Зразок Місячного грунту</vt:lpstr>
      <vt:lpstr>Структура Місяця</vt:lpstr>
      <vt:lpstr>Слайд 13</vt:lpstr>
      <vt:lpstr>Слайд 14</vt:lpstr>
      <vt:lpstr>На місяці небо завжди чорне</vt:lpstr>
      <vt:lpstr>Місячне Затемнення</vt:lpstr>
      <vt:lpstr>Слайд 17</vt:lpstr>
      <vt:lpstr>Фази Місяця</vt:lpstr>
      <vt:lpstr>Дослідження Місяця </vt:lpstr>
      <vt:lpstr>Слайд 20</vt:lpstr>
      <vt:lpstr>Один з перших людей на Місяці – американський астронавт Ніл Армстронг. </vt:lpstr>
      <vt:lpstr>Слайд 22</vt:lpstr>
      <vt:lpstr>Спеціальні машини –місяцеходи. </vt:lpstr>
      <vt:lpstr>Слайд 24</vt:lpstr>
      <vt:lpstr>Грудень 1972. Готується до запуску остання місячна експедиція - Аполлон 17. З тих пір люди жодного разу не були на Місяці. </vt:lpstr>
      <vt:lpstr>Слайд 26</vt:lpstr>
      <vt:lpstr> На Місяці немає такого тяжіння як на Землі і тому астронавти, навіть не зважаючи на важкі скафандри, могли як слід настрибатися. Але ж на Землі в цих скафандрах космонавти ледь могли  б пересуватися. Ще б пак, адже на Землі всі предмети в цілих 6 разів важче, ніж на Місяці. </vt:lpstr>
      <vt:lpstr>Приливи і відливи викликаються тяжінням Місяця</vt:lpstr>
      <vt:lpstr>Наш супутник неодноразово надихав  людей на витвори мистецтва 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Місяць</dc:title>
  <dc:creator>pc</dc:creator>
  <cp:lastModifiedBy>pc</cp:lastModifiedBy>
  <cp:revision>25</cp:revision>
  <dcterms:created xsi:type="dcterms:W3CDTF">2014-01-11T17:37:01Z</dcterms:created>
  <dcterms:modified xsi:type="dcterms:W3CDTF">2014-01-12T16:49:46Z</dcterms:modified>
</cp:coreProperties>
</file>