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13" r:id="rId3"/>
    <p:sldId id="315" r:id="rId4"/>
    <p:sldId id="314" r:id="rId5"/>
    <p:sldId id="258" r:id="rId6"/>
    <p:sldId id="257" r:id="rId7"/>
    <p:sldId id="259" r:id="rId8"/>
    <p:sldId id="312" r:id="rId9"/>
    <p:sldId id="260" r:id="rId10"/>
    <p:sldId id="261" r:id="rId11"/>
    <p:sldId id="262" r:id="rId12"/>
    <p:sldId id="263" r:id="rId13"/>
    <p:sldId id="265" r:id="rId14"/>
    <p:sldId id="264" r:id="rId15"/>
    <p:sldId id="275" r:id="rId16"/>
    <p:sldId id="276" r:id="rId17"/>
    <p:sldId id="277" r:id="rId18"/>
    <p:sldId id="278" r:id="rId19"/>
    <p:sldId id="286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90" r:id="rId28"/>
    <p:sldId id="288" r:id="rId29"/>
    <p:sldId id="289" r:id="rId30"/>
    <p:sldId id="291" r:id="rId31"/>
    <p:sldId id="292" r:id="rId32"/>
    <p:sldId id="293" r:id="rId33"/>
    <p:sldId id="295" r:id="rId34"/>
    <p:sldId id="294" r:id="rId35"/>
    <p:sldId id="296" r:id="rId36"/>
    <p:sldId id="298" r:id="rId37"/>
    <p:sldId id="300" r:id="rId38"/>
    <p:sldId id="299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16" r:id="rId47"/>
    <p:sldId id="311" r:id="rId48"/>
    <p:sldId id="308" r:id="rId49"/>
    <p:sldId id="31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0000"/>
    <a:srgbClr val="990099"/>
    <a:srgbClr val="FFFFFF"/>
    <a:srgbClr val="161B20"/>
    <a:srgbClr val="222A32"/>
    <a:srgbClr val="ECECEC"/>
    <a:srgbClr val="000066"/>
    <a:srgbClr val="00003E"/>
    <a:srgbClr val="0D0D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85" autoAdjust="0"/>
    <p:restoredTop sz="94660"/>
  </p:normalViewPr>
  <p:slideViewPr>
    <p:cSldViewPr>
      <p:cViewPr varScale="1">
        <p:scale>
          <a:sx n="107" d="100"/>
          <a:sy n="107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AED74-B7F8-4609-A614-5E3DEE0BEB1E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353836-C830-424D-89E8-1F5CE40513C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rPr>
            <a:t>Космология</a:t>
          </a:r>
          <a:r>
            <a:rPr lang="ru-RU" sz="2600" dirty="0" smtClean="0"/>
            <a:t> – учение о Вселенной как едином целом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0F656C14-24F1-4D61-82E0-3D0ADC0CE98B}" type="parTrans" cxnId="{159272B1-3E60-4A36-A030-F000218DE116}">
      <dgm:prSet/>
      <dgm:spPr/>
      <dgm:t>
        <a:bodyPr/>
        <a:lstStyle/>
        <a:p>
          <a:endParaRPr lang="ru-RU"/>
        </a:p>
      </dgm:t>
    </dgm:pt>
    <dgm:pt modelId="{C133CE5C-0BCB-4D33-A626-2397A69DC078}" type="sibTrans" cxnId="{159272B1-3E60-4A36-A030-F000218DE116}">
      <dgm:prSet/>
      <dgm:spPr/>
      <dgm:t>
        <a:bodyPr/>
        <a:lstStyle/>
        <a:p>
          <a:endParaRPr lang="ru-RU"/>
        </a:p>
      </dgm:t>
    </dgm:pt>
    <dgm:pt modelId="{A0042E7B-4F25-4AB0-AA88-1AAA6FA68BE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D967B85-2A90-4590-9482-DE98B1E2F7C4}" type="parTrans" cxnId="{2C831A2D-F9FE-491E-A0BA-057184182863}">
      <dgm:prSet/>
      <dgm:spPr/>
      <dgm:t>
        <a:bodyPr/>
        <a:lstStyle/>
        <a:p>
          <a:endParaRPr lang="ru-RU"/>
        </a:p>
      </dgm:t>
    </dgm:pt>
    <dgm:pt modelId="{99C97A33-8766-471F-B82C-477108D84D6F}" type="sibTrans" cxnId="{2C831A2D-F9FE-491E-A0BA-057184182863}">
      <dgm:prSet/>
      <dgm:spPr/>
      <dgm:t>
        <a:bodyPr/>
        <a:lstStyle/>
        <a:p>
          <a:endParaRPr lang="ru-RU"/>
        </a:p>
      </dgm:t>
    </dgm:pt>
    <dgm:pt modelId="{4ABF5F00-5A32-41CE-8A8E-A2617C52FA4E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rPr>
            <a:t>А. Эйнштейн </a:t>
          </a:r>
          <a:r>
            <a:rPr lang="ru-RU" sz="1300" dirty="0" smtClean="0"/>
            <a:t>(1916) общая теория относительности: кривизна пространства-времени и связь кривизны с плотностью массы (энергии)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rPr>
            <a:t>А.Фридман</a:t>
          </a:r>
          <a:r>
            <a:rPr lang="ru-RU" sz="1300" dirty="0" smtClean="0"/>
            <a:t> – космологическая теория: Вселенная не стационарна, она должна расширяться или сжиматься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93EEA282-8E92-4BD3-8F62-3E5923C96702}" type="parTrans" cxnId="{5BFDAB0A-8DED-484C-A120-518949579A40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87F2245-2332-4590-9036-35D04A75E424}" type="sibTrans" cxnId="{5BFDAB0A-8DED-484C-A120-518949579A40}">
      <dgm:prSet/>
      <dgm:spPr/>
      <dgm:t>
        <a:bodyPr/>
        <a:lstStyle/>
        <a:p>
          <a:endParaRPr lang="ru-RU"/>
        </a:p>
      </dgm:t>
    </dgm:pt>
    <dgm:pt modelId="{47E846EE-A7A9-404B-9B34-B9EE9581DCAB}">
      <dgm:prSet phldrT="[Текст]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rPr>
            <a:t>Э. Хаббл </a:t>
          </a:r>
          <a:r>
            <a:rPr lang="ru-RU" dirty="0" smtClean="0"/>
            <a:t>(1929) – эффект красного смещения:  связь между расстоянием и лучевой скоростью внегалактических туманностей – Далекие галактики уходят от нас со скоростью, пропорциональной удаленности от нас</a:t>
          </a:r>
          <a:endParaRPr lang="ru-RU" dirty="0"/>
        </a:p>
      </dgm:t>
    </dgm:pt>
    <dgm:pt modelId="{4FF2CAE4-2FCE-4DFC-A3F2-4E43AECCEF52}" type="parTrans" cxnId="{16EEF63E-0D15-4CB1-95E7-D0271B70E59D}">
      <dgm:prSet>
        <dgm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083F0BD-8CD0-4A59-905E-01D8DC54D5AC}" type="sibTrans" cxnId="{16EEF63E-0D15-4CB1-95E7-D0271B70E59D}">
      <dgm:prSet/>
      <dgm:spPr/>
      <dgm:t>
        <a:bodyPr/>
        <a:lstStyle/>
        <a:p>
          <a:endParaRPr lang="ru-RU"/>
        </a:p>
      </dgm:t>
    </dgm:pt>
    <dgm:pt modelId="{397139E9-80A4-4934-93AA-338F47D69964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706136C-47D8-4AA3-BE2E-C5456A507020}" type="sibTrans" cxnId="{372A9181-7555-465E-B77E-9C0DE5F2B487}">
      <dgm:prSet/>
      <dgm:spPr/>
      <dgm:t>
        <a:bodyPr/>
        <a:lstStyle/>
        <a:p>
          <a:endParaRPr lang="ru-RU"/>
        </a:p>
      </dgm:t>
    </dgm:pt>
    <dgm:pt modelId="{1B983EC4-F3C6-417B-9BAC-4A565DD07249}" type="parTrans" cxnId="{372A9181-7555-465E-B77E-9C0DE5F2B487}">
      <dgm:prSet/>
      <dgm:spPr/>
      <dgm:t>
        <a:bodyPr/>
        <a:lstStyle/>
        <a:p>
          <a:endParaRPr lang="ru-RU"/>
        </a:p>
      </dgm:t>
    </dgm:pt>
    <dgm:pt modelId="{FF456BFE-E6D4-45B9-8C08-3C4874D52E58}" type="pres">
      <dgm:prSet presAssocID="{D6CAED74-B7F8-4609-A614-5E3DEE0BEB1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B8B02B-1023-40D3-960C-A028CABADDBC}" type="pres">
      <dgm:prSet presAssocID="{D6CAED74-B7F8-4609-A614-5E3DEE0BEB1E}" presName="hierFlow" presStyleCnt="0"/>
      <dgm:spPr/>
    </dgm:pt>
    <dgm:pt modelId="{36752200-9292-4F1B-91EB-99288A2CD3BB}" type="pres">
      <dgm:prSet presAssocID="{D6CAED74-B7F8-4609-A614-5E3DEE0BEB1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C83254A-81A4-43A0-8212-E74292FDCCC7}" type="pres">
      <dgm:prSet presAssocID="{E3353836-C830-424D-89E8-1F5CE40513C3}" presName="Name14" presStyleCnt="0"/>
      <dgm:spPr/>
    </dgm:pt>
    <dgm:pt modelId="{A848CDE7-0657-4709-9A52-DC40A04C6484}" type="pres">
      <dgm:prSet presAssocID="{E3353836-C830-424D-89E8-1F5CE40513C3}" presName="level1Shape" presStyleLbl="node0" presStyleIdx="0" presStyleCnt="1" custScaleX="507140" custScaleY="63744" custLinFactNeighborX="-8394" custLinFactNeighborY="-311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9FCBAA-17F2-4125-9354-6B8342D1716B}" type="pres">
      <dgm:prSet presAssocID="{E3353836-C830-424D-89E8-1F5CE40513C3}" presName="hierChild2" presStyleCnt="0"/>
      <dgm:spPr/>
    </dgm:pt>
    <dgm:pt modelId="{949EC5DC-7E60-4DEA-87C8-326BEB69BFB3}" type="pres">
      <dgm:prSet presAssocID="{ED967B85-2A90-4590-9482-DE98B1E2F7C4}" presName="Name19" presStyleLbl="parChTrans1D2" presStyleIdx="0" presStyleCnt="2"/>
      <dgm:spPr/>
      <dgm:t>
        <a:bodyPr/>
        <a:lstStyle/>
        <a:p>
          <a:endParaRPr lang="ru-RU"/>
        </a:p>
      </dgm:t>
    </dgm:pt>
    <dgm:pt modelId="{A563CCE4-9517-4B1A-B164-385F3B1894E2}" type="pres">
      <dgm:prSet presAssocID="{A0042E7B-4F25-4AB0-AA88-1AAA6FA68BE1}" presName="Name21" presStyleCnt="0"/>
      <dgm:spPr/>
    </dgm:pt>
    <dgm:pt modelId="{BAAABA28-3544-49DC-8EF6-6BC95D79BF1D}" type="pres">
      <dgm:prSet presAssocID="{A0042E7B-4F25-4AB0-AA88-1AAA6FA68BE1}" presName="level2Shape" presStyleLbl="node2" presStyleIdx="0" presStyleCnt="2" custScaleX="128083" custScaleY="238602" custLinFactNeighborX="-8267" custLinFactNeighborY="-25058"/>
      <dgm:spPr/>
      <dgm:t>
        <a:bodyPr/>
        <a:lstStyle/>
        <a:p>
          <a:endParaRPr lang="ru-RU"/>
        </a:p>
      </dgm:t>
    </dgm:pt>
    <dgm:pt modelId="{1FC4A64F-DD1D-47EE-894D-7FA3A1655516}" type="pres">
      <dgm:prSet presAssocID="{A0042E7B-4F25-4AB0-AA88-1AAA6FA68BE1}" presName="hierChild3" presStyleCnt="0"/>
      <dgm:spPr/>
    </dgm:pt>
    <dgm:pt modelId="{E44C2191-7003-41DD-8BE0-2BA016914788}" type="pres">
      <dgm:prSet presAssocID="{93EEA282-8E92-4BD3-8F62-3E5923C96702}" presName="Name19" presStyleLbl="parChTrans1D3" presStyleIdx="0" presStyleCnt="2"/>
      <dgm:spPr/>
      <dgm:t>
        <a:bodyPr/>
        <a:lstStyle/>
        <a:p>
          <a:endParaRPr lang="ru-RU"/>
        </a:p>
      </dgm:t>
    </dgm:pt>
    <dgm:pt modelId="{AD735262-0B8C-41DD-9C1D-9C119823FD6E}" type="pres">
      <dgm:prSet presAssocID="{4ABF5F00-5A32-41CE-8A8E-A2617C52FA4E}" presName="Name21" presStyleCnt="0"/>
      <dgm:spPr/>
    </dgm:pt>
    <dgm:pt modelId="{2AD0D215-AC05-41BC-888B-52309707769E}" type="pres">
      <dgm:prSet presAssocID="{4ABF5F00-5A32-41CE-8A8E-A2617C52FA4E}" presName="level2Shape" presStyleLbl="node3" presStyleIdx="0" presStyleCnt="2" custAng="0" custScaleX="262416" custScaleY="100911" custLinFactNeighborX="4126" custLinFactNeighborY="-31902"/>
      <dgm:spPr/>
      <dgm:t>
        <a:bodyPr/>
        <a:lstStyle/>
        <a:p>
          <a:endParaRPr lang="ru-RU"/>
        </a:p>
      </dgm:t>
    </dgm:pt>
    <dgm:pt modelId="{3098CE3E-8351-4E47-8C2D-DF5DD9F4717B}" type="pres">
      <dgm:prSet presAssocID="{4ABF5F00-5A32-41CE-8A8E-A2617C52FA4E}" presName="hierChild3" presStyleCnt="0"/>
      <dgm:spPr/>
    </dgm:pt>
    <dgm:pt modelId="{852E2CCA-20A3-4CF5-9BBB-D5068323B8C1}" type="pres">
      <dgm:prSet presAssocID="{1B983EC4-F3C6-417B-9BAC-4A565DD07249}" presName="Name19" presStyleLbl="parChTrans1D2" presStyleIdx="1" presStyleCnt="2"/>
      <dgm:spPr/>
      <dgm:t>
        <a:bodyPr/>
        <a:lstStyle/>
        <a:p>
          <a:endParaRPr lang="ru-RU"/>
        </a:p>
      </dgm:t>
    </dgm:pt>
    <dgm:pt modelId="{57A01BF4-AAE7-4765-91D4-8D75C6E74827}" type="pres">
      <dgm:prSet presAssocID="{397139E9-80A4-4934-93AA-338F47D69964}" presName="Name21" presStyleCnt="0"/>
      <dgm:spPr/>
    </dgm:pt>
    <dgm:pt modelId="{E0B1FB30-6942-43C7-87EC-20FA89D293FB}" type="pres">
      <dgm:prSet presAssocID="{397139E9-80A4-4934-93AA-338F47D69964}" presName="level2Shape" presStyleLbl="node2" presStyleIdx="1" presStyleCnt="2" custScaleX="125867" custScaleY="242265" custLinFactNeighborX="9418" custLinFactNeighborY="-26434"/>
      <dgm:spPr/>
      <dgm:t>
        <a:bodyPr/>
        <a:lstStyle/>
        <a:p>
          <a:endParaRPr lang="ru-RU"/>
        </a:p>
      </dgm:t>
    </dgm:pt>
    <dgm:pt modelId="{7685C179-E6E4-45C0-AD9F-6F8507F467D6}" type="pres">
      <dgm:prSet presAssocID="{397139E9-80A4-4934-93AA-338F47D69964}" presName="hierChild3" presStyleCnt="0"/>
      <dgm:spPr/>
    </dgm:pt>
    <dgm:pt modelId="{A0593FE8-994C-470A-968B-6C24BEB1CD2A}" type="pres">
      <dgm:prSet presAssocID="{4FF2CAE4-2FCE-4DFC-A3F2-4E43AECCEF52}" presName="Name19" presStyleLbl="parChTrans1D3" presStyleIdx="1" presStyleCnt="2"/>
      <dgm:spPr/>
      <dgm:t>
        <a:bodyPr/>
        <a:lstStyle/>
        <a:p>
          <a:endParaRPr lang="ru-RU"/>
        </a:p>
      </dgm:t>
    </dgm:pt>
    <dgm:pt modelId="{511A57FF-B549-4D17-925A-B76E8E835925}" type="pres">
      <dgm:prSet presAssocID="{47E846EE-A7A9-404B-9B34-B9EE9581DCAB}" presName="Name21" presStyleCnt="0"/>
      <dgm:spPr/>
    </dgm:pt>
    <dgm:pt modelId="{FBBDABBA-3ABF-430F-B329-32238651B9D3}" type="pres">
      <dgm:prSet presAssocID="{47E846EE-A7A9-404B-9B34-B9EE9581DCAB}" presName="level2Shape" presStyleLbl="node3" presStyleIdx="1" presStyleCnt="2" custScaleX="229788" custScaleY="100000" custLinFactNeighborX="1130" custLinFactNeighborY="-38103"/>
      <dgm:spPr/>
      <dgm:t>
        <a:bodyPr/>
        <a:lstStyle/>
        <a:p>
          <a:endParaRPr lang="ru-RU"/>
        </a:p>
      </dgm:t>
    </dgm:pt>
    <dgm:pt modelId="{FE30F67B-6938-48C8-AD9C-99E9698BE630}" type="pres">
      <dgm:prSet presAssocID="{47E846EE-A7A9-404B-9B34-B9EE9581DCAB}" presName="hierChild3" presStyleCnt="0"/>
      <dgm:spPr/>
    </dgm:pt>
    <dgm:pt modelId="{A86A85AD-A0FC-4872-8E3B-6297A0F3E95B}" type="pres">
      <dgm:prSet presAssocID="{D6CAED74-B7F8-4609-A614-5E3DEE0BEB1E}" presName="bgShapesFlow" presStyleCnt="0"/>
      <dgm:spPr/>
    </dgm:pt>
  </dgm:ptLst>
  <dgm:cxnLst>
    <dgm:cxn modelId="{8F5425DB-2DC7-4B5A-83FE-29CB0467CA28}" type="presOf" srcId="{E3353836-C830-424D-89E8-1F5CE40513C3}" destId="{A848CDE7-0657-4709-9A52-DC40A04C6484}" srcOrd="0" destOrd="0" presId="urn:microsoft.com/office/officeart/2005/8/layout/hierarchy6"/>
    <dgm:cxn modelId="{85160A7D-6566-407C-BA1F-E749E08EC9C1}" type="presOf" srcId="{A0042E7B-4F25-4AB0-AA88-1AAA6FA68BE1}" destId="{BAAABA28-3544-49DC-8EF6-6BC95D79BF1D}" srcOrd="0" destOrd="0" presId="urn:microsoft.com/office/officeart/2005/8/layout/hierarchy6"/>
    <dgm:cxn modelId="{FFD85FBA-3C17-4ACB-AF6A-5279A38B2D35}" type="presOf" srcId="{397139E9-80A4-4934-93AA-338F47D69964}" destId="{E0B1FB30-6942-43C7-87EC-20FA89D293FB}" srcOrd="0" destOrd="0" presId="urn:microsoft.com/office/officeart/2005/8/layout/hierarchy6"/>
    <dgm:cxn modelId="{2C831A2D-F9FE-491E-A0BA-057184182863}" srcId="{E3353836-C830-424D-89E8-1F5CE40513C3}" destId="{A0042E7B-4F25-4AB0-AA88-1AAA6FA68BE1}" srcOrd="0" destOrd="0" parTransId="{ED967B85-2A90-4590-9482-DE98B1E2F7C4}" sibTransId="{99C97A33-8766-471F-B82C-477108D84D6F}"/>
    <dgm:cxn modelId="{AE691366-BCB0-4E74-A190-A4F2781687C7}" type="presOf" srcId="{1B983EC4-F3C6-417B-9BAC-4A565DD07249}" destId="{852E2CCA-20A3-4CF5-9BBB-D5068323B8C1}" srcOrd="0" destOrd="0" presId="urn:microsoft.com/office/officeart/2005/8/layout/hierarchy6"/>
    <dgm:cxn modelId="{3DA2BA00-015A-4AF0-8843-581650516095}" type="presOf" srcId="{ED967B85-2A90-4590-9482-DE98B1E2F7C4}" destId="{949EC5DC-7E60-4DEA-87C8-326BEB69BFB3}" srcOrd="0" destOrd="0" presId="urn:microsoft.com/office/officeart/2005/8/layout/hierarchy6"/>
    <dgm:cxn modelId="{9F5FF5C5-22F3-4391-93C5-8E1073FDB151}" type="presOf" srcId="{D6CAED74-B7F8-4609-A614-5E3DEE0BEB1E}" destId="{FF456BFE-E6D4-45B9-8C08-3C4874D52E58}" srcOrd="0" destOrd="0" presId="urn:microsoft.com/office/officeart/2005/8/layout/hierarchy6"/>
    <dgm:cxn modelId="{159272B1-3E60-4A36-A030-F000218DE116}" srcId="{D6CAED74-B7F8-4609-A614-5E3DEE0BEB1E}" destId="{E3353836-C830-424D-89E8-1F5CE40513C3}" srcOrd="0" destOrd="0" parTransId="{0F656C14-24F1-4D61-82E0-3D0ADC0CE98B}" sibTransId="{C133CE5C-0BCB-4D33-A626-2397A69DC078}"/>
    <dgm:cxn modelId="{372A9181-7555-465E-B77E-9C0DE5F2B487}" srcId="{E3353836-C830-424D-89E8-1F5CE40513C3}" destId="{397139E9-80A4-4934-93AA-338F47D69964}" srcOrd="1" destOrd="0" parTransId="{1B983EC4-F3C6-417B-9BAC-4A565DD07249}" sibTransId="{7706136C-47D8-4AA3-BE2E-C5456A507020}"/>
    <dgm:cxn modelId="{4030A813-D198-4DEE-ADE8-B7E61D8DF54D}" type="presOf" srcId="{4ABF5F00-5A32-41CE-8A8E-A2617C52FA4E}" destId="{2AD0D215-AC05-41BC-888B-52309707769E}" srcOrd="0" destOrd="0" presId="urn:microsoft.com/office/officeart/2005/8/layout/hierarchy6"/>
    <dgm:cxn modelId="{5BFDAB0A-8DED-484C-A120-518949579A40}" srcId="{A0042E7B-4F25-4AB0-AA88-1AAA6FA68BE1}" destId="{4ABF5F00-5A32-41CE-8A8E-A2617C52FA4E}" srcOrd="0" destOrd="0" parTransId="{93EEA282-8E92-4BD3-8F62-3E5923C96702}" sibTransId="{787F2245-2332-4590-9036-35D04A75E424}"/>
    <dgm:cxn modelId="{CBD37678-C8B3-4004-9EC0-624E7CE059BC}" type="presOf" srcId="{93EEA282-8E92-4BD3-8F62-3E5923C96702}" destId="{E44C2191-7003-41DD-8BE0-2BA016914788}" srcOrd="0" destOrd="0" presId="urn:microsoft.com/office/officeart/2005/8/layout/hierarchy6"/>
    <dgm:cxn modelId="{C1E73407-A137-40E9-A68C-BC48E3486ABB}" type="presOf" srcId="{4FF2CAE4-2FCE-4DFC-A3F2-4E43AECCEF52}" destId="{A0593FE8-994C-470A-968B-6C24BEB1CD2A}" srcOrd="0" destOrd="0" presId="urn:microsoft.com/office/officeart/2005/8/layout/hierarchy6"/>
    <dgm:cxn modelId="{16EEF63E-0D15-4CB1-95E7-D0271B70E59D}" srcId="{397139E9-80A4-4934-93AA-338F47D69964}" destId="{47E846EE-A7A9-404B-9B34-B9EE9581DCAB}" srcOrd="0" destOrd="0" parTransId="{4FF2CAE4-2FCE-4DFC-A3F2-4E43AECCEF52}" sibTransId="{F083F0BD-8CD0-4A59-905E-01D8DC54D5AC}"/>
    <dgm:cxn modelId="{250C62FE-883C-48D7-9B88-EC490EEB4B97}" type="presOf" srcId="{47E846EE-A7A9-404B-9B34-B9EE9581DCAB}" destId="{FBBDABBA-3ABF-430F-B329-32238651B9D3}" srcOrd="0" destOrd="0" presId="urn:microsoft.com/office/officeart/2005/8/layout/hierarchy6"/>
    <dgm:cxn modelId="{1BBC06D5-4D00-4FDF-91F6-C3B7B7D0492E}" type="presParOf" srcId="{FF456BFE-E6D4-45B9-8C08-3C4874D52E58}" destId="{C8B8B02B-1023-40D3-960C-A028CABADDBC}" srcOrd="0" destOrd="0" presId="urn:microsoft.com/office/officeart/2005/8/layout/hierarchy6"/>
    <dgm:cxn modelId="{2001A4D2-9F19-45A5-BB67-D598DAC21FE2}" type="presParOf" srcId="{C8B8B02B-1023-40D3-960C-A028CABADDBC}" destId="{36752200-9292-4F1B-91EB-99288A2CD3BB}" srcOrd="0" destOrd="0" presId="urn:microsoft.com/office/officeart/2005/8/layout/hierarchy6"/>
    <dgm:cxn modelId="{2004884B-7147-479B-AC83-0426D556BD14}" type="presParOf" srcId="{36752200-9292-4F1B-91EB-99288A2CD3BB}" destId="{9C83254A-81A4-43A0-8212-E74292FDCCC7}" srcOrd="0" destOrd="0" presId="urn:microsoft.com/office/officeart/2005/8/layout/hierarchy6"/>
    <dgm:cxn modelId="{AD3FB406-94E7-4388-A18F-3E4762B04B6C}" type="presParOf" srcId="{9C83254A-81A4-43A0-8212-E74292FDCCC7}" destId="{A848CDE7-0657-4709-9A52-DC40A04C6484}" srcOrd="0" destOrd="0" presId="urn:microsoft.com/office/officeart/2005/8/layout/hierarchy6"/>
    <dgm:cxn modelId="{AD18E2D6-6822-47AE-977C-1F4AA746CB9F}" type="presParOf" srcId="{9C83254A-81A4-43A0-8212-E74292FDCCC7}" destId="{789FCBAA-17F2-4125-9354-6B8342D1716B}" srcOrd="1" destOrd="0" presId="urn:microsoft.com/office/officeart/2005/8/layout/hierarchy6"/>
    <dgm:cxn modelId="{3EB09FF7-AF7D-48D9-B5A0-0629F8803B75}" type="presParOf" srcId="{789FCBAA-17F2-4125-9354-6B8342D1716B}" destId="{949EC5DC-7E60-4DEA-87C8-326BEB69BFB3}" srcOrd="0" destOrd="0" presId="urn:microsoft.com/office/officeart/2005/8/layout/hierarchy6"/>
    <dgm:cxn modelId="{2C8D2B45-153D-4AE2-AF9D-DE34CFDC5871}" type="presParOf" srcId="{789FCBAA-17F2-4125-9354-6B8342D1716B}" destId="{A563CCE4-9517-4B1A-B164-385F3B1894E2}" srcOrd="1" destOrd="0" presId="urn:microsoft.com/office/officeart/2005/8/layout/hierarchy6"/>
    <dgm:cxn modelId="{B454FA02-AA31-4181-8E11-E8E4E0F5924A}" type="presParOf" srcId="{A563CCE4-9517-4B1A-B164-385F3B1894E2}" destId="{BAAABA28-3544-49DC-8EF6-6BC95D79BF1D}" srcOrd="0" destOrd="0" presId="urn:microsoft.com/office/officeart/2005/8/layout/hierarchy6"/>
    <dgm:cxn modelId="{2A8E36ED-8CE0-42A0-A003-A996792A7D00}" type="presParOf" srcId="{A563CCE4-9517-4B1A-B164-385F3B1894E2}" destId="{1FC4A64F-DD1D-47EE-894D-7FA3A1655516}" srcOrd="1" destOrd="0" presId="urn:microsoft.com/office/officeart/2005/8/layout/hierarchy6"/>
    <dgm:cxn modelId="{2562D44A-0246-4437-8C10-523D56CC294B}" type="presParOf" srcId="{1FC4A64F-DD1D-47EE-894D-7FA3A1655516}" destId="{E44C2191-7003-41DD-8BE0-2BA016914788}" srcOrd="0" destOrd="0" presId="urn:microsoft.com/office/officeart/2005/8/layout/hierarchy6"/>
    <dgm:cxn modelId="{CE10739D-F601-4CE0-AE9A-08D5488F2AE4}" type="presParOf" srcId="{1FC4A64F-DD1D-47EE-894D-7FA3A1655516}" destId="{AD735262-0B8C-41DD-9C1D-9C119823FD6E}" srcOrd="1" destOrd="0" presId="urn:microsoft.com/office/officeart/2005/8/layout/hierarchy6"/>
    <dgm:cxn modelId="{162ED6BA-9F88-4225-8113-FAE2010CC7D6}" type="presParOf" srcId="{AD735262-0B8C-41DD-9C1D-9C119823FD6E}" destId="{2AD0D215-AC05-41BC-888B-52309707769E}" srcOrd="0" destOrd="0" presId="urn:microsoft.com/office/officeart/2005/8/layout/hierarchy6"/>
    <dgm:cxn modelId="{A30C27C5-B027-449A-8D5F-828909E04856}" type="presParOf" srcId="{AD735262-0B8C-41DD-9C1D-9C119823FD6E}" destId="{3098CE3E-8351-4E47-8C2D-DF5DD9F4717B}" srcOrd="1" destOrd="0" presId="urn:microsoft.com/office/officeart/2005/8/layout/hierarchy6"/>
    <dgm:cxn modelId="{C4EA2F21-8E43-42D2-85BB-0F1BC5FF1D6D}" type="presParOf" srcId="{789FCBAA-17F2-4125-9354-6B8342D1716B}" destId="{852E2CCA-20A3-4CF5-9BBB-D5068323B8C1}" srcOrd="2" destOrd="0" presId="urn:microsoft.com/office/officeart/2005/8/layout/hierarchy6"/>
    <dgm:cxn modelId="{6E8D7A15-AC2B-460E-96A4-0FDEA379B56A}" type="presParOf" srcId="{789FCBAA-17F2-4125-9354-6B8342D1716B}" destId="{57A01BF4-AAE7-4765-91D4-8D75C6E74827}" srcOrd="3" destOrd="0" presId="urn:microsoft.com/office/officeart/2005/8/layout/hierarchy6"/>
    <dgm:cxn modelId="{36321F32-0E6F-426C-9E7D-E73AD8ADAA2B}" type="presParOf" srcId="{57A01BF4-AAE7-4765-91D4-8D75C6E74827}" destId="{E0B1FB30-6942-43C7-87EC-20FA89D293FB}" srcOrd="0" destOrd="0" presId="urn:microsoft.com/office/officeart/2005/8/layout/hierarchy6"/>
    <dgm:cxn modelId="{563FF21B-8537-4ACC-8736-E667A51EBA1B}" type="presParOf" srcId="{57A01BF4-AAE7-4765-91D4-8D75C6E74827}" destId="{7685C179-E6E4-45C0-AD9F-6F8507F467D6}" srcOrd="1" destOrd="0" presId="urn:microsoft.com/office/officeart/2005/8/layout/hierarchy6"/>
    <dgm:cxn modelId="{FC6F9A62-DEA5-4AA0-ADE8-DEF5CD579DEC}" type="presParOf" srcId="{7685C179-E6E4-45C0-AD9F-6F8507F467D6}" destId="{A0593FE8-994C-470A-968B-6C24BEB1CD2A}" srcOrd="0" destOrd="0" presId="urn:microsoft.com/office/officeart/2005/8/layout/hierarchy6"/>
    <dgm:cxn modelId="{C04FF6F6-A33C-4AE2-A659-9583305D6AB6}" type="presParOf" srcId="{7685C179-E6E4-45C0-AD9F-6F8507F467D6}" destId="{511A57FF-B549-4D17-925A-B76E8E835925}" srcOrd="1" destOrd="0" presId="urn:microsoft.com/office/officeart/2005/8/layout/hierarchy6"/>
    <dgm:cxn modelId="{8B12170B-C2CD-4A84-8D31-0583DC121F32}" type="presParOf" srcId="{511A57FF-B549-4D17-925A-B76E8E835925}" destId="{FBBDABBA-3ABF-430F-B329-32238651B9D3}" srcOrd="0" destOrd="0" presId="urn:microsoft.com/office/officeart/2005/8/layout/hierarchy6"/>
    <dgm:cxn modelId="{C742DB29-E8B6-47A4-939A-9817CE4A1AE5}" type="presParOf" srcId="{511A57FF-B549-4D17-925A-B76E8E835925}" destId="{FE30F67B-6938-48C8-AD9C-99E9698BE630}" srcOrd="1" destOrd="0" presId="urn:microsoft.com/office/officeart/2005/8/layout/hierarchy6"/>
    <dgm:cxn modelId="{B9B0E357-0993-4AE2-9FB5-26326ABB4813}" type="presParOf" srcId="{FF456BFE-E6D4-45B9-8C08-3C4874D52E58}" destId="{A86A85AD-A0FC-4872-8E3B-6297A0F3E95B}" srcOrd="1" destOrd="0" presId="urn:microsoft.com/office/officeart/2005/8/layout/hierarchy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E4A7-203F-4ECC-B07B-6F35A4AA740E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06908-5E8C-419F-9CC7-4C06C7877B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572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8082" y="274638"/>
            <a:ext cx="132871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543692" cy="5851525"/>
          </a:xfrm>
        </p:spPr>
        <p:txBody>
          <a:bodyPr vert="eaVert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929066"/>
            <a:ext cx="2420927" cy="4778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t="-3000" r="-1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prstGeom prst="rect">
            <a:avLst/>
          </a:prstGeom>
          <a:solidFill>
            <a:schemeClr val="tx1">
              <a:lumMod val="95000"/>
              <a:lumOff val="5000"/>
              <a:alpha val="49804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161B20">
              <a:alpha val="94902"/>
            </a:srgb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C22E-9573-4C76-BE71-3188F05342FC}" type="datetimeFigureOut">
              <a:rPr lang="ru-RU" smtClean="0"/>
              <a:pPr/>
              <a:t>28.02.2012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7E14-BB80-4A59-9C67-5E9552B403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bg1">
                <a:alpha val="40000"/>
              </a:schemeClr>
            </a:glow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0000" indent="4572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4572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80000" indent="4572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3pPr>
      <a:lvl4pPr marL="180000" indent="4572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180000" indent="4572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59;&#1095;&#1077;&#1073;&#1072;\&#1074;&#1089;&#1077;&#1083;&#1077;&#1085;&#1085;&#1072;&#1103;\Music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5.xml"/><Relationship Id="rId7" Type="http://schemas.openxmlformats.org/officeDocument/2006/relationships/slide" Target="slide2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48.xml"/><Relationship Id="rId5" Type="http://schemas.openxmlformats.org/officeDocument/2006/relationships/slide" Target="slide8.xml"/><Relationship Id="rId10" Type="http://schemas.openxmlformats.org/officeDocument/2006/relationships/slide" Target="slide37.xml"/><Relationship Id="rId4" Type="http://schemas.openxmlformats.org/officeDocument/2006/relationships/slide" Target="slide4.xml"/><Relationship Id="rId9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E:\&#1059;&#1095;&#1077;&#1073;&#1072;\&#1074;&#1089;&#1077;&#1083;&#1077;&#1085;&#1085;&#1072;&#1103;\&#1055;&#1077;&#1088;&#1074;&#1099;&#1081;%20&#1084;&#1086;&#1084;&#1077;&#1085;&#1090;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1059;&#1095;&#1077;&#1073;&#1072;\&#1074;&#1089;&#1077;&#1083;&#1077;&#1085;&#1085;&#1072;&#1103;\&#1052;&#1072;&#1090;&#1077;&#1088;&#1080;&#1103;.avi" TargetMode="Externa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1059;&#1095;&#1077;&#1073;&#1072;\&#1074;&#1089;&#1077;&#1083;&#1077;&#1085;&#1085;&#1072;&#1103;\&#1063;&#1072;&#1089;&#1090;&#1080;&#1094;&#1099;.avi" TargetMode="Externa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1059;&#1095;&#1077;&#1073;&#1072;\&#1074;&#1089;&#1077;&#1083;&#1077;&#1085;&#1085;&#1072;&#1103;\&#1054;&#1089;&#1090;&#1099;&#1074;&#1096;&#1072;&#1103;.avi" TargetMode="Externa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E:\&#1059;&#1095;&#1077;&#1073;&#1072;\&#1074;&#1089;&#1077;&#1083;&#1077;&#1085;&#1085;&#1072;&#1103;\&#1048;&#1079;&#1083;&#1091;&#1095;&#1077;&#1085;&#1080;&#1077;.avi" TargetMode="Externa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hubblesite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Эволюция Вселенной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00056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Презентация ученицы лицея при ТПУ Бардамовой Марины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4357694"/>
            <a:ext cx="5929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85000"/>
                  </a:schemeClr>
                </a:solidFill>
              </a:rPr>
              <a:t>Руководитель: учитель физики лицея при ТПУ Козлова Г.М.</a:t>
            </a:r>
            <a:endParaRPr lang="ru-RU" sz="1600" dirty="0">
              <a:solidFill>
                <a:schemeClr val="bg2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2930" y="621508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Томск 2012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Musi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282" y="107154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build="p" animBg="1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Космогоническая мифология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600201"/>
            <a:ext cx="4214842" cy="3400436"/>
          </a:xfrm>
        </p:spPr>
        <p:txBody>
          <a:bodyPr>
            <a:normAutofit/>
          </a:bodyPr>
          <a:lstStyle/>
          <a:p>
            <a:r>
              <a:rPr lang="ru-RU" dirty="0" smtClean="0"/>
              <a:t>Сначала не существовало ничего: ни звезд, ни луны, ни даже солнца. Существовали лишь 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воды</a:t>
            </a:r>
            <a:r>
              <a:rPr lang="ru-RU" dirty="0" smtClean="0"/>
              <a:t>, простиравшиеся без конца и края. Из тьмы первородного хаоса, прибывавшего без движения, как в глубоком сне, прежде иных творений возникли воды. Затем из воды родился 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огонь</a:t>
            </a:r>
            <a:r>
              <a:rPr lang="ru-RU" dirty="0" smtClean="0"/>
              <a:t>. 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Золотое Яйцо</a:t>
            </a:r>
            <a:r>
              <a:rPr lang="ru-RU" dirty="0" smtClean="0"/>
              <a:t> было образовано огромной всемогущей силой тепла. Из зародыша Золотого Яйца появился Прародитель Брахма.» – </a:t>
            </a:r>
            <a:r>
              <a:rPr lang="ru-RU" i="1" dirty="0" smtClean="0"/>
              <a:t>индийская мифология</a:t>
            </a:r>
          </a:p>
          <a:p>
            <a:endParaRPr lang="ru-RU" dirty="0"/>
          </a:p>
        </p:txBody>
      </p:sp>
      <p:pic>
        <p:nvPicPr>
          <p:cNvPr id="4" name="Рисунок 3" descr="pbaaf001_brahma_the_creator.jpg"/>
          <p:cNvPicPr>
            <a:picLocks noChangeAspect="1"/>
          </p:cNvPicPr>
          <p:nvPr/>
        </p:nvPicPr>
        <p:blipFill>
          <a:blip r:embed="rId2"/>
          <a:srcRect t="7113"/>
          <a:stretch>
            <a:fillRect/>
          </a:stretch>
        </p:blipFill>
        <p:spPr>
          <a:xfrm>
            <a:off x="5072066" y="1571612"/>
            <a:ext cx="3244734" cy="39290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5643578"/>
            <a:ext cx="1585692" cy="6463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Брахма,</a:t>
            </a:r>
          </a:p>
          <a:p>
            <a:pPr algn="ctr"/>
            <a:r>
              <a:rPr lang="ru-RU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бог творения</a:t>
            </a:r>
            <a:endParaRPr lang="ru-RU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Космогоническая мифология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600201"/>
            <a:ext cx="4572032" cy="42576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Тем самым, мы видим, что легенды сходятся в одном: источником всего был хаос, пространство «без ничего»; позже появлялись две стихии – вода и огонь, которые и пробуждали жизнь во Вселенной.</a:t>
            </a:r>
          </a:p>
          <a:p>
            <a:r>
              <a:rPr lang="ru-RU" dirty="0" smtClean="0"/>
              <a:t>«Прежде установления точного времясчисления, когда земля еще была не устроена, всюду царствовал хаос. Земля и вода, свет и тьма, звезды и небесная твердь представляли из себя одну дымящуюся, пенящуюся, не имеющую определенной формы массу. Все было безобразно, все было перемешано, и не существовало ни одного живого создания.» - </a:t>
            </a:r>
            <a:r>
              <a:rPr lang="ru-RU" i="1" dirty="0" smtClean="0"/>
              <a:t>японская мифология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181283f52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1357298"/>
            <a:ext cx="3212352" cy="482347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Космогоническая мифология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4866" cy="3400436"/>
          </a:xfrm>
        </p:spPr>
        <p:txBody>
          <a:bodyPr>
            <a:normAutofit/>
          </a:bodyPr>
          <a:lstStyle/>
          <a:p>
            <a:r>
              <a:rPr lang="ru-RU" dirty="0" smtClean="0"/>
              <a:t>Центральной догмой творения в христианстве является «сотворение из ничего»</a:t>
            </a:r>
            <a:r>
              <a:rPr lang="en-US" dirty="0" smtClean="0"/>
              <a:t> 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Создателем</a:t>
            </a:r>
            <a:r>
              <a:rPr lang="ru-RU" dirty="0" smtClean="0"/>
              <a:t>, вызвавшим всё сущее из состояния небытия в состояние бытия. Бог при этом выступает и первичной причиной существования мира.</a:t>
            </a:r>
          </a:p>
          <a:p>
            <a:r>
              <a:rPr lang="ru-RU" dirty="0" smtClean="0"/>
              <a:t>В книге Бытия говорится, что на первый день Бог создал свет и отделил его от тьмы; на второй день — создал твердь и воду, на третий — сушу и растения, на четвёртый — небесные светила, на пятый — птиц, рыб и пресмыкающихся, наконец, на шестой — животных и человека. </a:t>
            </a:r>
            <a:endParaRPr lang="ru-RU" dirty="0"/>
          </a:p>
        </p:txBody>
      </p:sp>
      <p:pic>
        <p:nvPicPr>
          <p:cNvPr id="4" name="Рисунок 3" descr="Сотворение мира, Кафедральный собор Монреале, Италия, мозаика XII в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1571612"/>
            <a:ext cx="3103833" cy="4458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7356" y="5143512"/>
            <a:ext cx="3714776" cy="92333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Сотворение мира, Кафедральный собор Монреале, Италия, мозаика XII в.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56" y="5286388"/>
            <a:ext cx="3714776" cy="6463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Ян Брейгель Младший, «Бог создаёт Солнце, Луну и звёзды»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Рисунок 11" descr="Brueghel_Jan_II_God_creating.jpg"/>
          <p:cNvPicPr>
            <a:picLocks noChangeAspect="1"/>
          </p:cNvPicPr>
          <p:nvPr/>
        </p:nvPicPr>
        <p:blipFill>
          <a:blip r:embed="rId3"/>
          <a:srcRect l="29350" r="2127" b="20379"/>
          <a:stretch>
            <a:fillRect/>
          </a:stretch>
        </p:blipFill>
        <p:spPr>
          <a:xfrm>
            <a:off x="5072066" y="1643050"/>
            <a:ext cx="3957809" cy="36433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4992695" cy="1362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Современные космологические представления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500306"/>
            <a:ext cx="5500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FFFFFF"/>
                </a:solidFill>
              </a:rPr>
              <a:t>В настоящее время люди значительно продвинулись в изучении Вселенной по сравнению со своими предками. Но даже сейчас ученые не могут воссоздать весь процесс возникновения Вселенной полностью.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42844" y="142852"/>
          <a:ext cx="8858312" cy="657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58" y="1071546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Законы теоретической физики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86314" y="1071546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Данные наблюдательной астрономии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5929330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Разбегание галактик лежит в основе расширения Вселенной</a:t>
            </a:r>
            <a:endParaRPr lang="ru-RU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2251059" y="5892817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6680215" y="5892817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71406" y="1643050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1406" y="207167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71406" y="2500306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разбегания Хаббла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426106" cy="58531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«</a:t>
            </a:r>
            <a:r>
              <a:rPr lang="ru-RU" sz="2400" dirty="0" smtClean="0"/>
              <a:t>Закон разбегания</a:t>
            </a:r>
            <a:r>
              <a:rPr lang="ru-RU" sz="2000" dirty="0" smtClean="0"/>
              <a:t>», сформулированный в 1929 году Хабблом:</a:t>
            </a:r>
          </a:p>
          <a:p>
            <a:pPr>
              <a:buNone/>
            </a:pPr>
            <a:r>
              <a:rPr lang="ru-RU" sz="2800" i="1" dirty="0" smtClean="0"/>
              <a:t>𝜐 </a:t>
            </a:r>
            <a:r>
              <a:rPr lang="ru-RU" sz="2400" i="1" dirty="0" smtClean="0"/>
              <a:t>= </a:t>
            </a:r>
            <a:r>
              <a:rPr lang="en-US" sz="2400" i="1" dirty="0" smtClean="0"/>
              <a:t>HR, </a:t>
            </a:r>
            <a:r>
              <a:rPr lang="en-US" sz="1800" i="1" dirty="0" smtClean="0"/>
              <a:t>H</a:t>
            </a:r>
            <a:r>
              <a:rPr lang="ru-RU" sz="1800" i="1" dirty="0" smtClean="0"/>
              <a:t>≈15км/с*</a:t>
            </a:r>
            <a:r>
              <a:rPr lang="ru-RU" sz="1800" dirty="0" smtClean="0"/>
              <a:t>10</a:t>
            </a:r>
            <a:r>
              <a:rPr lang="ru-RU" sz="1800" baseline="30000" dirty="0" smtClean="0"/>
              <a:t>6 </a:t>
            </a:r>
            <a:r>
              <a:rPr lang="ru-RU" sz="1800" dirty="0" smtClean="0"/>
              <a:t> световых лет</a:t>
            </a:r>
            <a:endParaRPr lang="ru-RU" sz="2000" baseline="300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</a:rPr>
              <a:t>Вселенная расширяется</a:t>
            </a:r>
            <a:r>
              <a:rPr lang="ru-RU" sz="1600" dirty="0" smtClean="0">
                <a:solidFill>
                  <a:schemeClr val="bg1"/>
                </a:solidFill>
              </a:rPr>
              <a:t>, но </a:t>
            </a:r>
            <a:r>
              <a:rPr lang="ru-RU" sz="1800" dirty="0" smtClean="0">
                <a:solidFill>
                  <a:schemeClr val="bg1"/>
                </a:solidFill>
              </a:rPr>
              <a:t>центр</a:t>
            </a:r>
            <a:r>
              <a:rPr lang="ru-RU" sz="1600" dirty="0" smtClean="0">
                <a:solidFill>
                  <a:schemeClr val="bg1"/>
                </a:solidFill>
              </a:rPr>
              <a:t> расширения  </a:t>
            </a:r>
            <a:r>
              <a:rPr lang="ru-RU" sz="1800" dirty="0" smtClean="0">
                <a:solidFill>
                  <a:schemeClr val="bg1"/>
                </a:solidFill>
              </a:rPr>
              <a:t>отсутствует</a:t>
            </a:r>
            <a:r>
              <a:rPr lang="ru-RU" sz="1600" dirty="0" smtClean="0">
                <a:solidFill>
                  <a:schemeClr val="bg1"/>
                </a:solidFill>
              </a:rPr>
              <a:t>: из любой точки Вселенной картина расширения будет представляться той же самой, а именно, все галактики будут иметь </a:t>
            </a:r>
            <a:r>
              <a:rPr lang="ru-RU" sz="1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красное смещение</a:t>
            </a:r>
            <a:r>
              <a:rPr lang="ru-RU" sz="1600" dirty="0" smtClean="0">
                <a:solidFill>
                  <a:schemeClr val="bg1"/>
                </a:solidFill>
              </a:rPr>
              <a:t>, пропорциональные расстоянию до них. Само пространство как бы раздувается, тогда как реальные звездные системы повсюду во Вселенной </a:t>
            </a:r>
            <a:r>
              <a:rPr lang="ru-RU" sz="1800" dirty="0" smtClean="0">
                <a:solidFill>
                  <a:schemeClr val="bg1"/>
                </a:solidFill>
              </a:rPr>
              <a:t>сохраняют свой объем </a:t>
            </a:r>
            <a:r>
              <a:rPr lang="ru-RU" sz="1600" dirty="0" smtClean="0">
                <a:solidFill>
                  <a:schemeClr val="bg1"/>
                </a:solidFill>
              </a:rPr>
              <a:t>из-за сил гравитации.</a:t>
            </a:r>
          </a:p>
          <a:p>
            <a:endParaRPr lang="ru-RU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 descr="Universe_expansion_ru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1785926"/>
            <a:ext cx="4191703" cy="41917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Горячая Вселенная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1428736"/>
            <a:ext cx="3857652" cy="271464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800" dirty="0" smtClean="0"/>
              <a:t>Модель </a:t>
            </a:r>
            <a:r>
              <a:rPr lang="ru-RU" sz="4200" dirty="0" smtClean="0"/>
              <a:t>«</a:t>
            </a:r>
            <a:r>
              <a:rPr lang="ru-RU" sz="42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горячей Вселенной</a:t>
            </a:r>
            <a:r>
              <a:rPr lang="ru-RU" sz="4200" dirty="0" smtClean="0"/>
              <a:t>» </a:t>
            </a:r>
            <a:r>
              <a:rPr lang="ru-RU" sz="3800" dirty="0" smtClean="0"/>
              <a:t>- космологическая модель, в которой эволюция Вселенной начинается с состояния плотной </a:t>
            </a:r>
            <a:r>
              <a:rPr lang="ru-RU" sz="4200" dirty="0" smtClean="0"/>
              <a:t>горячей плазмы</a:t>
            </a:r>
            <a:r>
              <a:rPr lang="ru-RU" sz="3800" dirty="0" smtClean="0"/>
              <a:t>, состоящей из элементарных частиц, и протекает при дальнейшем  </a:t>
            </a:r>
            <a:r>
              <a:rPr lang="ru-RU" sz="4200" dirty="0" smtClean="0"/>
              <a:t>адиабатическом </a:t>
            </a:r>
            <a:r>
              <a:rPr lang="ru-RU" sz="3800" dirty="0" smtClean="0"/>
              <a:t>космологическом расширении.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8992" y="4214818"/>
            <a:ext cx="5143536" cy="250033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sz="33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3300" dirty="0" smtClean="0">
                <a:solidFill>
                  <a:schemeClr val="bg1"/>
                </a:solidFill>
              </a:rPr>
              <a:t>Впервые модель горячей вселенной рассматривалась в </a:t>
            </a:r>
            <a:r>
              <a:rPr lang="ru-RU" sz="3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1947</a:t>
            </a:r>
            <a:r>
              <a:rPr lang="ru-RU" sz="3300" dirty="0" smtClean="0">
                <a:solidFill>
                  <a:schemeClr val="bg1"/>
                </a:solidFill>
              </a:rPr>
              <a:t> году </a:t>
            </a:r>
            <a:r>
              <a:rPr lang="ru-RU" sz="3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Г.А. </a:t>
            </a:r>
            <a:r>
              <a:rPr lang="ru-RU" sz="38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Гамовым</a:t>
            </a:r>
            <a:r>
              <a:rPr lang="ru-RU" sz="3300" dirty="0" smtClean="0">
                <a:solidFill>
                  <a:schemeClr val="bg1"/>
                </a:solidFill>
              </a:rPr>
              <a:t>. Наиболее существенное наблюдательное предсказание, вытекающее из модели горячей Вселенной — наличие </a:t>
            </a:r>
            <a:r>
              <a:rPr lang="ru-RU" sz="3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реликтового излучения</a:t>
            </a:r>
            <a:r>
              <a:rPr lang="ru-RU" sz="3300" dirty="0" smtClean="0">
                <a:solidFill>
                  <a:schemeClr val="bg1"/>
                </a:solidFill>
              </a:rPr>
              <a:t> со спектром, очень близким к спектру абсолютно чёрного тела, возникшего в момент рекомбинации ионов (в основном, протонов) и электронов в нейтральные атомы.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4" descr="http://www.zekirdek.com/forum/picture.php?albumid=12674&amp;pictureid=1052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256"/>
            <a:ext cx="1785950" cy="2357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://900igr.net/datai/astronomija/Stroenie-i-evoljutsija-Vselennoj/0010-007-Estestvennyj-etap-evoljutsii-Gorjachej-Vselenno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3429024" cy="290350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Горячая Вселенная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720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Модель </a:t>
            </a:r>
            <a:r>
              <a:rPr lang="ru-RU" sz="1800" dirty="0" smtClean="0">
                <a:solidFill>
                  <a:schemeClr val="bg1"/>
                </a:solidFill>
              </a:rPr>
              <a:t>горячей Вселенной </a:t>
            </a:r>
            <a:r>
              <a:rPr lang="ru-RU" sz="1600" dirty="0" smtClean="0">
                <a:solidFill>
                  <a:schemeClr val="bg1"/>
                </a:solidFill>
              </a:rPr>
              <a:t>получила эмпирическое подтверждение в </a:t>
            </a:r>
            <a:r>
              <a:rPr lang="ru-RU" sz="1800" dirty="0" smtClean="0">
                <a:solidFill>
                  <a:schemeClr val="bg1"/>
                </a:solidFill>
              </a:rPr>
              <a:t>1965</a:t>
            </a:r>
            <a:r>
              <a:rPr lang="ru-RU" sz="1600" dirty="0" smtClean="0">
                <a:solidFill>
                  <a:schemeClr val="bg1"/>
                </a:solidFill>
              </a:rPr>
              <a:t> году в открытии реликтового излучения американскими учеными </a:t>
            </a:r>
            <a:r>
              <a:rPr lang="ru-RU" sz="18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Пензиасом</a:t>
            </a:r>
            <a:r>
              <a:rPr lang="ru-RU" sz="1600" dirty="0" smtClean="0">
                <a:solidFill>
                  <a:schemeClr val="bg1"/>
                </a:solidFill>
              </a:rPr>
              <a:t> и </a:t>
            </a:r>
            <a:r>
              <a:rPr lang="ru-RU" sz="1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Уилсоном</a:t>
            </a:r>
            <a:r>
              <a:rPr lang="ru-RU" sz="1600" dirty="0" smtClean="0">
                <a:solidFill>
                  <a:schemeClr val="bg1"/>
                </a:solidFill>
              </a:rPr>
              <a:t>. 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Реликтовое излучение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- одна из составляющих общего фона космического электромагнитного излучения. Реликтовое излучение </a:t>
            </a:r>
            <a:r>
              <a:rPr lang="ru-RU" sz="1800" dirty="0" smtClean="0">
                <a:solidFill>
                  <a:schemeClr val="bg1"/>
                </a:solidFill>
              </a:rPr>
              <a:t>равномерно распределено </a:t>
            </a:r>
            <a:r>
              <a:rPr lang="ru-RU" sz="1600" dirty="0" smtClean="0">
                <a:solidFill>
                  <a:schemeClr val="bg1"/>
                </a:solidFill>
              </a:rPr>
              <a:t>по небесной сфере и по интенсивности соответствует тепловому излучению абсолютно черного тела при температуре около </a:t>
            </a:r>
            <a:r>
              <a:rPr lang="ru-RU" sz="1800" dirty="0" smtClean="0">
                <a:solidFill>
                  <a:schemeClr val="bg1"/>
                </a:solidFill>
              </a:rPr>
              <a:t>3К</a:t>
            </a:r>
            <a:r>
              <a:rPr lang="ru-RU" sz="1600" dirty="0" smtClean="0">
                <a:solidFill>
                  <a:schemeClr val="bg1"/>
                </a:solidFill>
              </a:rPr>
              <a:t>. </a:t>
            </a:r>
            <a:endParaRPr lang="ru-RU" sz="1600" dirty="0"/>
          </a:p>
        </p:txBody>
      </p:sp>
      <p:pic>
        <p:nvPicPr>
          <p:cNvPr id="5" name="Содержимое 4" descr="Роберт Вудро Уилсон (Robert Woodrow Wilson, слева) и Арно Аллан Пензиас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876" y="1571612"/>
            <a:ext cx="3194103" cy="2214578"/>
          </a:xfrm>
        </p:spPr>
      </p:pic>
      <p:sp>
        <p:nvSpPr>
          <p:cNvPr id="7" name="TextBox 6"/>
          <p:cNvSpPr txBox="1"/>
          <p:nvPr/>
        </p:nvSpPr>
        <p:spPr>
          <a:xfrm>
            <a:off x="4643438" y="3929066"/>
            <a:ext cx="3714776" cy="36933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Роберт Уилсон и </a:t>
            </a:r>
            <a:r>
              <a:rPr lang="ru-RU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Арно</a:t>
            </a:r>
            <a:r>
              <a:rPr lang="ru-RU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Пензиас</a:t>
            </a:r>
            <a:endParaRPr lang="ru-RU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3438" y="4429132"/>
            <a:ext cx="3857652" cy="1569660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Абсолютно чёрное тело </a:t>
            </a:r>
            <a:r>
              <a:rPr lang="ru-RU" sz="1600" dirty="0" smtClean="0">
                <a:solidFill>
                  <a:schemeClr val="bg1"/>
                </a:solidFill>
              </a:rPr>
              <a:t>— физическая идеализация, применяемая в термодинамике, тело, поглощающее всё падающее на него электромагнитное излучение во всех диапазонах и ничего не отражающее.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Горячая Вселенная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1214422"/>
            <a:ext cx="3071834" cy="321470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   </a:t>
            </a:r>
            <a:r>
              <a:rPr lang="ru-RU" sz="3400" dirty="0" smtClean="0">
                <a:solidFill>
                  <a:schemeClr val="bg1"/>
                </a:solidFill>
              </a:rPr>
              <a:t>Согласно модели горячей Вселенной, плазма и электромагнитное излучение на ранних стадиях расширения Вселенной обладали </a:t>
            </a:r>
            <a:r>
              <a:rPr lang="ru-RU" sz="3600" dirty="0" smtClean="0">
                <a:solidFill>
                  <a:schemeClr val="bg1"/>
                </a:solidFill>
              </a:rPr>
              <a:t>высокой плотностью и температурой</a:t>
            </a:r>
            <a:r>
              <a:rPr lang="ru-RU" sz="3400" dirty="0" smtClean="0">
                <a:solidFill>
                  <a:schemeClr val="bg1"/>
                </a:solidFill>
              </a:rPr>
              <a:t>. В ходе космологического расширения Вселенной эта температура падала. </a:t>
            </a:r>
            <a:endParaRPr lang="en-US" sz="3400" dirty="0" smtClean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Blackbody-colours-vertical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158" y="428604"/>
            <a:ext cx="357190" cy="5286412"/>
          </a:xfrm>
        </p:spPr>
      </p:pic>
      <p:pic>
        <p:nvPicPr>
          <p:cNvPr id="7" name="Рисунок 6" descr="55.jpg"/>
          <p:cNvPicPr>
            <a:picLocks noChangeAspect="1"/>
          </p:cNvPicPr>
          <p:nvPr/>
        </p:nvPicPr>
        <p:blipFill>
          <a:blip r:embed="rId3"/>
          <a:srcRect l="1559"/>
          <a:stretch>
            <a:fillRect/>
          </a:stretch>
        </p:blipFill>
        <p:spPr>
          <a:xfrm>
            <a:off x="3929058" y="1285860"/>
            <a:ext cx="4511122" cy="3143272"/>
          </a:xfrm>
          <a:prstGeom prst="rect">
            <a:avLst/>
          </a:prstGeom>
        </p:spPr>
      </p:pic>
      <p:sp>
        <p:nvSpPr>
          <p:cNvPr id="8" name="Содержимое 3"/>
          <p:cNvSpPr txBox="1">
            <a:spLocks/>
          </p:cNvSpPr>
          <p:nvPr/>
        </p:nvSpPr>
        <p:spPr>
          <a:xfrm>
            <a:off x="2500298" y="4500570"/>
            <a:ext cx="5572164" cy="2214578"/>
          </a:xfrm>
          <a:prstGeom prst="rect">
            <a:avLst/>
          </a:prstGeom>
          <a:solidFill>
            <a:srgbClr val="161B20">
              <a:alpha val="94902"/>
            </a:srgb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достижении температуры около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4000 К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произошла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рекомбинация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протонов и электронов, после чего равновесие образовавшегося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вещества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(водорода и гелия) с излучением нарушилось - кванты излучения уже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 обладали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необходимой для ионизации вещества энергией и проходили через него как через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прозрачную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среду. 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1406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1406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71406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Горячая Вселенная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643050"/>
            <a:ext cx="2614602" cy="240030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Температура обособившегося излучения продолжала </a:t>
            </a:r>
            <a:r>
              <a:rPr lang="ru-RU" sz="3100" dirty="0" smtClean="0">
                <a:solidFill>
                  <a:schemeClr val="bg1"/>
                </a:solidFill>
              </a:rPr>
              <a:t>снижаться</a:t>
            </a:r>
            <a:r>
              <a:rPr lang="ru-RU" dirty="0" smtClean="0">
                <a:solidFill>
                  <a:schemeClr val="bg1"/>
                </a:solidFill>
              </a:rPr>
              <a:t> и к нашей эпохе составила около 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3К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6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1613"/>
          <a:stretch>
            <a:fillRect/>
          </a:stretch>
        </p:blipFill>
        <p:spPr>
          <a:xfrm>
            <a:off x="3143240" y="1500173"/>
            <a:ext cx="4357718" cy="2917513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071538" y="4500570"/>
            <a:ext cx="6610368" cy="2143140"/>
          </a:xfrm>
          <a:prstGeom prst="rect">
            <a:avLst/>
          </a:prstGeom>
          <a:solidFill>
            <a:srgbClr val="161B20">
              <a:alpha val="94902"/>
            </a:srgb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Таким образом, это излучение сохранилось до наших дней как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реликт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 эпохи рекомбинации и образования нейтральных атомов водорода и гелия. Оно осталось как эхо бурного рождения Вселенной, которое часто называют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Большим взрывом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 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Оглавление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6758006" cy="3929089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hlinkClick r:id="rId2" action="ppaction://hlinksldjump"/>
              </a:rPr>
              <a:t>Актуальность работы</a:t>
            </a:r>
            <a:endParaRPr lang="ru-RU" sz="2000" dirty="0" smtClean="0">
              <a:hlinkClick r:id="rId3" action="ppaction://hlinksldjump"/>
            </a:endParaRPr>
          </a:p>
          <a:p>
            <a:r>
              <a:rPr lang="ru-RU" sz="2000" dirty="0" smtClean="0">
                <a:hlinkClick r:id="rId4" action="ppaction://hlinksldjump"/>
              </a:rPr>
              <a:t>Цель и задачи работы</a:t>
            </a:r>
            <a:endParaRPr lang="ru-RU" sz="2000" dirty="0" smtClean="0">
              <a:hlinkClick r:id="rId3" action="ppaction://hlinksldjump"/>
            </a:endParaRPr>
          </a:p>
          <a:p>
            <a:r>
              <a:rPr lang="ru-RU" sz="2000" dirty="0" smtClean="0">
                <a:hlinkClick r:id="rId3" action="ppaction://hlinksldjump"/>
              </a:rPr>
              <a:t>Ранние представления о Вселенной</a:t>
            </a:r>
            <a:endParaRPr lang="ru-RU" sz="2000" dirty="0" smtClean="0"/>
          </a:p>
          <a:p>
            <a:r>
              <a:rPr lang="ru-RU" sz="2000" dirty="0" smtClean="0">
                <a:hlinkClick r:id="rId5" action="ppaction://hlinksldjump"/>
              </a:rPr>
              <a:t>Вселенная в мифологии</a:t>
            </a:r>
            <a:endParaRPr lang="ru-RU" sz="2000" dirty="0" smtClean="0"/>
          </a:p>
          <a:p>
            <a:r>
              <a:rPr lang="ru-RU" sz="2000" dirty="0" smtClean="0">
                <a:hlinkClick r:id="rId6" action="ppaction://hlinksldjump"/>
              </a:rPr>
              <a:t>Современные космологические представления</a:t>
            </a:r>
            <a:endParaRPr lang="ru-RU" sz="2000" dirty="0" smtClean="0"/>
          </a:p>
          <a:p>
            <a:r>
              <a:rPr lang="ru-RU" sz="2000" dirty="0" smtClean="0">
                <a:hlinkClick r:id="rId7" action="ppaction://hlinksldjump"/>
              </a:rPr>
              <a:t>Теория Большого Взрыва</a:t>
            </a:r>
            <a:endParaRPr lang="ru-RU" sz="2000" dirty="0" smtClean="0"/>
          </a:p>
          <a:p>
            <a:r>
              <a:rPr lang="ru-RU" sz="2000" dirty="0" smtClean="0">
                <a:hlinkClick r:id="rId8" action="ppaction://hlinksldjump"/>
              </a:rPr>
              <a:t>Формирование космических тел</a:t>
            </a:r>
            <a:endParaRPr lang="ru-RU" sz="2000" dirty="0" smtClean="0"/>
          </a:p>
          <a:p>
            <a:r>
              <a:rPr lang="ru-RU" sz="2000" dirty="0" smtClean="0">
                <a:hlinkClick r:id="rId9" action="ppaction://hlinksldjump"/>
              </a:rPr>
              <a:t>Звездная эволюция</a:t>
            </a:r>
            <a:endParaRPr lang="ru-RU" sz="2000" dirty="0" smtClean="0"/>
          </a:p>
          <a:p>
            <a:r>
              <a:rPr lang="ru-RU" sz="2000" dirty="0" smtClean="0">
                <a:hlinkClick r:id="rId10" action="ppaction://hlinksldjump"/>
              </a:rPr>
              <a:t>Галактики</a:t>
            </a:r>
            <a:endParaRPr lang="ru-RU" sz="2000" dirty="0" smtClean="0"/>
          </a:p>
          <a:p>
            <a:r>
              <a:rPr lang="ru-RU" sz="2000" dirty="0" smtClean="0"/>
              <a:t>Теории будущего галактики</a:t>
            </a:r>
            <a:endParaRPr lang="ru-RU" sz="2000" dirty="0" smtClean="0"/>
          </a:p>
          <a:p>
            <a:r>
              <a:rPr lang="ru-RU" dirty="0" smtClean="0">
                <a:hlinkClick r:id="rId11" action="ppaction://hlinksldjump"/>
              </a:rPr>
              <a:t>Источники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Управляющая кнопка: далее 6">
            <a:hlinkClick r:id="" action="ppaction://noaction" highlightClick="1"/>
          </p:cNvPr>
          <p:cNvSpPr/>
          <p:nvPr/>
        </p:nvSpPr>
        <p:spPr>
          <a:xfrm>
            <a:off x="1214414" y="5286388"/>
            <a:ext cx="357190" cy="357190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noaction" highlightClick="1"/>
          </p:cNvPr>
          <p:cNvSpPr/>
          <p:nvPr/>
        </p:nvSpPr>
        <p:spPr>
          <a:xfrm>
            <a:off x="1214414" y="5715016"/>
            <a:ext cx="357190" cy="357190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714480" y="5357826"/>
            <a:ext cx="169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90000"/>
                  </a:schemeClr>
                </a:solidFill>
              </a:rPr>
              <a:t>Следующий слайд</a:t>
            </a:r>
            <a:endParaRPr lang="ru-RU" sz="1400" dirty="0">
              <a:solidFill>
                <a:schemeClr val="accent5">
                  <a:lumMod val="9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480" y="5786454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90000"/>
                  </a:schemeClr>
                </a:solidFill>
              </a:rPr>
              <a:t>Предыдущий слайд</a:t>
            </a:r>
            <a:endParaRPr lang="ru-RU" sz="1400" dirty="0">
              <a:solidFill>
                <a:schemeClr val="accent5">
                  <a:lumMod val="90000"/>
                </a:schemeClr>
              </a:solidFill>
            </a:endParaRPr>
          </a:p>
        </p:txBody>
      </p:sp>
      <p:sp>
        <p:nvSpPr>
          <p:cNvPr id="11" name="Управляющая кнопка: домой 10">
            <a:hlinkClick r:id="" action="ppaction://noaction" highlightClick="1"/>
          </p:cNvPr>
          <p:cNvSpPr/>
          <p:nvPr/>
        </p:nvSpPr>
        <p:spPr>
          <a:xfrm>
            <a:off x="1214414" y="6143644"/>
            <a:ext cx="357190" cy="357190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714480" y="6193057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90000"/>
                  </a:schemeClr>
                </a:solidFill>
              </a:rPr>
              <a:t>Оглавление</a:t>
            </a:r>
            <a:endParaRPr lang="ru-RU" sz="1400" dirty="0">
              <a:solidFill>
                <a:schemeClr val="accent5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9" y="4071942"/>
            <a:ext cx="4857783" cy="33495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Космологическая теория начала расширения Вселенной</a:t>
            </a:r>
            <a:endParaRPr lang="ru-RU" dirty="0"/>
          </a:p>
        </p:txBody>
      </p:sp>
      <p:pic>
        <p:nvPicPr>
          <p:cNvPr id="4" name="Первый момент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1" y="1142984"/>
            <a:ext cx="3667151" cy="275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6" y="3286124"/>
            <a:ext cx="38542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0">
              <a:buNone/>
            </a:pPr>
            <a:r>
              <a:rPr lang="ru-RU" sz="1400" i="1" dirty="0" smtClean="0">
                <a:solidFill>
                  <a:schemeClr val="accent5">
                    <a:lumMod val="90000"/>
                  </a:schemeClr>
                </a:solidFill>
              </a:rPr>
              <a:t>Математика, наука, история, мистика, </a:t>
            </a:r>
          </a:p>
          <a:p>
            <a:pPr marL="36000">
              <a:buNone/>
            </a:pPr>
            <a:r>
              <a:rPr lang="ru-RU" sz="1400" i="1" dirty="0" smtClean="0">
                <a:solidFill>
                  <a:schemeClr val="accent5">
                    <a:lumMod val="90000"/>
                  </a:schemeClr>
                </a:solidFill>
              </a:rPr>
              <a:t>Все это началось с Большого Взрыва!</a:t>
            </a:r>
          </a:p>
          <a:p>
            <a:pPr marL="36000" algn="r">
              <a:buNone/>
            </a:pPr>
            <a:r>
              <a:rPr lang="en-US" sz="1400" i="1" dirty="0" err="1" smtClean="0">
                <a:solidFill>
                  <a:schemeClr val="accent5">
                    <a:lumMod val="90000"/>
                  </a:schemeClr>
                </a:solidFill>
              </a:rPr>
              <a:t>Barenaked</a:t>
            </a:r>
            <a:r>
              <a:rPr lang="en-US" sz="1400" i="1" dirty="0" smtClean="0">
                <a:solidFill>
                  <a:schemeClr val="accent5">
                    <a:lumMod val="90000"/>
                  </a:schemeClr>
                </a:solidFill>
              </a:rPr>
              <a:t> Ladies</a:t>
            </a:r>
            <a:endParaRPr lang="ru-RU" sz="1400" i="1" dirty="0" smtClean="0">
              <a:solidFill>
                <a:schemeClr val="accent5">
                  <a:lumMod val="90000"/>
                </a:schemeClr>
              </a:solidFill>
            </a:endParaRPr>
          </a:p>
          <a:p>
            <a:endParaRPr lang="ru-RU" sz="1400" dirty="0">
              <a:solidFill>
                <a:schemeClr val="accent5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pic>
        <p:nvPicPr>
          <p:cNvPr id="6" name="Содержимое 5" descr="bigba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209" y="642918"/>
            <a:ext cx="5650745" cy="48577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22858"/>
          </a:xfrm>
        </p:spPr>
        <p:txBody>
          <a:bodyPr/>
          <a:lstStyle/>
          <a:p>
            <a:r>
              <a:rPr lang="ru-RU" sz="1300" dirty="0" smtClean="0">
                <a:solidFill>
                  <a:schemeClr val="bg1"/>
                </a:solidFill>
              </a:rPr>
              <a:t>Что было до большого взрыва?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Состояние </a:t>
            </a:r>
            <a:r>
              <a:rPr lang="ru-RU" sz="1600" i="1" dirty="0" smtClean="0">
                <a:solidFill>
                  <a:schemeClr val="bg1"/>
                </a:solidFill>
              </a:rPr>
              <a:t>бесконечной</a:t>
            </a:r>
            <a:r>
              <a:rPr lang="ru-RU" sz="1600" dirty="0" smtClean="0">
                <a:solidFill>
                  <a:schemeClr val="bg1"/>
                </a:solidFill>
              </a:rPr>
              <a:t> плотности и температуры</a:t>
            </a:r>
            <a:r>
              <a:rPr lang="ru-RU" dirty="0" smtClean="0">
                <a:solidFill>
                  <a:schemeClr val="bg1"/>
                </a:solidFill>
              </a:rPr>
              <a:t>, бесконечной кривизны пространства в </a:t>
            </a:r>
            <a:r>
              <a:rPr lang="ru-RU" i="1" dirty="0" smtClean="0">
                <a:solidFill>
                  <a:schemeClr val="bg1"/>
                </a:solidFill>
              </a:rPr>
              <a:t>конечный</a:t>
            </a:r>
            <a:r>
              <a:rPr lang="ru-RU" dirty="0" smtClean="0">
                <a:solidFill>
                  <a:schemeClr val="bg1"/>
                </a:solidFill>
              </a:rPr>
              <a:t> момент времени в прошлом. Размеры Вселенной тогда равнялись нулю — она была сжата в точку. Это состояние называется </a:t>
            </a:r>
            <a:r>
              <a:rPr lang="ru-RU" sz="16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космологической сингулярностью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Считается, что эпоху  ДО взрыва нельзя рассматривать известными методами.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Точка сингулярности 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13,7 ± 0,13 </a:t>
            </a:r>
            <a:r>
              <a:rPr lang="ru-RU" sz="1600" dirty="0" err="1" smtClean="0">
                <a:solidFill>
                  <a:schemeClr val="bg1"/>
                </a:solidFill>
              </a:rPr>
              <a:t>млрд</a:t>
            </a:r>
            <a:r>
              <a:rPr lang="ru-RU" sz="1600" dirty="0" smtClean="0">
                <a:solidFill>
                  <a:schemeClr val="bg1"/>
                </a:solidFill>
              </a:rPr>
              <a:t> лет назад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С сингулярности начинается взрывное, замедляющееся со временем расширение. </a:t>
            </a:r>
          </a:p>
          <a:p>
            <a:endParaRPr lang="ru-RU" dirty="0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timelin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43372" y="1928802"/>
            <a:ext cx="4857784" cy="33826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400" dirty="0" smtClean="0">
                <a:solidFill>
                  <a:schemeClr val="bg1"/>
                </a:solidFill>
              </a:rPr>
              <a:t>Наиболее ранним моментом, допускающим описание, считается момент </a:t>
            </a:r>
            <a:r>
              <a:rPr lang="ru-RU" sz="38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Планковской</a:t>
            </a:r>
            <a:r>
              <a:rPr lang="ru-RU" sz="3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эпохи</a:t>
            </a:r>
            <a:r>
              <a:rPr lang="ru-RU" sz="3800" dirty="0" smtClean="0">
                <a:solidFill>
                  <a:schemeClr val="bg1"/>
                </a:solidFill>
              </a:rPr>
              <a:t>: </a:t>
            </a:r>
            <a:endParaRPr lang="ru-RU" sz="34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sz="3800" dirty="0" smtClean="0"/>
              <a:t>10</a:t>
            </a:r>
            <a:r>
              <a:rPr lang="en-US" sz="3800" baseline="30000" dirty="0" smtClean="0"/>
              <a:t>-43</a:t>
            </a:r>
            <a:r>
              <a:rPr lang="ru-RU" sz="3800" dirty="0" smtClean="0">
                <a:solidFill>
                  <a:schemeClr val="bg1"/>
                </a:solidFill>
              </a:rPr>
              <a:t>секунд </a:t>
            </a:r>
            <a:r>
              <a:rPr lang="ru-RU" sz="3400" dirty="0" smtClean="0">
                <a:solidFill>
                  <a:schemeClr val="bg1"/>
                </a:solidFill>
              </a:rPr>
              <a:t>после Большого взрыва с температурой примерно </a:t>
            </a:r>
            <a:r>
              <a:rPr lang="ru-RU" sz="3400" dirty="0" smtClean="0"/>
              <a:t> </a:t>
            </a:r>
            <a:r>
              <a:rPr lang="ru-RU" sz="3800" dirty="0" smtClean="0"/>
              <a:t>10</a:t>
            </a:r>
            <a:r>
              <a:rPr lang="ru-RU" sz="3800" baseline="30000" dirty="0" smtClean="0"/>
              <a:t>32</a:t>
            </a:r>
            <a:r>
              <a:rPr lang="ru-RU" sz="3800" dirty="0" smtClean="0">
                <a:solidFill>
                  <a:schemeClr val="bg1"/>
                </a:solidFill>
              </a:rPr>
              <a:t>К</a:t>
            </a:r>
            <a:r>
              <a:rPr lang="ru-RU" sz="3400" dirty="0" smtClean="0">
                <a:solidFill>
                  <a:schemeClr val="bg1"/>
                </a:solidFill>
              </a:rPr>
              <a:t>  и плотностью около </a:t>
            </a:r>
            <a:r>
              <a:rPr lang="ru-RU" sz="3400" dirty="0" smtClean="0"/>
              <a:t> 10</a:t>
            </a:r>
            <a:r>
              <a:rPr lang="ru-RU" sz="3400" baseline="30000" dirty="0" smtClean="0"/>
              <a:t>93</a:t>
            </a:r>
            <a:r>
              <a:rPr lang="ru-RU" sz="3400" dirty="0" smtClean="0">
                <a:solidFill>
                  <a:schemeClr val="bg1"/>
                </a:solidFill>
              </a:rPr>
              <a:t> г/см³</a:t>
            </a:r>
          </a:p>
          <a:p>
            <a:r>
              <a:rPr lang="ru-RU" sz="3400" dirty="0" smtClean="0">
                <a:solidFill>
                  <a:schemeClr val="bg1"/>
                </a:solidFill>
              </a:rPr>
              <a:t>В это время гравитационное взаимодействие отделилось от остальных фундаментальных взаимодействий, </a:t>
            </a:r>
            <a:r>
              <a:rPr lang="ru-RU" sz="3800" dirty="0" smtClean="0">
                <a:solidFill>
                  <a:schemeClr val="bg1"/>
                </a:solidFill>
              </a:rPr>
              <a:t>Вселенная расширялась с ускорением</a:t>
            </a:r>
            <a:r>
              <a:rPr lang="ru-RU" sz="3400" dirty="0" smtClean="0">
                <a:solidFill>
                  <a:schemeClr val="bg1"/>
                </a:solidFill>
              </a:rPr>
              <a:t>, а энергия в единице объема оставалась постоянной. </a:t>
            </a:r>
          </a:p>
          <a:p>
            <a:r>
              <a:rPr lang="ru-RU" sz="3400" dirty="0" smtClean="0">
                <a:solidFill>
                  <a:schemeClr val="bg1"/>
                </a:solidFill>
              </a:rPr>
              <a:t>Данный период получил название </a:t>
            </a:r>
            <a:r>
              <a:rPr lang="ru-RU" sz="38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Космической инфляции</a:t>
            </a:r>
            <a:r>
              <a:rPr lang="ru-RU" sz="3400" dirty="0" smtClean="0">
                <a:solidFill>
                  <a:schemeClr val="bg1"/>
                </a:solidFill>
              </a:rPr>
              <a:t>. После окончания этого периода строительный материал Вселенной представлял собой </a:t>
            </a:r>
            <a:r>
              <a:rPr lang="ru-RU" sz="3400" dirty="0" err="1" smtClean="0">
                <a:solidFill>
                  <a:schemeClr val="bg1"/>
                </a:solidFill>
              </a:rPr>
              <a:t>кварк-глюонную</a:t>
            </a:r>
            <a:r>
              <a:rPr lang="ru-RU" sz="3400" dirty="0" smtClean="0">
                <a:solidFill>
                  <a:schemeClr val="bg1"/>
                </a:solidFill>
              </a:rPr>
              <a:t> плазму.</a:t>
            </a:r>
          </a:p>
          <a:p>
            <a:endParaRPr lang="ru-RU" dirty="0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571612"/>
            <a:ext cx="4038600" cy="392909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В начале расширения Вселенной ее температура была столь высока (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10</a:t>
            </a:r>
            <a:r>
              <a:rPr lang="ru-RU" sz="1600" baseline="30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13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К</a:t>
            </a:r>
            <a:r>
              <a:rPr lang="ru-RU" sz="1600" dirty="0" smtClean="0">
                <a:solidFill>
                  <a:schemeClr val="bg1"/>
                </a:solidFill>
              </a:rPr>
              <a:t>), что </a:t>
            </a:r>
            <a:r>
              <a:rPr lang="ru-RU" sz="1800" dirty="0" smtClean="0">
                <a:solidFill>
                  <a:schemeClr val="bg1"/>
                </a:solidFill>
              </a:rPr>
              <a:t>энергии фотонов </a:t>
            </a:r>
            <a:r>
              <a:rPr lang="ru-RU" sz="1600" dirty="0" smtClean="0">
                <a:solidFill>
                  <a:schemeClr val="bg1"/>
                </a:solidFill>
              </a:rPr>
              <a:t>хватало для рождения пар </a:t>
            </a:r>
            <a:r>
              <a:rPr lang="ru-RU" sz="1800" dirty="0" smtClean="0">
                <a:solidFill>
                  <a:schemeClr val="bg1"/>
                </a:solidFill>
              </a:rPr>
              <a:t>всех известных частиц и античастиц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При понижении температуры до 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</a:t>
            </a:r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*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10</a:t>
            </a:r>
            <a:r>
              <a:rPr lang="ru-RU" sz="1600" baseline="30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12</a:t>
            </a:r>
            <a:r>
              <a:rPr lang="ru-RU" sz="1600" dirty="0" smtClean="0">
                <a:solidFill>
                  <a:schemeClr val="bg1"/>
                </a:solidFill>
              </a:rPr>
              <a:t> К почти все протоны и нейтроны превратились в </a:t>
            </a:r>
            <a:r>
              <a:rPr lang="ru-RU" sz="1800" dirty="0" smtClean="0">
                <a:solidFill>
                  <a:schemeClr val="bg1"/>
                </a:solidFill>
              </a:rPr>
              <a:t>кванты излучения</a:t>
            </a:r>
            <a:r>
              <a:rPr lang="ru-RU" sz="1600" dirty="0" smtClean="0">
                <a:solidFill>
                  <a:schemeClr val="bg1"/>
                </a:solidFill>
              </a:rPr>
              <a:t>; остались только те из них, для которых "не хватило" античастиц. Фотоны, энергия которых к этому времени стала меньше, уже не могли порождать частицы и античастицы.</a:t>
            </a: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1600201"/>
            <a:ext cx="4357718" cy="240030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Наблюдения реликтового фона показали, что первоначальный избыток частиц по сравнению с античастицами составлял ничтожную долю (</a:t>
            </a:r>
            <a:r>
              <a:rPr lang="ru-RU" sz="1800" dirty="0" smtClean="0">
                <a:solidFill>
                  <a:schemeClr val="bg1"/>
                </a:solidFill>
              </a:rPr>
              <a:t>одну миллиардную</a:t>
            </a:r>
            <a:r>
              <a:rPr lang="ru-RU" sz="1600" dirty="0" smtClean="0">
                <a:solidFill>
                  <a:schemeClr val="bg1"/>
                </a:solidFill>
              </a:rPr>
              <a:t>) от их общего числа. Именно из этих "избыточных" протонов и нейтронов в основном </a:t>
            </a:r>
            <a:r>
              <a:rPr lang="ru-RU" sz="1800" dirty="0" smtClean="0">
                <a:solidFill>
                  <a:schemeClr val="bg1"/>
                </a:solidFill>
              </a:rPr>
              <a:t>состоит вещество </a:t>
            </a:r>
            <a:r>
              <a:rPr lang="ru-RU" sz="1600" dirty="0" smtClean="0">
                <a:solidFill>
                  <a:schemeClr val="bg1"/>
                </a:solidFill>
              </a:rPr>
              <a:t>современной наблюдаемой Вселенной. </a:t>
            </a:r>
            <a:endParaRPr lang="ru-RU" sz="1600" dirty="0"/>
          </a:p>
        </p:txBody>
      </p:sp>
      <p:pic>
        <p:nvPicPr>
          <p:cNvPr id="5" name="Материя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00562" y="4000504"/>
            <a:ext cx="3524275" cy="2643206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6860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    Спустя </a:t>
            </a:r>
            <a:r>
              <a:rPr lang="ru-RU" sz="3500" dirty="0" smtClean="0">
                <a:solidFill>
                  <a:schemeClr val="bg1"/>
                </a:solidFill>
              </a:rPr>
              <a:t>несколько секунд</a:t>
            </a:r>
            <a:r>
              <a:rPr lang="ru-RU" sz="3800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после начала расширения Вселенной началась </a:t>
            </a:r>
            <a:r>
              <a:rPr lang="ru-RU" sz="3500" dirty="0" smtClean="0">
                <a:solidFill>
                  <a:schemeClr val="bg1"/>
                </a:solidFill>
              </a:rPr>
              <a:t>эпоха</a:t>
            </a:r>
            <a:r>
              <a:rPr lang="ru-RU" dirty="0" smtClean="0">
                <a:solidFill>
                  <a:schemeClr val="bg1"/>
                </a:solidFill>
              </a:rPr>
              <a:t>, когда образовались ядра </a:t>
            </a:r>
            <a:r>
              <a:rPr lang="ru-RU" sz="3200" dirty="0" smtClean="0">
                <a:solidFill>
                  <a:schemeClr val="bg1"/>
                </a:solidFill>
              </a:rPr>
              <a:t>дейтерия, гелия, лития и бериллия</a:t>
            </a:r>
            <a:r>
              <a:rPr lang="ru-RU" dirty="0" smtClean="0">
                <a:solidFill>
                  <a:schemeClr val="bg1"/>
                </a:solidFill>
              </a:rPr>
              <a:t> - эпоха </a:t>
            </a:r>
            <a:r>
              <a:rPr lang="ru-RU" sz="35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первичного </a:t>
            </a:r>
            <a:r>
              <a:rPr lang="ru-RU" sz="35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нуклеосинтеза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pic>
        <p:nvPicPr>
          <p:cNvPr id="5" name="Частицы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0" y="1643050"/>
            <a:ext cx="3429024" cy="2571768"/>
          </a:xfrm>
          <a:prstGeom prst="rect">
            <a:avLst/>
          </a:prstGeo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928926" y="4357694"/>
            <a:ext cx="4038600" cy="2286040"/>
          </a:xfrm>
          <a:prstGeom prst="rect">
            <a:avLst/>
          </a:prstGeom>
          <a:solidFill>
            <a:srgbClr val="161B20">
              <a:alpha val="94902"/>
            </a:srgb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Продолжалась эта эпоха приблизительно </a:t>
            </a:r>
            <a:r>
              <a:rPr kumimoji="0" lang="ru-RU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минуты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Ее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результатом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основном стало образование ядер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гелия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Остальные элементы, более тяжелые, чем гелий, составили ничтожно малую часть вещества. 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719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После дальнейшего падения температуры и расширения Вселенной наступил следующий переходный момент, при котором</a:t>
            </a:r>
            <a:r>
              <a:rPr lang="ru-RU" sz="2000" dirty="0" smtClean="0">
                <a:solidFill>
                  <a:schemeClr val="bg1"/>
                </a:solidFill>
              </a:rPr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гравитация</a:t>
            </a:r>
            <a:r>
              <a:rPr lang="ru-RU" sz="1800" dirty="0" smtClean="0">
                <a:solidFill>
                  <a:schemeClr val="bg1"/>
                </a:solidFill>
              </a:rPr>
              <a:t> стала </a:t>
            </a:r>
            <a:r>
              <a:rPr lang="ru-RU" sz="2000" dirty="0" smtClean="0">
                <a:solidFill>
                  <a:schemeClr val="bg1"/>
                </a:solidFill>
              </a:rPr>
              <a:t>доминирующей</a:t>
            </a:r>
            <a:r>
              <a:rPr lang="ru-RU" sz="1800" dirty="0" smtClean="0">
                <a:solidFill>
                  <a:schemeClr val="bg1"/>
                </a:solidFill>
              </a:rPr>
              <a:t> силой. 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Через </a:t>
            </a:r>
            <a:r>
              <a:rPr lang="ru-RU" sz="2000" dirty="0" smtClean="0">
                <a:solidFill>
                  <a:schemeClr val="bg1"/>
                </a:solidFill>
              </a:rPr>
              <a:t>380 тысяч лет</a:t>
            </a:r>
            <a:r>
              <a:rPr lang="ru-RU" sz="1800" dirty="0" smtClean="0">
                <a:solidFill>
                  <a:schemeClr val="bg1"/>
                </a:solidFill>
              </a:rPr>
              <a:t> после Большого взрыва </a:t>
            </a:r>
            <a:r>
              <a:rPr lang="ru-RU" sz="2000" dirty="0" smtClean="0">
                <a:solidFill>
                  <a:schemeClr val="bg1"/>
                </a:solidFill>
              </a:rPr>
              <a:t>температура снизилась </a:t>
            </a:r>
            <a:r>
              <a:rPr lang="ru-RU" sz="1800" dirty="0" smtClean="0">
                <a:solidFill>
                  <a:schemeClr val="bg1"/>
                </a:solidFill>
              </a:rPr>
              <a:t>настолько, что стало </a:t>
            </a:r>
            <a:r>
              <a:rPr lang="ru-RU" sz="2000" dirty="0" smtClean="0">
                <a:solidFill>
                  <a:schemeClr val="bg1"/>
                </a:solidFill>
              </a:rPr>
              <a:t>возможным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существование</a:t>
            </a:r>
            <a:r>
              <a:rPr lang="ru-RU" sz="1800" dirty="0" smtClean="0">
                <a:solidFill>
                  <a:schemeClr val="bg1"/>
                </a:solidFill>
              </a:rPr>
              <a:t> атомов </a:t>
            </a:r>
            <a:r>
              <a:rPr lang="ru-RU" sz="2400" dirty="0" smtClean="0">
                <a:solidFill>
                  <a:schemeClr val="bg1"/>
                </a:solidFill>
              </a:rPr>
              <a:t>водорода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Остывшая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00561" y="1643050"/>
            <a:ext cx="3429023" cy="2571768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Большого взрыва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071678"/>
            <a:ext cx="4038600" cy="32147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После эры </a:t>
            </a: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рекомбинации</a:t>
            </a:r>
            <a:r>
              <a:rPr lang="ru-RU" sz="2200" dirty="0" smtClean="0">
                <a:solidFill>
                  <a:schemeClr val="bg1"/>
                </a:solidFill>
              </a:rPr>
              <a:t> материя стала прозрачной для излучения, которое, свободно распространяясь в пространстве, дошло до нас в виде</a:t>
            </a:r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реликтового излучения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Излучение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8773" y="2357430"/>
            <a:ext cx="3619526" cy="2714644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dtp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93273" y="321479"/>
            <a:ext cx="2357454" cy="9144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5135571" cy="1362075"/>
          </a:xfrm>
        </p:spPr>
        <p:txBody>
          <a:bodyPr/>
          <a:lstStyle/>
          <a:p>
            <a:r>
              <a:rPr lang="ru-RU" dirty="0" smtClean="0"/>
              <a:t>ФОРМИРОВАНИЕ КОСМИЧЕСКИХ ТЕЛ 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Гравитационная конденсация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   От </a:t>
            </a:r>
            <a:r>
              <a:rPr lang="ru-RU" sz="3200" dirty="0" smtClean="0"/>
              <a:t>рекомбинации</a:t>
            </a:r>
            <a:r>
              <a:rPr lang="ru-RU" dirty="0" smtClean="0"/>
              <a:t> до </a:t>
            </a:r>
            <a:r>
              <a:rPr lang="ru-RU" sz="3200" dirty="0" smtClean="0"/>
              <a:t>появления первых галак</a:t>
            </a:r>
            <a:r>
              <a:rPr lang="ru-RU" dirty="0" smtClean="0"/>
              <a:t>тик и </a:t>
            </a:r>
            <a:r>
              <a:rPr lang="ru-RU" sz="3200" dirty="0" smtClean="0"/>
              <a:t>звезд</a:t>
            </a:r>
            <a:r>
              <a:rPr lang="ru-RU" dirty="0" smtClean="0"/>
              <a:t> прошли </a:t>
            </a:r>
            <a:r>
              <a:rPr lang="ru-RU" sz="3400" dirty="0" smtClean="0"/>
              <a:t>сотни миллионов</a:t>
            </a:r>
            <a:r>
              <a:rPr lang="ru-RU" dirty="0" smtClean="0"/>
              <a:t> лет. </a:t>
            </a:r>
            <a:br>
              <a:rPr lang="ru-RU" dirty="0" smtClean="0"/>
            </a:br>
            <a:r>
              <a:rPr lang="ru-RU" dirty="0" smtClean="0"/>
              <a:t>    Нарастание </a:t>
            </a:r>
            <a:r>
              <a:rPr lang="ru-RU" sz="3400" dirty="0" smtClean="0"/>
              <a:t>возмущений</a:t>
            </a:r>
            <a:r>
              <a:rPr lang="ru-RU" dirty="0" smtClean="0"/>
              <a:t> (</a:t>
            </a:r>
            <a:r>
              <a:rPr lang="ru-RU" sz="2600" dirty="0" smtClean="0"/>
              <a:t>малых отклонений от среднего значения</a:t>
            </a:r>
            <a:r>
              <a:rPr lang="ru-RU" dirty="0" smtClean="0"/>
              <a:t>) </a:t>
            </a:r>
            <a:r>
              <a:rPr lang="ru-RU" sz="3200" dirty="0" smtClean="0"/>
              <a:t>плотности</a:t>
            </a:r>
            <a:r>
              <a:rPr lang="ru-RU" dirty="0" smtClean="0"/>
              <a:t> и </a:t>
            </a:r>
            <a:r>
              <a:rPr lang="ru-RU" sz="3200" dirty="0" smtClean="0"/>
              <a:t>скорости вещества</a:t>
            </a:r>
            <a:r>
              <a:rPr lang="ru-RU" dirty="0" smtClean="0"/>
              <a:t> в первоначально однородной среде </a:t>
            </a:r>
            <a:r>
              <a:rPr lang="ru-RU" sz="3200" dirty="0" smtClean="0"/>
              <a:t>под действием гравитационных сил</a:t>
            </a:r>
            <a:r>
              <a:rPr lang="ru-RU" dirty="0" smtClean="0"/>
              <a:t> называется </a:t>
            </a:r>
            <a:r>
              <a:rPr lang="ru-RU" sz="3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гравитационной неустойчивостью</a:t>
            </a:r>
            <a:r>
              <a:rPr lang="ru-RU" dirty="0" smtClean="0"/>
              <a:t>. Она рассматривается обычно как </a:t>
            </a:r>
            <a:r>
              <a:rPr lang="ru-RU" sz="3800" dirty="0" smtClean="0"/>
              <a:t>причина образования галактик </a:t>
            </a:r>
            <a:r>
              <a:rPr lang="ru-RU" dirty="0" smtClean="0"/>
              <a:t>и их скоплений.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2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0628" y="1214422"/>
            <a:ext cx="2000264" cy="5233362"/>
          </a:xfrm>
          <a:ln>
            <a:solidFill>
              <a:schemeClr val="accent1"/>
            </a:solidFill>
          </a:ln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Гравитационная конденсация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900" dirty="0" smtClean="0"/>
              <a:t>  </a:t>
            </a:r>
            <a:r>
              <a:rPr lang="ru-RU" sz="1800" dirty="0" smtClean="0"/>
              <a:t>  Все межзвездное пространство заполнено веществом. По современным представлениям, основным компонентом межзвездной среды является </a:t>
            </a:r>
            <a:r>
              <a:rPr lang="ru-RU" sz="2000" dirty="0" smtClean="0"/>
              <a:t>газ</a:t>
            </a:r>
            <a:r>
              <a:rPr lang="ru-RU" sz="1800" dirty="0" smtClean="0"/>
              <a:t>, состоящий из атомов и молекул. Он перемешан с </a:t>
            </a:r>
            <a:r>
              <a:rPr lang="ru-RU" sz="2000" dirty="0" smtClean="0"/>
              <a:t>пылью</a:t>
            </a:r>
            <a:r>
              <a:rPr lang="ru-RU" sz="1800" dirty="0" smtClean="0"/>
              <a:t>, на долю которой приходится около 1% массы межзвездного вещества. Это вещество пронизывается быстрыми потоками элементарных частиц - </a:t>
            </a:r>
            <a:r>
              <a:rPr lang="ru-RU" sz="2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космическими лучами</a:t>
            </a:r>
            <a:r>
              <a:rPr lang="en-US" sz="1800" dirty="0" smtClean="0">
                <a:effectLst/>
              </a:rPr>
              <a:t>,</a:t>
            </a:r>
            <a:r>
              <a:rPr lang="ru-RU" sz="2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800" dirty="0" smtClean="0"/>
              <a:t>- и электромагнитным излучением. </a:t>
            </a:r>
            <a:endParaRPr lang="ru-RU" sz="1800" dirty="0"/>
          </a:p>
        </p:txBody>
      </p:sp>
      <p:pic>
        <p:nvPicPr>
          <p:cNvPr id="5" name="Содержимое 4" descr="ngc1232b_vlt_39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28109"/>
            <a:ext cx="4038600" cy="4070144"/>
          </a:xfrm>
          <a:effectLst>
            <a:innerShdw blurRad="114300">
              <a:prstClr val="black"/>
            </a:innerShdw>
            <a:softEdge rad="63500"/>
          </a:effec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работы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643438" y="1571612"/>
            <a:ext cx="4038600" cy="257176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Но для того, чтобы прогнозировать смерть Вселенной, нужно понять, как она </a:t>
            </a:r>
            <a:r>
              <a:rPr lang="ru-RU" sz="3400" dirty="0" smtClean="0"/>
              <a:t>возникла</a:t>
            </a:r>
            <a:r>
              <a:rPr lang="ru-RU" dirty="0" smtClean="0"/>
              <a:t>, как </a:t>
            </a:r>
            <a:r>
              <a:rPr lang="ru-RU" sz="3400" dirty="0" smtClean="0"/>
              <a:t>развивалась</a:t>
            </a:r>
            <a:r>
              <a:rPr lang="ru-RU" dirty="0" smtClean="0"/>
              <a:t> и в каком состоянии </a:t>
            </a:r>
            <a:r>
              <a:rPr lang="ru-RU" sz="3400" dirty="0" smtClean="0"/>
              <a:t>находится</a:t>
            </a:r>
            <a:r>
              <a:rPr lang="ru-RU" dirty="0" smtClean="0"/>
              <a:t> в настоящий момент. Именно этим вопросам посвящена представленная работа.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28596" y="1571612"/>
            <a:ext cx="4038600" cy="400052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Последнее время мы часто слышим о грядущем «Конце света»: то прогнозируют резкое глобальное потепление, то предупреждают о гигантском метеорите, падающем на землю, то ссылаются на предсказания древних. Но все эти идеи связаны с исключительными случаями. А что если Вселенной отведен некий определенный срок существования? Что если гибель её – процесс необратимый? </a:t>
            </a:r>
            <a:endParaRPr lang="ru-RU" dirty="0"/>
          </a:p>
        </p:txBody>
      </p:sp>
      <p:pic>
        <p:nvPicPr>
          <p:cNvPr id="9" name="Рисунок 8" descr="36717_1280_1024.jpg"/>
          <p:cNvPicPr>
            <a:picLocks noChangeAspect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>
          <a:xfrm>
            <a:off x="4786314" y="4143380"/>
            <a:ext cx="3500462" cy="256701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ubbleDeepField.800px.jpg"/>
          <p:cNvPicPr>
            <a:picLocks noChangeAspect="1"/>
          </p:cNvPicPr>
          <p:nvPr/>
        </p:nvPicPr>
        <p:blipFill>
          <a:blip r:embed="rId2" cstate="print"/>
          <a:srcRect t="47298" b="2702"/>
          <a:stretch>
            <a:fillRect/>
          </a:stretch>
        </p:blipFill>
        <p:spPr>
          <a:xfrm>
            <a:off x="3929058" y="3571876"/>
            <a:ext cx="4786346" cy="2417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Гравитационная конденсация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863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    Около половины межзвездного газа содержится в </a:t>
            </a:r>
            <a:r>
              <a:rPr lang="ru-RU" sz="20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молекулярных облаках</a:t>
            </a:r>
            <a:r>
              <a:rPr lang="ru-RU" sz="1800" dirty="0" smtClean="0"/>
              <a:t>. Их </a:t>
            </a:r>
            <a:r>
              <a:rPr lang="ru-RU" sz="2000" dirty="0" smtClean="0"/>
              <a:t>плотность</a:t>
            </a:r>
            <a:r>
              <a:rPr lang="ru-RU" sz="1800" dirty="0" smtClean="0"/>
              <a:t> в сотни раз больше, чем у облаков атомарного водорода, а </a:t>
            </a:r>
            <a:r>
              <a:rPr lang="ru-RU" sz="2000" dirty="0" smtClean="0"/>
              <a:t>температура</a:t>
            </a:r>
            <a:r>
              <a:rPr lang="ru-RU" sz="1800" dirty="0" smtClean="0"/>
              <a:t> всего на несколько градусов выше абсолютного нуля. Именно при таких условиях возникают </a:t>
            </a:r>
            <a:r>
              <a:rPr lang="ru-RU" sz="2000" dirty="0" smtClean="0"/>
              <a:t>неустойчивые</a:t>
            </a:r>
            <a:r>
              <a:rPr lang="ru-RU" sz="1800" dirty="0" smtClean="0"/>
              <a:t> к гравитационному сжатию отдельные </a:t>
            </a:r>
            <a:r>
              <a:rPr lang="ru-RU" sz="2000" dirty="0" smtClean="0"/>
              <a:t>уплотнения</a:t>
            </a:r>
            <a:r>
              <a:rPr lang="ru-RU" sz="1800" dirty="0" smtClean="0"/>
              <a:t> в молекулярном облаке массой порядка массы Солнца и становится возможным </a:t>
            </a:r>
            <a:r>
              <a:rPr lang="ru-RU" sz="2000" dirty="0" smtClean="0"/>
              <a:t>формирование звезд</a:t>
            </a:r>
            <a:r>
              <a:rPr lang="ru-RU" sz="1800" dirty="0" smtClean="0"/>
              <a:t>.</a:t>
            </a:r>
          </a:p>
          <a:p>
            <a:endParaRPr lang="ru-RU" dirty="0"/>
          </a:p>
        </p:txBody>
      </p:sp>
      <p:pic>
        <p:nvPicPr>
          <p:cNvPr id="7" name="Содержимое 6" descr="420398002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7818" y="1428736"/>
            <a:ext cx="2018509" cy="2018509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Рождение звезды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257808" cy="204311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    </a:t>
            </a:r>
            <a:r>
              <a:rPr lang="ru-RU" sz="3200" dirty="0" smtClean="0"/>
              <a:t>Плотный фрагмент </a:t>
            </a:r>
            <a:r>
              <a:rPr lang="ru-RU" dirty="0" smtClean="0"/>
              <a:t>молекулярного облака, в котором еще не достигнуты температуры, необходимые для начала термоядерных реакций, т.е. </a:t>
            </a:r>
            <a:r>
              <a:rPr lang="ru-RU" sz="3200" dirty="0" smtClean="0"/>
              <a:t>превращения облака в звезду</a:t>
            </a:r>
            <a:r>
              <a:rPr lang="ru-RU" dirty="0" smtClean="0"/>
              <a:t>, называется в звездной космогонии </a:t>
            </a:r>
            <a:r>
              <a:rPr lang="ru-RU" sz="3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протозвездой</a:t>
            </a:r>
            <a:r>
              <a:rPr lang="ru-RU" dirty="0" smtClean="0"/>
              <a:t>. </a:t>
            </a:r>
          </a:p>
        </p:txBody>
      </p:sp>
      <p:pic>
        <p:nvPicPr>
          <p:cNvPr id="5" name="Содержимое 4" descr="5-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57884" y="1500174"/>
            <a:ext cx="2143140" cy="23831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62884327_Drakon2.jpg"/>
          <p:cNvPicPr>
            <a:picLocks noChangeAspect="1"/>
          </p:cNvPicPr>
          <p:nvPr/>
        </p:nvPicPr>
        <p:blipFill>
          <a:blip r:embed="rId3"/>
          <a:srcRect l="66875" t="50000"/>
          <a:stretch>
            <a:fillRect/>
          </a:stretch>
        </p:blipFill>
        <p:spPr>
          <a:xfrm>
            <a:off x="428596" y="3714752"/>
            <a:ext cx="2571768" cy="2689621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143240" y="4000504"/>
            <a:ext cx="5214974" cy="2357454"/>
          </a:xfrm>
          <a:prstGeom prst="rect">
            <a:avLst/>
          </a:prstGeom>
          <a:solidFill>
            <a:srgbClr val="161B20">
              <a:alpha val="94902"/>
            </a:srgb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Протозвезда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это космический объект, который уже не облако, но еще и не звезда. Когда температура в центре протозвезды достигает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нескольких миллионов градусов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начинаются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термоядерные реакции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сжатие прекращается, и протозвезда становится 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звездой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 </a:t>
            </a:r>
          </a:p>
          <a:p>
            <a:pPr marL="180000" marR="0" lvl="0" indent="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Рождение звезды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600200"/>
            <a:ext cx="4214842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    В среднем в Галактике </a:t>
            </a:r>
            <a:r>
              <a:rPr lang="ru-RU" sz="3400" dirty="0" smtClean="0"/>
              <a:t>ежегодно</a:t>
            </a:r>
            <a:r>
              <a:rPr lang="ru-RU" dirty="0" smtClean="0"/>
              <a:t> рождается примерно </a:t>
            </a:r>
            <a:r>
              <a:rPr lang="ru-RU" sz="3400" dirty="0" smtClean="0"/>
              <a:t>десяток</a:t>
            </a:r>
            <a:r>
              <a:rPr lang="ru-RU" dirty="0" smtClean="0"/>
              <a:t> звезд.</a:t>
            </a:r>
            <a:endParaRPr lang="ru-RU" i="1" dirty="0" smtClean="0"/>
          </a:p>
          <a:p>
            <a:pPr>
              <a:buNone/>
            </a:pPr>
            <a:r>
              <a:rPr lang="ru-RU" sz="3400" dirty="0" smtClean="0"/>
              <a:t>Диапазон</a:t>
            </a:r>
            <a:r>
              <a:rPr lang="ru-RU" dirty="0" smtClean="0"/>
              <a:t> масс только что произведенных звезд простирается от </a:t>
            </a:r>
            <a:r>
              <a:rPr lang="ru-RU" sz="3400" dirty="0" smtClean="0"/>
              <a:t>сотых долей </a:t>
            </a:r>
            <a:r>
              <a:rPr lang="ru-RU" dirty="0" smtClean="0"/>
              <a:t>до </a:t>
            </a:r>
            <a:r>
              <a:rPr lang="ru-RU" sz="3400" dirty="0" smtClean="0"/>
              <a:t>сотни масс </a:t>
            </a:r>
            <a:r>
              <a:rPr lang="ru-RU" dirty="0" smtClean="0"/>
              <a:t>Солнца, причем маленькие звезды образуются значительно </a:t>
            </a:r>
            <a:r>
              <a:rPr lang="ru-RU" sz="3400" dirty="0" smtClean="0"/>
              <a:t>чаще</a:t>
            </a:r>
            <a:r>
              <a:rPr lang="ru-RU" dirty="0" smtClean="0"/>
              <a:t>, чем крупные. Примерно половина звезд образуются </a:t>
            </a:r>
            <a:r>
              <a:rPr lang="ru-RU" sz="3400" dirty="0" smtClean="0"/>
              <a:t>одиночными</a:t>
            </a:r>
            <a:r>
              <a:rPr lang="ru-RU" dirty="0" smtClean="0"/>
              <a:t>; остальные образуют </a:t>
            </a:r>
            <a:r>
              <a:rPr lang="ru-RU" sz="3400" dirty="0" smtClean="0"/>
              <a:t>двойные</a:t>
            </a:r>
            <a:r>
              <a:rPr lang="ru-RU" sz="2900" dirty="0" smtClean="0"/>
              <a:t>,</a:t>
            </a:r>
            <a:r>
              <a:rPr lang="ru-RU" sz="3400" dirty="0" smtClean="0"/>
              <a:t> тройные </a:t>
            </a:r>
            <a:r>
              <a:rPr lang="ru-RU" dirty="0" smtClean="0"/>
              <a:t>и </a:t>
            </a:r>
            <a:r>
              <a:rPr lang="ru-RU" sz="3400" dirty="0" smtClean="0"/>
              <a:t>более сложные </a:t>
            </a:r>
            <a:r>
              <a:rPr lang="ru-RU" sz="3200" dirty="0" smtClean="0"/>
              <a:t>системы</a:t>
            </a:r>
            <a:endParaRPr lang="ru-RU" i="1" dirty="0"/>
          </a:p>
        </p:txBody>
      </p:sp>
      <p:pic>
        <p:nvPicPr>
          <p:cNvPr id="5" name="Содержимое 4" descr="14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4876" y="1842269"/>
            <a:ext cx="3567296" cy="3944185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tar_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2857496"/>
            <a:ext cx="2428892" cy="2833707"/>
          </a:xfrm>
          <a:prstGeom prst="star16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492893" cy="950926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ЗВЕЗДНАЯ ЭВОЛЮЦИЯ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ЗВЕЗДНАЯ ЭВОЛЮЦИЯ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600200"/>
            <a:ext cx="4357718" cy="48291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    </a:t>
            </a:r>
            <a:r>
              <a:rPr lang="ru-RU" sz="3400" dirty="0" smtClean="0"/>
              <a:t>Физические закономерности</a:t>
            </a:r>
            <a:r>
              <a:rPr lang="ru-RU" dirty="0" smtClean="0"/>
              <a:t>, связывающие наблюдаемые характеристики звезд, отражаются на диаграмме </a:t>
            </a:r>
            <a:r>
              <a:rPr lang="ru-RU" sz="3400" dirty="0" smtClean="0">
                <a:effectLst/>
              </a:rPr>
              <a:t>цвет-светимость</a:t>
            </a:r>
            <a:r>
              <a:rPr lang="ru-RU" dirty="0" smtClean="0"/>
              <a:t> - диаграмме </a:t>
            </a:r>
            <a:r>
              <a:rPr lang="ru-RU" sz="340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Герцшпрунга</a:t>
            </a:r>
            <a:r>
              <a:rPr lang="ru-RU" sz="3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ru-RU" sz="3400" dirty="0" err="1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Ресселла</a:t>
            </a:r>
            <a:r>
              <a:rPr lang="ru-RU" dirty="0" smtClean="0"/>
              <a:t>, на которой звезды образуют </a:t>
            </a:r>
            <a:r>
              <a:rPr lang="ru-RU" sz="3400" dirty="0" smtClean="0"/>
              <a:t>отдельные группировки </a:t>
            </a:r>
            <a:r>
              <a:rPr lang="ru-RU" dirty="0" smtClean="0"/>
              <a:t>- последовательности: </a:t>
            </a:r>
            <a:r>
              <a:rPr lang="ru-RU" sz="3300" dirty="0" smtClean="0"/>
              <a:t>главную последовательность звезд</a:t>
            </a:r>
            <a:r>
              <a:rPr lang="ru-RU" dirty="0" smtClean="0"/>
              <a:t>, последовательности </a:t>
            </a:r>
            <a:r>
              <a:rPr lang="ru-RU" sz="3400" dirty="0" smtClean="0"/>
              <a:t>сверхгигантов</a:t>
            </a:r>
            <a:r>
              <a:rPr lang="ru-RU" dirty="0" smtClean="0"/>
              <a:t>, ярких и слабых </a:t>
            </a:r>
            <a:r>
              <a:rPr lang="ru-RU" sz="3400" dirty="0" smtClean="0"/>
              <a:t>гигантов</a:t>
            </a:r>
            <a:r>
              <a:rPr lang="ru-RU" dirty="0" smtClean="0"/>
              <a:t>, </a:t>
            </a:r>
            <a:r>
              <a:rPr lang="ru-RU" sz="3400" dirty="0" smtClean="0"/>
              <a:t>субгигантов</a:t>
            </a:r>
            <a:r>
              <a:rPr lang="ru-RU" dirty="0" smtClean="0"/>
              <a:t>, </a:t>
            </a:r>
            <a:r>
              <a:rPr lang="ru-RU" sz="3400" dirty="0" smtClean="0"/>
              <a:t>субкарликов</a:t>
            </a:r>
            <a:r>
              <a:rPr lang="ru-RU" dirty="0" smtClean="0"/>
              <a:t> и белых </a:t>
            </a:r>
            <a:r>
              <a:rPr lang="ru-RU" sz="3400" dirty="0" smtClean="0"/>
              <a:t>карлико</a:t>
            </a:r>
            <a:r>
              <a:rPr lang="ru-RU" dirty="0" smtClean="0"/>
              <a:t>в.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dia13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Звездная эволюция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3710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Большую часть</a:t>
            </a:r>
            <a:r>
              <a:rPr lang="ru-RU" dirty="0" smtClean="0"/>
              <a:t> своей жизни любая звезда находится на так называемой </a:t>
            </a:r>
            <a:r>
              <a:rPr lang="ru-RU" sz="16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главной последовательности </a:t>
            </a:r>
            <a:r>
              <a:rPr lang="ru-RU" dirty="0" smtClean="0"/>
              <a:t>диаграммы </a:t>
            </a:r>
            <a:r>
              <a:rPr lang="ru-RU" sz="1600" dirty="0" smtClean="0"/>
              <a:t>цвет-светимость</a:t>
            </a:r>
            <a:r>
              <a:rPr lang="ru-RU" dirty="0" smtClean="0"/>
              <a:t>. Все остальные стадии эволюции звезды до </a:t>
            </a:r>
            <a:r>
              <a:rPr lang="ru-RU" sz="1600" dirty="0" smtClean="0"/>
              <a:t>образования компактного остатка </a:t>
            </a:r>
            <a:r>
              <a:rPr lang="ru-RU" dirty="0" smtClean="0"/>
              <a:t>занимают не </a:t>
            </a:r>
            <a:r>
              <a:rPr lang="ru-RU" sz="1600" dirty="0" smtClean="0"/>
              <a:t>более 10% </a:t>
            </a:r>
            <a:r>
              <a:rPr lang="ru-RU" dirty="0" smtClean="0"/>
              <a:t>от этого времени. Именно поэтому </a:t>
            </a:r>
            <a:r>
              <a:rPr lang="ru-RU" sz="1600" dirty="0" smtClean="0"/>
              <a:t>большинство</a:t>
            </a:r>
            <a:r>
              <a:rPr lang="ru-RU" dirty="0" smtClean="0"/>
              <a:t> звезд, наблюдаемых в нашей Галактике, - скромные </a:t>
            </a:r>
            <a:r>
              <a:rPr lang="ru-RU" sz="1600" dirty="0" smtClean="0"/>
              <a:t>красные карлики</a:t>
            </a:r>
            <a:r>
              <a:rPr lang="ru-RU" dirty="0" smtClean="0"/>
              <a:t> с массой Солнца или меньше. </a:t>
            </a:r>
            <a:br>
              <a:rPr lang="ru-RU" dirty="0" smtClean="0"/>
            </a:br>
            <a:r>
              <a:rPr lang="ru-RU" dirty="0" smtClean="0"/>
              <a:t>    </a:t>
            </a:r>
            <a:r>
              <a:rPr lang="ru-RU" sz="1600" dirty="0" smtClean="0"/>
              <a:t>Главная последовательность включает в себя </a:t>
            </a:r>
            <a:r>
              <a:rPr lang="ru-RU" sz="1800" dirty="0" smtClean="0"/>
              <a:t>около 90% </a:t>
            </a:r>
            <a:r>
              <a:rPr lang="ru-RU" sz="1600" dirty="0" smtClean="0"/>
              <a:t>всех наблюдаемых звезд.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Содержимое 22" descr="диаграмма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8737" y="523081"/>
            <a:ext cx="4524375" cy="5353050"/>
          </a:xfr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Звездная эволюция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238" cy="1900237"/>
          </a:xfrm>
        </p:spPr>
        <p:txBody>
          <a:bodyPr>
            <a:noAutofit/>
          </a:bodyPr>
          <a:lstStyle/>
          <a:p>
            <a:pPr marL="72000">
              <a:buNone/>
            </a:pPr>
            <a:r>
              <a:rPr lang="ru-RU" sz="1600" dirty="0" smtClean="0"/>
              <a:t>Срок жизни звезды и то, во что она превращается в конце жизненного пути, полностью определяется ее </a:t>
            </a:r>
            <a:r>
              <a:rPr lang="ru-RU" sz="1800" dirty="0" smtClean="0"/>
              <a:t>массой</a:t>
            </a:r>
            <a:r>
              <a:rPr lang="ru-RU" sz="1600" dirty="0" smtClean="0"/>
              <a:t>. Звезды с массой больше солнечной живут гораздо меньше Солнца, а время жизни самых массивных звезд - всего миллионы лет.</a:t>
            </a: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4876" y="1500174"/>
            <a:ext cx="4038600" cy="5072098"/>
          </a:xfrm>
        </p:spPr>
        <p:txBody>
          <a:bodyPr>
            <a:normAutofit fontScale="55000" lnSpcReduction="20000"/>
          </a:bodyPr>
          <a:lstStyle/>
          <a:p>
            <a:r>
              <a:rPr lang="ru-RU" sz="2500" dirty="0" smtClean="0"/>
              <a:t>Если</a:t>
            </a:r>
            <a:r>
              <a:rPr lang="ru-RU" sz="2900" dirty="0" smtClean="0"/>
              <a:t> масса </a:t>
            </a:r>
            <a:r>
              <a:rPr lang="ru-RU" sz="2500" dirty="0" smtClean="0"/>
              <a:t>звезды</a:t>
            </a:r>
            <a:r>
              <a:rPr lang="ru-RU" sz="2900" dirty="0" smtClean="0"/>
              <a:t> невелика, то силы гравитации </a:t>
            </a:r>
            <a:r>
              <a:rPr lang="ru-RU" sz="2500" dirty="0" smtClean="0"/>
              <a:t>сравнительно</a:t>
            </a:r>
            <a:r>
              <a:rPr lang="ru-RU" sz="2900" dirty="0" smtClean="0"/>
              <a:t> слабы </a:t>
            </a:r>
            <a:r>
              <a:rPr lang="ru-RU" sz="2500" dirty="0" smtClean="0"/>
              <a:t>и</a:t>
            </a:r>
            <a:r>
              <a:rPr lang="ru-RU" sz="2900" dirty="0" smtClean="0"/>
              <a:t> сжатие </a:t>
            </a:r>
            <a:r>
              <a:rPr lang="ru-RU" sz="2500" dirty="0" smtClean="0"/>
              <a:t>звезды</a:t>
            </a:r>
            <a:r>
              <a:rPr lang="ru-RU" sz="2900" dirty="0" smtClean="0"/>
              <a:t> прекращается. Она переходит </a:t>
            </a:r>
            <a:r>
              <a:rPr lang="ru-RU" sz="2500" dirty="0" smtClean="0"/>
              <a:t>в</a:t>
            </a:r>
            <a:r>
              <a:rPr lang="ru-RU" sz="2900" dirty="0" smtClean="0"/>
              <a:t> устойчивое </a:t>
            </a:r>
            <a:r>
              <a:rPr lang="ru-RU" sz="2500" dirty="0" smtClean="0"/>
              <a:t>состояние</a:t>
            </a:r>
            <a:r>
              <a:rPr lang="ru-RU" sz="2900" dirty="0" smtClean="0"/>
              <a:t> </a:t>
            </a:r>
            <a:r>
              <a:rPr lang="ru-RU" sz="33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белого</a:t>
            </a:r>
            <a:r>
              <a:rPr lang="ru-RU" sz="2900" dirty="0" smtClean="0"/>
              <a:t> карлика. </a:t>
            </a:r>
          </a:p>
          <a:p>
            <a:r>
              <a:rPr lang="ru-RU" sz="2500" dirty="0" smtClean="0"/>
              <a:t>Если</a:t>
            </a:r>
            <a:r>
              <a:rPr lang="ru-RU" sz="2900" dirty="0" smtClean="0"/>
              <a:t> масса превышает критическое </a:t>
            </a:r>
            <a:r>
              <a:rPr lang="ru-RU" sz="2500" dirty="0" smtClean="0"/>
              <a:t>значение</a:t>
            </a:r>
            <a:r>
              <a:rPr lang="ru-RU" sz="2900" dirty="0" smtClean="0"/>
              <a:t>, сжатие </a:t>
            </a:r>
            <a:r>
              <a:rPr lang="ru-RU" sz="2500" dirty="0" smtClean="0"/>
              <a:t>продолжается</a:t>
            </a:r>
            <a:r>
              <a:rPr lang="ru-RU" sz="2900" dirty="0" smtClean="0"/>
              <a:t>. </a:t>
            </a:r>
            <a:r>
              <a:rPr lang="ru-RU" sz="2500" dirty="0" smtClean="0"/>
              <a:t>При очень</a:t>
            </a:r>
            <a:r>
              <a:rPr lang="ru-RU" sz="2900" dirty="0" smtClean="0"/>
              <a:t> высокой плотности электроны, </a:t>
            </a:r>
            <a:r>
              <a:rPr lang="ru-RU" sz="2500" dirty="0" smtClean="0"/>
              <a:t>соединяясь с</a:t>
            </a:r>
            <a:r>
              <a:rPr lang="ru-RU" sz="2900" dirty="0" smtClean="0"/>
              <a:t> протонами, </a:t>
            </a:r>
            <a:r>
              <a:rPr lang="ru-RU" sz="2500" dirty="0" smtClean="0"/>
              <a:t>образуют</a:t>
            </a:r>
            <a:r>
              <a:rPr lang="ru-RU" sz="2900" dirty="0" smtClean="0"/>
              <a:t> нейтроны. </a:t>
            </a:r>
            <a:r>
              <a:rPr lang="ru-RU" sz="2500" dirty="0" smtClean="0"/>
              <a:t>Вскоре уже почти вся звезда </a:t>
            </a:r>
            <a:r>
              <a:rPr lang="ru-RU" sz="2900" dirty="0" smtClean="0"/>
              <a:t>состоит</a:t>
            </a:r>
            <a:r>
              <a:rPr lang="ru-RU" sz="2500" dirty="0" smtClean="0"/>
              <a:t> из </a:t>
            </a:r>
            <a:r>
              <a:rPr lang="ru-RU" sz="2900" dirty="0" smtClean="0"/>
              <a:t>одних нейтронов и </a:t>
            </a:r>
            <a:r>
              <a:rPr lang="ru-RU" sz="2500" dirty="0" smtClean="0"/>
              <a:t>имеет такую </a:t>
            </a:r>
            <a:r>
              <a:rPr lang="ru-RU" sz="2900" dirty="0" smtClean="0"/>
              <a:t>громадную плотность</a:t>
            </a:r>
            <a:r>
              <a:rPr lang="ru-RU" sz="2500" dirty="0" smtClean="0"/>
              <a:t>, что </a:t>
            </a:r>
            <a:r>
              <a:rPr lang="ru-RU" sz="2900" dirty="0" smtClean="0"/>
              <a:t>огромная </a:t>
            </a:r>
            <a:r>
              <a:rPr lang="ru-RU" sz="2500" dirty="0" smtClean="0"/>
              <a:t>звездная</a:t>
            </a:r>
            <a:r>
              <a:rPr lang="ru-RU" sz="2900" dirty="0" smtClean="0"/>
              <a:t> масса сосредоточивается </a:t>
            </a:r>
            <a:r>
              <a:rPr lang="ru-RU" sz="2500" dirty="0" smtClean="0"/>
              <a:t>в очень небольшом</a:t>
            </a:r>
            <a:r>
              <a:rPr lang="ru-RU" sz="2900" dirty="0" smtClean="0"/>
              <a:t> шаре радиусом несколько километров </a:t>
            </a:r>
            <a:r>
              <a:rPr lang="ru-RU" sz="2500" dirty="0" smtClean="0"/>
              <a:t>и</a:t>
            </a:r>
            <a:r>
              <a:rPr lang="ru-RU" sz="2900" dirty="0" smtClean="0"/>
              <a:t> сжатие </a:t>
            </a:r>
            <a:r>
              <a:rPr lang="ru-RU" sz="2500" dirty="0" smtClean="0"/>
              <a:t>останавливается</a:t>
            </a:r>
            <a:r>
              <a:rPr lang="ru-RU" sz="2900" dirty="0" smtClean="0"/>
              <a:t> - </a:t>
            </a:r>
            <a:r>
              <a:rPr lang="ru-RU" sz="2700" dirty="0" smtClean="0"/>
              <a:t>образуется</a:t>
            </a:r>
            <a:r>
              <a:rPr lang="ru-RU" sz="2900" dirty="0" smtClean="0"/>
              <a:t> </a:t>
            </a:r>
            <a:r>
              <a:rPr lang="ru-RU" sz="33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нейтронная</a:t>
            </a:r>
            <a:r>
              <a:rPr lang="ru-RU" sz="2900" dirty="0" smtClean="0"/>
              <a:t> звезда. </a:t>
            </a:r>
          </a:p>
          <a:p>
            <a:r>
              <a:rPr lang="ru-RU" sz="2500" dirty="0" smtClean="0"/>
              <a:t>Если же </a:t>
            </a:r>
            <a:r>
              <a:rPr lang="ru-RU" sz="2900" dirty="0" smtClean="0"/>
              <a:t>масса звезды </a:t>
            </a:r>
            <a:r>
              <a:rPr lang="ru-RU" sz="2500" dirty="0" smtClean="0"/>
              <a:t>будет</a:t>
            </a:r>
            <a:r>
              <a:rPr lang="ru-RU" sz="2900" dirty="0" smtClean="0"/>
              <a:t> настолько велика</a:t>
            </a:r>
            <a:r>
              <a:rPr lang="ru-RU" sz="2500" dirty="0" smtClean="0"/>
              <a:t>, что даже </a:t>
            </a:r>
            <a:r>
              <a:rPr lang="ru-RU" sz="2700" dirty="0" smtClean="0"/>
              <a:t>образование нейтронной звезды не остановит </a:t>
            </a:r>
            <a:r>
              <a:rPr lang="ru-RU" sz="2900" dirty="0" smtClean="0"/>
              <a:t>гравитационного коллапса, </a:t>
            </a:r>
            <a:r>
              <a:rPr lang="ru-RU" sz="2500" dirty="0" smtClean="0"/>
              <a:t>то</a:t>
            </a:r>
            <a:r>
              <a:rPr lang="ru-RU" sz="2900" dirty="0" smtClean="0"/>
              <a:t> конечным этапом </a:t>
            </a:r>
            <a:r>
              <a:rPr lang="ru-RU" sz="2700" dirty="0" smtClean="0"/>
              <a:t>эволюции звезды</a:t>
            </a:r>
            <a:r>
              <a:rPr lang="ru-RU" sz="2900" dirty="0" smtClean="0"/>
              <a:t> </a:t>
            </a:r>
            <a:r>
              <a:rPr lang="ru-RU" sz="2500" dirty="0" smtClean="0"/>
              <a:t>будет</a:t>
            </a:r>
            <a:r>
              <a:rPr lang="ru-RU" sz="2900" dirty="0" smtClean="0"/>
              <a:t> </a:t>
            </a:r>
            <a:r>
              <a:rPr lang="ru-RU" sz="29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черная дыра</a:t>
            </a:r>
            <a:r>
              <a:rPr lang="ru-RU" sz="2900" dirty="0" smtClean="0"/>
              <a:t>.</a:t>
            </a:r>
          </a:p>
          <a:p>
            <a:endParaRPr lang="ru-RU" dirty="0"/>
          </a:p>
        </p:txBody>
      </p:sp>
      <p:pic>
        <p:nvPicPr>
          <p:cNvPr id="6" name="Рисунок 5" descr="122042main_shy_star_burst_lgweb.jpg"/>
          <p:cNvPicPr>
            <a:picLocks noChangeAspect="1"/>
          </p:cNvPicPr>
          <p:nvPr/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285720" y="3500438"/>
            <a:ext cx="4300542" cy="29043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63109main_print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428604"/>
            <a:ext cx="4114829" cy="5143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429132"/>
            <a:ext cx="3421059" cy="808050"/>
          </a:xfrm>
        </p:spPr>
        <p:txBody>
          <a:bodyPr/>
          <a:lstStyle/>
          <a:p>
            <a:r>
              <a:rPr lang="ru-RU" dirty="0" smtClean="0"/>
              <a:t>Галактики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Млечный Путь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Млечный Путь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smtClean="0"/>
              <a:t>- грандиозное скопление звезд, видимое на небе как светлая туманная полоса. </a:t>
            </a:r>
          </a:p>
          <a:p>
            <a:pPr>
              <a:buNone/>
            </a:pPr>
            <a:r>
              <a:rPr lang="ru-RU" dirty="0" smtClean="0"/>
              <a:t>На древнегреческом языке слово "</a:t>
            </a:r>
            <a:r>
              <a:rPr lang="ru-RU" i="1" dirty="0" err="1" smtClean="0"/>
              <a:t>глактикос</a:t>
            </a:r>
            <a:r>
              <a:rPr lang="ru-RU" dirty="0" smtClean="0"/>
              <a:t>" означает "молочный", "млечный", поэтому Млечный Путь и похожие на него звездные системы называют </a:t>
            </a:r>
            <a:r>
              <a:rPr lang="ru-RU" sz="33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галактиками</a:t>
            </a:r>
            <a:r>
              <a:rPr lang="ru-RU" dirty="0" smtClean="0"/>
              <a:t>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milky-way-annotated-spitzer-ssc2008-10b_mediu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9084"/>
          <a:stretch>
            <a:fillRect/>
          </a:stretch>
        </p:blipFill>
        <p:spPr>
          <a:xfrm>
            <a:off x="4572000" y="1600199"/>
            <a:ext cx="3908507" cy="4435391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Млечный Путь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86766" cy="2328866"/>
          </a:xfrm>
        </p:spPr>
        <p:txBody>
          <a:bodyPr>
            <a:normAutofit fontScale="47500" lnSpcReduction="20000"/>
          </a:bodyPr>
          <a:lstStyle/>
          <a:p>
            <a:pPr marL="108000">
              <a:buNone/>
            </a:pPr>
            <a:r>
              <a:rPr lang="ru-RU" sz="3800" dirty="0" smtClean="0"/>
              <a:t>В нашей Галактике - Млечном Пути - более </a:t>
            </a:r>
            <a:r>
              <a:rPr lang="ru-RU" sz="3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200 млрд</a:t>
            </a:r>
            <a:r>
              <a:rPr lang="ru-RU" sz="3800" dirty="0" smtClean="0"/>
              <a:t>. звезд самой разной светимости и цвета. </a:t>
            </a:r>
            <a:br>
              <a:rPr lang="ru-RU" sz="3800" dirty="0" smtClean="0"/>
            </a:br>
            <a:r>
              <a:rPr lang="ru-RU" sz="3800" dirty="0" smtClean="0"/>
              <a:t>    Окрестности Солнца - это объем Галактики, в котором доступными современной астрономии средствами можно наблюдать и изучать звезды разных типов. Как показывает практика, это "шар", который содержит около 1,5 тысяч звезд. Радиус этого шара - 20 парсек. </a:t>
            </a:r>
            <a:endParaRPr lang="en-US" sz="3800" dirty="0" smtClean="0"/>
          </a:p>
          <a:p>
            <a:pPr marL="108000">
              <a:buNone/>
            </a:pPr>
            <a:r>
              <a:rPr lang="ru-RU" sz="3800" dirty="0" smtClean="0"/>
              <a:t>В настоящее время в окрестностях Солнца исследованы все звезды.</a:t>
            </a:r>
            <a:br>
              <a:rPr lang="ru-RU" sz="3800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x_d961e8d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3578409"/>
            <a:ext cx="5643602" cy="303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7523-1680x1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14818"/>
            <a:ext cx="3786214" cy="23663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и задачи работы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68505"/>
          </a:xfrm>
        </p:spPr>
        <p:txBody>
          <a:bodyPr>
            <a:normAutofit/>
          </a:bodyPr>
          <a:lstStyle/>
          <a:p>
            <a:pPr marL="36000" indent="97200">
              <a:buNone/>
            </a:pP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Создать электронное учебное пособие о космологических представлениях эволюции Вселенной.</a:t>
            </a:r>
            <a:endParaRPr lang="ru-RU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Рассмотреть исторические теории о возникновении мира</a:t>
            </a:r>
          </a:p>
          <a:p>
            <a:r>
              <a:rPr lang="ru-RU" dirty="0" smtClean="0"/>
              <a:t>Исследовать содержание теории Большого взрыва</a:t>
            </a:r>
          </a:p>
          <a:p>
            <a:r>
              <a:rPr lang="ru-RU" dirty="0" smtClean="0"/>
              <a:t>Изучить формирование космических тел</a:t>
            </a:r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Созвездия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    Наши предки объединили все звезды в группы - </a:t>
            </a:r>
            <a:r>
              <a:rPr lang="ru-RU" sz="32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созвездия</a:t>
            </a:r>
            <a:r>
              <a:rPr lang="ru-RU" dirty="0" smtClean="0"/>
              <a:t>. </a:t>
            </a:r>
            <a:br>
              <a:rPr lang="ru-RU" dirty="0" smtClean="0"/>
            </a:br>
            <a:r>
              <a:rPr lang="ru-RU" dirty="0" smtClean="0"/>
              <a:t>    Созвездия </a:t>
            </a:r>
            <a:r>
              <a:rPr lang="ru-RU" sz="3200" dirty="0" smtClean="0"/>
              <a:t>не являются </a:t>
            </a:r>
            <a:r>
              <a:rPr lang="ru-RU" dirty="0" smtClean="0"/>
              <a:t>физическими группировками звезд, связанных между собой общими свойствами.</a:t>
            </a:r>
            <a:br>
              <a:rPr lang="ru-RU" dirty="0" smtClean="0"/>
            </a:br>
            <a:r>
              <a:rPr lang="ru-RU" dirty="0" smtClean="0"/>
              <a:t>    Созвездия - это участки звездного неба. Звезды в созвездиях объединены нашими предками для того, чтобы было легче ориентироваться в звездном небе, </a:t>
            </a:r>
            <a:r>
              <a:rPr lang="ru-RU" sz="2700" dirty="0" smtClean="0"/>
              <a:t>т.е. на основании случайного совпадения их положений на небе.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Все небо разделено на 88 созвездий, </a:t>
            </a:r>
            <a:r>
              <a:rPr lang="ru-RU" sz="2700" dirty="0" smtClean="0"/>
              <a:t>которые носят имена </a:t>
            </a:r>
            <a:r>
              <a:rPr lang="ru-RU" dirty="0" smtClean="0"/>
              <a:t>мифических героев, животных, предметов.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13.gif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2071678"/>
            <a:ext cx="3306514" cy="3246176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Скопления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600200"/>
            <a:ext cx="4138642" cy="461488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Скопления звезд </a:t>
            </a:r>
            <a:r>
              <a:rPr lang="ru-RU" dirty="0" smtClean="0"/>
              <a:t>- это их группы с общими физическими свойствами. </a:t>
            </a:r>
            <a:r>
              <a:rPr lang="ru-RU" sz="2600" dirty="0" smtClean="0"/>
              <a:t>Этим скопления отличаются от созвездий, которые являются результатом случайного совпадения положений звезд на небе.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Наблюдения в XIX веке позволили установить, что звездные скопления разделяются на </a:t>
            </a:r>
            <a:r>
              <a:rPr lang="ru-RU" sz="3400" dirty="0" smtClean="0"/>
              <a:t>шаровые </a:t>
            </a:r>
            <a:r>
              <a:rPr lang="ru-RU" sz="2900" dirty="0" smtClean="0"/>
              <a:t>скопления</a:t>
            </a:r>
            <a:r>
              <a:rPr lang="ru-RU" dirty="0" smtClean="0"/>
              <a:t> и </a:t>
            </a:r>
            <a:r>
              <a:rPr lang="ru-RU" sz="3400" dirty="0" smtClean="0"/>
              <a:t>рассеянные </a:t>
            </a:r>
            <a:r>
              <a:rPr lang="ru-RU" sz="2900" dirty="0" smtClean="0"/>
              <a:t>скопления</a:t>
            </a:r>
            <a:r>
              <a:rPr lang="ru-RU" dirty="0" smtClean="0"/>
              <a:t>. Во второй половине XX века к этим классам звездных группировок добавился еще один - </a:t>
            </a:r>
            <a:r>
              <a:rPr lang="ru-RU" sz="3400" dirty="0" smtClean="0"/>
              <a:t>ассоциации звезд</a:t>
            </a:r>
            <a:r>
              <a:rPr lang="ru-RU" dirty="0" smtClean="0"/>
              <a:t>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ssc2005-14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5307" r="6249"/>
          <a:stretch>
            <a:fillRect/>
          </a:stretch>
        </p:blipFill>
        <p:spPr>
          <a:xfrm>
            <a:off x="4500562" y="1785926"/>
            <a:ext cx="4124748" cy="3730946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Галактика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3786214" cy="411481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500" dirty="0" smtClean="0"/>
              <a:t>    В итоге в структуре Галактики выделяют </a:t>
            </a:r>
            <a:r>
              <a:rPr lang="ru-RU" sz="3600" dirty="0" smtClean="0"/>
              <a:t>плоский линзообразный диск</a:t>
            </a:r>
            <a:r>
              <a:rPr lang="ru-RU" sz="3500" dirty="0" smtClean="0"/>
              <a:t>, погруженный в более разреженный звездное облако сферической формы - </a:t>
            </a:r>
            <a:r>
              <a:rPr lang="ru-RU" sz="3600" dirty="0" smtClean="0"/>
              <a:t>гало</a:t>
            </a:r>
            <a:r>
              <a:rPr lang="ru-RU" sz="3500" dirty="0" smtClean="0"/>
              <a:t>. В итоге Галактика имеет </a:t>
            </a:r>
            <a:r>
              <a:rPr lang="ru-RU" sz="3600" dirty="0" smtClean="0"/>
              <a:t>форму двояковыпуклой линзы</a:t>
            </a:r>
            <a:r>
              <a:rPr lang="ru-RU" sz="3500" dirty="0" smtClean="0"/>
              <a:t>, похожа на чечевичное зерно. </a:t>
            </a:r>
          </a:p>
          <a:p>
            <a:pPr>
              <a:buNone/>
            </a:pPr>
            <a:r>
              <a:rPr lang="ru-RU" sz="3500" dirty="0" smtClean="0"/>
              <a:t>    Одним из наиболее заметных образований в дисках галактик, подобных нашей, являются </a:t>
            </a:r>
            <a:r>
              <a:rPr lang="ru-RU" sz="3600" dirty="0" smtClean="0"/>
              <a:t>спиральные ветви</a:t>
            </a:r>
            <a:r>
              <a:rPr lang="ru-RU" sz="3500" dirty="0" smtClean="0"/>
              <a:t> (или рукава).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post-90671-125189100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86248" y="1571612"/>
            <a:ext cx="4407971" cy="3305978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43372" y="5000636"/>
            <a:ext cx="47863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Галактика</a:t>
            </a:r>
            <a:r>
              <a:rPr lang="ru-RU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- гигантская гравитационно-связанная система из звёзд и звёздных скоплений, межзвёздного газа и пыли, и тёмной материи. Все объекты в составе галактик участвуют в движении относительно общего центра масс</a:t>
            </a:r>
            <a:endParaRPr lang="ru-RU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Метагалактика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04324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 </a:t>
            </a:r>
            <a:r>
              <a:rPr lang="ru-RU" sz="2200" dirty="0" smtClean="0"/>
              <a:t> </a:t>
            </a:r>
            <a:r>
              <a:rPr lang="ru-RU" sz="26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 Метагалактика</a:t>
            </a:r>
            <a:r>
              <a:rPr lang="ru-RU" sz="2200" dirty="0" smtClean="0"/>
              <a:t> - часть Вселенной, доступная современным астрономическим методам исследований</a:t>
            </a:r>
            <a:r>
              <a:rPr lang="en-US" sz="2200" dirty="0" smtClean="0"/>
              <a:t>,</a:t>
            </a:r>
            <a:r>
              <a:rPr lang="ru-RU" sz="2200" dirty="0" smtClean="0"/>
              <a:t> - содержит несколько миллиардов галактик - звездных систем, в которых звезды связаны друг с другом силами гравитации.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Big_Crunchвикипедия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5224" y="1646439"/>
            <a:ext cx="3590114" cy="3582153"/>
          </a:xfrm>
          <a:effectLst>
            <a:innerShdw blurRad="114300">
              <a:prstClr val="black"/>
            </a:innerShdw>
            <a:softEdge rad="63500"/>
          </a:effec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Метагалактика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 Внешний вид и структура звездных систем весьма различны, и в соответствии с этим галактики делятся на морфологические типы: </a:t>
            </a:r>
            <a:r>
              <a:rPr lang="ru-RU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эллиптические, спиральные, неправильные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Наша Галактика принадлежит к типу спиральных. </a:t>
            </a:r>
          </a:p>
          <a:p>
            <a:r>
              <a:rPr lang="ru-RU" dirty="0" smtClean="0"/>
              <a:t> В окрестностях нашей Галактики, в пределах полутора мегапарсек от нее, расположены еще около 40 галактик, которые образуют местную группу.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x_208f4f9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3438" y="3429000"/>
            <a:ext cx="4038600" cy="2699131"/>
          </a:xfrm>
          <a:effectLst>
            <a:innerShdw blurRad="114300">
              <a:prstClr val="black"/>
            </a:innerShdw>
            <a:softEdge rad="63500"/>
          </a:effectLst>
        </p:spPr>
      </p:pic>
      <p:pic>
        <p:nvPicPr>
          <p:cNvPr id="6" name="Рисунок 5" descr="x_021ef185.jpg"/>
          <p:cNvPicPr>
            <a:picLocks noChangeAspect="1"/>
          </p:cNvPicPr>
          <p:nvPr/>
        </p:nvPicPr>
        <p:blipFill>
          <a:blip r:embed="rId3"/>
          <a:srcRect t="20000" b="26667"/>
          <a:stretch>
            <a:fillRect/>
          </a:stretch>
        </p:blipFill>
        <p:spPr>
          <a:xfrm>
            <a:off x="4500562" y="1142984"/>
            <a:ext cx="4295775" cy="22860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Метагалактики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290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    Скопления галактик - </a:t>
            </a:r>
            <a:r>
              <a:rPr lang="ru-RU" sz="2600" dirty="0" smtClean="0"/>
              <a:t>это самые</a:t>
            </a:r>
            <a:r>
              <a:rPr lang="ru-RU" dirty="0" smtClean="0"/>
              <a:t> крупные устойчивые системы </a:t>
            </a:r>
            <a:r>
              <a:rPr lang="ru-RU" sz="2600" dirty="0" smtClean="0"/>
              <a:t>во Вселенной</a:t>
            </a:r>
            <a:r>
              <a:rPr lang="ru-RU" dirty="0" smtClean="0"/>
              <a:t>. </a:t>
            </a:r>
            <a:r>
              <a:rPr lang="ru-RU" sz="2600" dirty="0" smtClean="0"/>
              <a:t>Существуют и более протяженные образования</a:t>
            </a:r>
            <a:r>
              <a:rPr lang="ru-RU" dirty="0" smtClean="0"/>
              <a:t>: </a:t>
            </a:r>
            <a:r>
              <a:rPr lang="ru-RU" sz="2600" dirty="0" smtClean="0"/>
              <a:t>цепочки из скоплений </a:t>
            </a:r>
            <a:r>
              <a:rPr lang="ru-RU" sz="2300" dirty="0" smtClean="0"/>
              <a:t>или</a:t>
            </a:r>
            <a:r>
              <a:rPr lang="ru-RU" sz="2600" dirty="0" smtClean="0"/>
              <a:t> гигантские плоские поля, </a:t>
            </a:r>
            <a:r>
              <a:rPr lang="ru-RU" sz="2300" dirty="0" smtClean="0"/>
              <a:t>усеянные </a:t>
            </a:r>
            <a:r>
              <a:rPr lang="ru-RU" sz="2600" dirty="0" smtClean="0"/>
              <a:t>галактиками и скоплениями,</a:t>
            </a:r>
            <a:r>
              <a:rPr lang="ru-RU" dirty="0" smtClean="0"/>
              <a:t> </a:t>
            </a:r>
            <a:r>
              <a:rPr lang="ru-RU" sz="2600" dirty="0" smtClean="0"/>
              <a:t>но</a:t>
            </a:r>
            <a:r>
              <a:rPr lang="ru-RU" dirty="0" smtClean="0"/>
              <a:t> гравитация не удерживает </a:t>
            </a:r>
            <a:r>
              <a:rPr lang="ru-RU" sz="2600" dirty="0" smtClean="0"/>
              <a:t>эти системы</a:t>
            </a:r>
            <a:r>
              <a:rPr lang="ru-RU" dirty="0" smtClean="0"/>
              <a:t>, и </a:t>
            </a:r>
            <a:r>
              <a:rPr lang="ru-RU" sz="2600" dirty="0" smtClean="0"/>
              <a:t>они вместе со всей Вселенной</a:t>
            </a:r>
            <a:r>
              <a:rPr lang="ru-RU" dirty="0" smtClean="0"/>
              <a:t> </a:t>
            </a:r>
            <a:r>
              <a:rPr lang="ru-RU" sz="3100" dirty="0" smtClean="0"/>
              <a:t>расширяются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7" name="Содержимое 6" descr="article-2044260-0E2DE03100000578-603_964x72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802"/>
          <a:stretch>
            <a:fillRect/>
          </a:stretch>
        </p:blipFill>
        <p:spPr>
          <a:xfrm>
            <a:off x="4728533" y="1857364"/>
            <a:ext cx="3701119" cy="3287680"/>
          </a:xfr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5921389" cy="879488"/>
          </a:xfrm>
        </p:spPr>
        <p:txBody>
          <a:bodyPr/>
          <a:lstStyle/>
          <a:p>
            <a:r>
              <a:rPr lang="ru-RU" dirty="0" smtClean="0"/>
              <a:t>Будущее Вселенной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Будущее: расширение или сжатие?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Некоторые ученые полагают, что в далеком будущем возможен обратный процесс – «</a:t>
            </a:r>
            <a:r>
              <a:rPr lang="ru-RU" sz="34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Большое Сжатие</a:t>
            </a:r>
            <a:r>
              <a:rPr lang="ru-RU" dirty="0" smtClean="0"/>
              <a:t>», и Вселенная вернется к своему изначальному состоянию сингулярности;</a:t>
            </a:r>
          </a:p>
          <a:p>
            <a:r>
              <a:rPr lang="ru-RU" dirty="0" smtClean="0"/>
              <a:t>Другие считают, что расширение будет продолжаться всегда и, в итоге, Вселенная </a:t>
            </a:r>
            <a:r>
              <a:rPr lang="ru-RU" sz="31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рассеется</a:t>
            </a:r>
            <a:r>
              <a:rPr lang="ru-RU" dirty="0" smtClean="0"/>
              <a:t> в звездную пыль, и, возможно, материя исчезнет…</a:t>
            </a:r>
          </a:p>
          <a:p>
            <a:endParaRPr lang="ru-RU" dirty="0"/>
          </a:p>
        </p:txBody>
      </p:sp>
      <p:pic>
        <p:nvPicPr>
          <p:cNvPr id="6" name="Содержимое 4" descr="Big_Crunchвикипедия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8737" y="2334419"/>
            <a:ext cx="3057525" cy="3057525"/>
          </a:xfr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Статья «Эволюция Вселенной» А.Н. Васильев; </a:t>
            </a:r>
            <a:r>
              <a:rPr lang="ru-RU" sz="2000" dirty="0" err="1" smtClean="0"/>
              <a:t>Соросовский</a:t>
            </a:r>
            <a:r>
              <a:rPr lang="ru-RU" sz="2000" dirty="0" smtClean="0"/>
              <a:t> образовательный журнал, 1996г</a:t>
            </a:r>
          </a:p>
          <a:p>
            <a:r>
              <a:rPr lang="ru-RU" sz="2000" dirty="0" smtClean="0"/>
              <a:t>Фильм «Рождение Вселенной», </a:t>
            </a:r>
            <a:r>
              <a:rPr lang="en-US" sz="2000" dirty="0" smtClean="0"/>
              <a:t>National geographic</a:t>
            </a:r>
            <a:r>
              <a:rPr lang="ru-RU" sz="2000" dirty="0" smtClean="0"/>
              <a:t>, перевод телеканала «Культура»</a:t>
            </a:r>
          </a:p>
          <a:p>
            <a:r>
              <a:rPr lang="ru-RU" sz="2000" dirty="0" smtClean="0"/>
              <a:t>Статья «Расширяющаяся Вселенная», образовательный проект </a:t>
            </a:r>
            <a:r>
              <a:rPr lang="en-US" sz="2000" dirty="0" smtClean="0"/>
              <a:t>nrc.edu.ru</a:t>
            </a:r>
            <a:endParaRPr lang="ru-RU" sz="2000" dirty="0" smtClean="0"/>
          </a:p>
          <a:p>
            <a:r>
              <a:rPr lang="ru-RU" sz="2000" dirty="0" smtClean="0"/>
              <a:t>Материалы </a:t>
            </a:r>
            <a:r>
              <a:rPr lang="en-US" sz="2000" dirty="0" smtClean="0"/>
              <a:t>Wikipedia</a:t>
            </a:r>
          </a:p>
          <a:p>
            <a:r>
              <a:rPr lang="ru-RU" sz="2000" dirty="0" smtClean="0"/>
              <a:t>Материалы </a:t>
            </a:r>
            <a:r>
              <a:rPr lang="en-US" sz="2000" dirty="0" smtClean="0">
                <a:hlinkClick r:id="rId2"/>
              </a:rPr>
              <a:t>hubblesite.org</a:t>
            </a:r>
            <a:endParaRPr lang="ru-RU" sz="2000" dirty="0"/>
          </a:p>
        </p:txBody>
      </p:sp>
      <p:pic>
        <p:nvPicPr>
          <p:cNvPr id="5" name="Содержимое 4" descr="219466-1680x10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38207"/>
          <a:stretch>
            <a:fillRect/>
          </a:stretch>
        </p:blipFill>
        <p:spPr>
          <a:xfrm>
            <a:off x="4648200" y="1643051"/>
            <a:ext cx="3442798" cy="3482194"/>
          </a:xfrm>
          <a:effectLst>
            <a:innerShdw blurRad="114300">
              <a:prstClr val="black"/>
            </a:innerShdw>
            <a:softEdge rad="127000"/>
          </a:effec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635901" cy="87948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Спасибо за внимание.</a:t>
            </a:r>
            <a:endParaRPr lang="ru-RU" sz="4800" dirty="0"/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5992827" cy="8080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Ранние представления</a:t>
            </a:r>
            <a:endParaRPr lang="ru-RU" dirty="0"/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1571604" y="2857496"/>
            <a:ext cx="4929222" cy="10715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80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Человека всегда волновал вопрос – как возникла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Вселенная. Но для того, чтобы искать ответ на него, </a:t>
            </a:r>
            <a:r>
              <a:rPr lang="ru-RU" sz="1600" dirty="0" smtClean="0">
                <a:solidFill>
                  <a:srgbClr val="FFFFFF"/>
                </a:solidFill>
              </a:rPr>
              <a:t>нужно было узнать, что вообще представляет собой окружающий мир.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7821f1113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714488"/>
            <a:ext cx="2998800" cy="30788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Зооморфная модель Вселенной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43050"/>
            <a:ext cx="4500594" cy="435771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Одна из самых удивительных  моделей космоса - это Земля, подпирающаяся тремя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слонами</a:t>
            </a:r>
            <a:r>
              <a:rPr lang="ru-RU" sz="1800" dirty="0" smtClean="0"/>
              <a:t>, стоящими на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черепахе</a:t>
            </a:r>
            <a:r>
              <a:rPr lang="ru-RU" sz="1800" dirty="0" smtClean="0"/>
              <a:t>, которая в свою очередь покоится на трех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китах</a:t>
            </a:r>
            <a:r>
              <a:rPr lang="ru-RU" sz="1800" dirty="0" smtClean="0"/>
              <a:t>. Согласно ученым, эта легенда зародилась, по всей вероятности, в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Индии </a:t>
            </a:r>
            <a:r>
              <a:rPr lang="ru-RU" sz="1800" dirty="0" smtClean="0"/>
              <a:t>и оттуда проникла на Запад. </a:t>
            </a:r>
            <a:endParaRPr lang="ru-RU" sz="1800" dirty="0"/>
          </a:p>
          <a:p>
            <a:r>
              <a:rPr lang="ru-RU" sz="1800" dirty="0" smtClean="0"/>
              <a:t>По разным источникам, число слонов колеблется от трех до семи, а вместо китов может выступать гигантский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змей</a:t>
            </a:r>
            <a:r>
              <a:rPr lang="ru-RU" sz="1800" dirty="0" smtClean="0"/>
              <a:t>. Также у некоторых народов черепаха является последним звеном опоры.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4" name="Рисунок 3" descr="0_4fda8_7c14999_X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1785926"/>
            <a:ext cx="3000396" cy="32827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 descr="3slona.jpg"/>
          <p:cNvPicPr>
            <a:picLocks noChangeAspect="1"/>
          </p:cNvPicPr>
          <p:nvPr/>
        </p:nvPicPr>
        <p:blipFill>
          <a:blip r:embed="rId4"/>
          <a:srcRect l="5403"/>
          <a:stretch>
            <a:fillRect/>
          </a:stretch>
        </p:blipFill>
        <p:spPr>
          <a:xfrm>
            <a:off x="5354454" y="2143116"/>
            <a:ext cx="3377502" cy="25003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381980_origin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2000240"/>
            <a:ext cx="3286148" cy="32861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Зооморфная модель Вселенной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8" cy="447200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Другим могучим животным, игравшим роль опоры мироздания, был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бык</a:t>
            </a:r>
            <a:r>
              <a:rPr lang="ru-RU" sz="1800" dirty="0" smtClean="0"/>
              <a:t>, издавна символизировавший неукротимую мощь и служивший помощником человеку в тяжелой работе. </a:t>
            </a:r>
          </a:p>
          <a:p>
            <a:pPr>
              <a:buNone/>
            </a:pPr>
            <a:r>
              <a:rPr lang="ru-RU" sz="1800" dirty="0" smtClean="0"/>
              <a:t>Бык как символ опоры мира распространен в легендах народов </a:t>
            </a:r>
            <a:r>
              <a:rPr lang="ru-RU" sz="1800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Азии</a:t>
            </a:r>
            <a:r>
              <a:rPr lang="ru-RU" sz="1800" dirty="0" smtClean="0"/>
              <a:t>. По одному из вариантов этого поверья, один рог быка уже сломался под тяжестью вселенной, когда же сломается и второй, наступит конец мира. </a:t>
            </a:r>
          </a:p>
          <a:p>
            <a:r>
              <a:rPr lang="ru-RU" sz="1800" dirty="0" smtClean="0"/>
              <a:t>Еще шире распространены легенды, по которым опора мироздания представлялась в облике одной или нескольких гигантских </a:t>
            </a:r>
            <a:r>
              <a:rPr lang="ru-RU" sz="1800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рыб</a:t>
            </a:r>
            <a:r>
              <a:rPr lang="ru-RU" sz="1800" dirty="0" smtClean="0"/>
              <a:t>, плавающих в мировых водах.</a:t>
            </a:r>
          </a:p>
          <a:p>
            <a:endParaRPr lang="ru-RU" dirty="0"/>
          </a:p>
        </p:txBody>
      </p:sp>
      <p:pic>
        <p:nvPicPr>
          <p:cNvPr id="4" name="Рисунок 3" descr="ki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1643050"/>
            <a:ext cx="3093741" cy="40005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bestia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9" y="1857364"/>
            <a:ext cx="3000396" cy="36433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6921521" cy="879488"/>
          </a:xfrm>
        </p:spPr>
        <p:txBody>
          <a:bodyPr/>
          <a:lstStyle/>
          <a:p>
            <a:r>
              <a:rPr lang="ru-RU" dirty="0" smtClean="0"/>
              <a:t>Вселенная в мифологии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2000240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FFFFFF"/>
                </a:solidFill>
              </a:rPr>
              <a:t>Люди древности, не имеющие космических кораблей и телескопов, могли лишь догадываться о строении Вселенной. Но постепенно мир из плоского и безграничного становился шарообразным и замкнутым, затем люди поняли, что мир – это не только Земля, но и звезды, другие планеты.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Космогоническая мифология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5543560" cy="3829063"/>
          </a:xfrm>
        </p:spPr>
        <p:txBody>
          <a:bodyPr>
            <a:normAutofit/>
          </a:bodyPr>
          <a:lstStyle/>
          <a:p>
            <a:r>
              <a:rPr lang="ru-RU" dirty="0" smtClean="0"/>
              <a:t>«Вначале существовал лишь вечный, безграничный, темный 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Хаос</a:t>
            </a:r>
            <a:r>
              <a:rPr lang="ru-RU" dirty="0" smtClean="0"/>
              <a:t>. В нем заключался источник жизни мира. Все возникло из безграничного Хаоса - весь мир и бессмертные боги.» - </a:t>
            </a:r>
            <a:r>
              <a:rPr lang="ru-RU" i="1" dirty="0" smtClean="0"/>
              <a:t>греческая мифология</a:t>
            </a:r>
          </a:p>
          <a:p>
            <a:r>
              <a:rPr lang="ru-RU" dirty="0" smtClean="0"/>
              <a:t>«Повсюду простирались безбрежные воды — «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великое озеро</a:t>
            </a:r>
            <a:r>
              <a:rPr lang="ru-RU" dirty="0" smtClean="0"/>
              <a:t>». Окаменевшие, холодные воды, казалось, навечно застыли в неподвижности. Не было ни воздуха, ни тепла, ни света: всюду царил мрак - первозданный </a:t>
            </a:r>
            <a:r>
              <a:rPr lang="ru-RU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Хаос</a:t>
            </a:r>
            <a:r>
              <a:rPr lang="ru-RU" dirty="0" smtClean="0"/>
              <a:t>, и ничто не нарушало покоя. Долго, очень долго ничего не менялось в мире. Но вот однажды заколыхались древние воды, заплескались, и на поверхности их появился великий бог </a:t>
            </a:r>
            <a:r>
              <a:rPr lang="ru-RU" dirty="0" err="1" smtClean="0"/>
              <a:t>Атум-Ра</a:t>
            </a:r>
            <a:r>
              <a:rPr lang="ru-RU" dirty="0" smtClean="0"/>
              <a:t>.» - </a:t>
            </a:r>
            <a:r>
              <a:rPr lang="ru-RU" i="1" dirty="0" smtClean="0"/>
              <a:t>египетская мифология</a:t>
            </a:r>
            <a:endParaRPr lang="ru-RU" i="1" dirty="0"/>
          </a:p>
        </p:txBody>
      </p:sp>
      <p:pic>
        <p:nvPicPr>
          <p:cNvPr id="5" name="Рисунок 4" descr="stele_2.jpg"/>
          <p:cNvPicPr>
            <a:picLocks noChangeAspect="1"/>
          </p:cNvPicPr>
          <p:nvPr/>
        </p:nvPicPr>
        <p:blipFill>
          <a:blip r:embed="rId2"/>
          <a:srcRect t="1368" b="3530"/>
          <a:stretch>
            <a:fillRect/>
          </a:stretch>
        </p:blipFill>
        <p:spPr>
          <a:xfrm>
            <a:off x="5929322" y="1714488"/>
            <a:ext cx="2970068" cy="40005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6215074" y="5715016"/>
            <a:ext cx="2209259" cy="64633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Атум-Ра</a:t>
            </a:r>
            <a:r>
              <a:rPr lang="ru-RU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бог </a:t>
            </a:r>
            <a:r>
              <a:rPr lang="ru-RU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первотворения</a:t>
            </a:r>
            <a:endParaRPr lang="ru-RU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214282" y="285728"/>
            <a:ext cx="214314" cy="285752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14282" y="642918"/>
            <a:ext cx="214314" cy="285752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214282" y="1000108"/>
            <a:ext cx="214314" cy="285752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F243E"/>
      </a:accent1>
      <a:accent2>
        <a:srgbClr val="F2F2F2"/>
      </a:accent2>
      <a:accent3>
        <a:srgbClr val="26548F"/>
      </a:accent3>
      <a:accent4>
        <a:srgbClr val="7FB0DB"/>
      </a:accent4>
      <a:accent5>
        <a:srgbClr val="D8E6F1"/>
      </a:accent5>
      <a:accent6>
        <a:srgbClr val="244236"/>
      </a:accent6>
      <a:hlink>
        <a:srgbClr val="96B5C7"/>
      </a:hlink>
      <a:folHlink>
        <a:srgbClr val="6A7D9E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1891</Words>
  <Application>Microsoft Office PowerPoint</Application>
  <PresentationFormat>Экран (4:3)</PresentationFormat>
  <Paragraphs>172</Paragraphs>
  <Slides>49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Эволюция Вселенной</vt:lpstr>
      <vt:lpstr>Оглавление</vt:lpstr>
      <vt:lpstr>Актуальность работы</vt:lpstr>
      <vt:lpstr>Цель и задачи работы</vt:lpstr>
      <vt:lpstr>Ранние представления</vt:lpstr>
      <vt:lpstr>Зооморфная модель Вселенной</vt:lpstr>
      <vt:lpstr>Зооморфная модель Вселенной</vt:lpstr>
      <vt:lpstr>Вселенная в мифологии</vt:lpstr>
      <vt:lpstr>Космогоническая мифология</vt:lpstr>
      <vt:lpstr>Космогоническая мифология</vt:lpstr>
      <vt:lpstr>Космогоническая мифология</vt:lpstr>
      <vt:lpstr>Космогоническая мифология</vt:lpstr>
      <vt:lpstr>Современные космологические представления</vt:lpstr>
      <vt:lpstr>Слайд 14</vt:lpstr>
      <vt:lpstr>Закон разбегания Хаббла</vt:lpstr>
      <vt:lpstr>Горячая Вселенная</vt:lpstr>
      <vt:lpstr>Горячая Вселенная</vt:lpstr>
      <vt:lpstr>Горячая Вселенная</vt:lpstr>
      <vt:lpstr>Горячая Вселенная</vt:lpstr>
      <vt:lpstr>Теория большого взрыва</vt:lpstr>
      <vt:lpstr>Теория Большого взрыва</vt:lpstr>
      <vt:lpstr>Теория большого взрыва</vt:lpstr>
      <vt:lpstr>Теория большого взрыва</vt:lpstr>
      <vt:lpstr>Теория большого взрыва</vt:lpstr>
      <vt:lpstr>Теория большого взрыва</vt:lpstr>
      <vt:lpstr>Теория Большого взрыва</vt:lpstr>
      <vt:lpstr>ФОРМИРОВАНИЕ КОСМИЧЕСКИХ ТЕЛ </vt:lpstr>
      <vt:lpstr>Гравитационная конденсация</vt:lpstr>
      <vt:lpstr>Гравитационная конденсация</vt:lpstr>
      <vt:lpstr>Гравитационная конденсация</vt:lpstr>
      <vt:lpstr>Рождение звезды</vt:lpstr>
      <vt:lpstr>Рождение звезды</vt:lpstr>
      <vt:lpstr>ЗВЕЗДНАЯ ЭВОЛЮЦИЯ </vt:lpstr>
      <vt:lpstr>ЗВЕЗДНАЯ ЭВОЛЮЦИЯ </vt:lpstr>
      <vt:lpstr>Звездная эволюция</vt:lpstr>
      <vt:lpstr>Звездная эволюция</vt:lpstr>
      <vt:lpstr>Галактики</vt:lpstr>
      <vt:lpstr>Млечный Путь</vt:lpstr>
      <vt:lpstr>Млечный Путь</vt:lpstr>
      <vt:lpstr>Созвездия</vt:lpstr>
      <vt:lpstr>Скопления</vt:lpstr>
      <vt:lpstr>Галактика</vt:lpstr>
      <vt:lpstr>Метагалактика</vt:lpstr>
      <vt:lpstr>Метагалактика</vt:lpstr>
      <vt:lpstr>Метагалактики</vt:lpstr>
      <vt:lpstr>Будущее Вселенной</vt:lpstr>
      <vt:lpstr>Будущее: расширение или сжатие?</vt:lpstr>
      <vt:lpstr>Источники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Возникновение Вселенной</dc:title>
  <dc:creator>IBardamova</dc:creator>
  <cp:lastModifiedBy>IBardamova</cp:lastModifiedBy>
  <cp:revision>126</cp:revision>
  <dcterms:created xsi:type="dcterms:W3CDTF">2012-02-13T09:59:59Z</dcterms:created>
  <dcterms:modified xsi:type="dcterms:W3CDTF">2012-02-28T14:11:38Z</dcterms:modified>
</cp:coreProperties>
</file>