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Lst>
  <p:sldIdLst>
    <p:sldId id="256" r:id="rId3"/>
    <p:sldId id="257" r:id="rId4"/>
    <p:sldId id="258" r:id="rId5"/>
    <p:sldId id="259" r:id="rId6"/>
    <p:sldId id="260" r:id="rId7"/>
    <p:sldId id="261" r:id="rId8"/>
    <p:sldId id="262" r:id="rId9"/>
    <p:sldId id="263" r:id="rId10"/>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89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9052" y="425569"/>
            <a:ext cx="7772400" cy="1362075"/>
          </a:xfrm>
          <a:prstGeom prst="rect">
            <a:avLst/>
          </a:prstGeom>
        </p:spPr>
        <p:txBody>
          <a:bodyPr anchor="b"/>
          <a:lstStyle>
            <a:lvl1pPr algn="r">
              <a:defRPr sz="40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722313" y="1700213"/>
            <a:ext cx="7772400" cy="1500187"/>
          </a:xfrm>
          <a:prstGeom prst="rect">
            <a:avLst/>
          </a:prstGeom>
        </p:spPr>
        <p:txBody>
          <a:bodyPr/>
          <a:lstStyle>
            <a:lvl1pPr marL="0" indent="0" algn="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 xmlns:p14="http://schemas.microsoft.com/office/powerpoint/2010/main" val="55850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 xmlns:p14="http://schemas.microsoft.com/office/powerpoint/2010/main" val="2480880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 xmlns:p14="http://schemas.microsoft.com/office/powerpoint/2010/main" val="3969216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 xmlns:p14="http://schemas.microsoft.com/office/powerpoint/2010/main" val="1854820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 xmlns:p14="http://schemas.microsoft.com/office/powerpoint/2010/main" val="1136224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Date Placeholder 3"/>
          <p:cNvSpPr>
            <a:spLocks noGrp="1"/>
          </p:cNvSpPr>
          <p:nvPr>
            <p:ph type="dt" sz="half" idx="10"/>
          </p:nvPr>
        </p:nvSpPr>
        <p:spPr/>
        <p:txBody>
          <a:bodyPr/>
          <a:lstStyle/>
          <a:p>
            <a:fld id="{7EAF463A-BC7C-46EE-9F1E-7F377CCA4891}" type="datetimeFigureOut">
              <a:rPr lang="ru-RU" smtClean="0"/>
              <a:pPr/>
              <a:t>19.01.2014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83448D-3A78-4528-A469-B745A65DA48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fld id="{7EAF463A-BC7C-46EE-9F1E-7F377CCA4891}" type="datetimeFigureOut">
              <a:rPr lang="ru-RU" smtClean="0"/>
              <a:pPr/>
              <a:t>19.01.2014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83448D-3A78-4528-A469-B745A65DA48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A575315-2BEA-4699-B82F-43B2CDA12FFA}" type="datetimeFigureOut">
              <a:rPr lang="uk-UA" smtClean="0"/>
              <a:pPr/>
              <a:t>19.01.2014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3429FC3-26ED-4DE6-8EA5-1335A1481E27}" type="slidenum">
              <a:rPr lang="uk-UA" smtClean="0"/>
              <a:pPr/>
              <a:t>‹#›</a:t>
            </a:fld>
            <a:endParaRPr lang="uk-UA"/>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4"/>
          <p:cNvSpPr>
            <a:spLocks noGrp="1"/>
          </p:cNvSpPr>
          <p:nvPr>
            <p:ph type="dt" sz="half" idx="10"/>
          </p:nvPr>
        </p:nvSpPr>
        <p:spPr/>
        <p:txBody>
          <a:bodyPr/>
          <a:lstStyle/>
          <a:p>
            <a:fld id="{7EAF463A-BC7C-46EE-9F1E-7F377CCA4891}" type="datetimeFigureOut">
              <a:rPr lang="ru-RU" smtClean="0"/>
              <a:pPr/>
              <a:t>19.01.2014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83448D-3A78-4528-A469-B745A65DA48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Date Placeholder 6"/>
          <p:cNvSpPr>
            <a:spLocks noGrp="1"/>
          </p:cNvSpPr>
          <p:nvPr>
            <p:ph type="dt" sz="half" idx="10"/>
          </p:nvPr>
        </p:nvSpPr>
        <p:spPr/>
        <p:txBody>
          <a:bodyPr/>
          <a:lstStyle/>
          <a:p>
            <a:fld id="{7EAF463A-BC7C-46EE-9F1E-7F377CCA4891}" type="datetimeFigureOut">
              <a:rPr lang="ru-RU" smtClean="0"/>
              <a:pPr/>
              <a:t>19.01.2014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483448D-3A78-4528-A469-B745A65DA48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Date Placeholder 2"/>
          <p:cNvSpPr>
            <a:spLocks noGrp="1"/>
          </p:cNvSpPr>
          <p:nvPr>
            <p:ph type="dt" sz="half" idx="10"/>
          </p:nvPr>
        </p:nvSpPr>
        <p:spPr/>
        <p:txBody>
          <a:bodyPr/>
          <a:lstStyle/>
          <a:p>
            <a:fld id="{7EAF463A-BC7C-46EE-9F1E-7F377CCA4891}" type="datetimeFigureOut">
              <a:rPr lang="ru-RU" smtClean="0"/>
              <a:pPr/>
              <a:t>19.01.2014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483448D-3A78-4528-A469-B745A65DA48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77000" cy="1143000"/>
          </a:xfrm>
          <a:prstGeom prst="rect">
            <a:avLst/>
          </a:prstGeom>
        </p:spPr>
        <p:txBody>
          <a:bodyPr/>
          <a:lstStyle/>
          <a:p>
            <a:r>
              <a:rPr lang="ru-RU" smtClean="0"/>
              <a:t>Образец заголовка</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 xmlns:p14="http://schemas.microsoft.com/office/powerpoint/2010/main" val="2236087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ru-RU" smtClean="0"/>
              <a:pPr/>
              <a:t>19.01.2014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483448D-3A78-4528-A469-B745A65DA48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ru-RU" smtClean="0"/>
              <a:pPr/>
              <a:t>19.01.2014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83448D-3A78-4528-A469-B745A65DA480}"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ru-RU" smtClean="0"/>
              <a:pPr/>
              <a:t>19.01.2014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83448D-3A78-4528-A469-B745A65DA480}"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fld id="{7EAF463A-BC7C-46EE-9F1E-7F377CCA4891}" type="datetimeFigureOut">
              <a:rPr lang="ru-RU" smtClean="0"/>
              <a:pPr/>
              <a:t>19.01.2014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83448D-3A78-4528-A469-B745A65DA480}" type="slidenum">
              <a:rPr lang="ru-RU" smtClean="0"/>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fld id="{7EAF463A-BC7C-46EE-9F1E-7F377CCA4891}" type="datetimeFigureOut">
              <a:rPr lang="ru-RU" smtClean="0"/>
              <a:pPr/>
              <a:t>19.01.2014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83448D-3A78-4528-A469-B745A65DA48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77000" cy="1143000"/>
          </a:xfrm>
          <a:prstGeom prst="rect">
            <a:avLst/>
          </a:prstGeom>
        </p:spPr>
        <p:txBody>
          <a:bodyPr/>
          <a:lstStyle/>
          <a:p>
            <a:r>
              <a:rPr lang="ru-RU" smtClean="0"/>
              <a:t>Образец заголовка</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 xmlns:p14="http://schemas.microsoft.com/office/powerpoint/2010/main" val="4049461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5233987"/>
            <a:ext cx="7772400" cy="1362075"/>
          </a:xfrm>
          <a:prstGeom prst="rect">
            <a:avLst/>
          </a:prstGeo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3733800"/>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 xmlns:p14="http://schemas.microsoft.com/office/powerpoint/2010/main" val="447161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5600" cy="1143000"/>
          </a:xfrm>
          <a:prstGeom prst="rect">
            <a:avLst/>
          </a:prstGeom>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 xmlns:p14="http://schemas.microsoft.com/office/powerpoint/2010/main" val="1471031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29400" cy="1143000"/>
          </a:xfrm>
          <a:prstGeom prst="rect">
            <a:avLst/>
          </a:prstGeo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73355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373312"/>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73355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373312"/>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 xmlns:p14="http://schemas.microsoft.com/office/powerpoint/2010/main" val="3450721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5600" cy="1143000"/>
          </a:xfrm>
          <a:prstGeom prst="rect">
            <a:avLst/>
          </a:prstGeom>
        </p:spPr>
        <p:txBody>
          <a:bodyPr/>
          <a:lstStyle/>
          <a:p>
            <a:r>
              <a:rPr lang="ru-RU" smtClean="0"/>
              <a:t>Образец заголовка</a:t>
            </a:r>
            <a:endParaRPr lang="en-US"/>
          </a:p>
        </p:txBody>
      </p:sp>
    </p:spTree>
    <p:extLst>
      <p:ext uri="{BB962C8B-B14F-4D97-AF65-F5344CB8AC3E}">
        <p14:creationId xmlns="" xmlns:p14="http://schemas.microsoft.com/office/powerpoint/2010/main" val="4164605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925588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 xmlns:p14="http://schemas.microsoft.com/office/powerpoint/2010/main" val="3586105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6477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fontAlgn="base" hangingPunct="1">
        <a:spcBef>
          <a:spcPct val="0"/>
        </a:spcBef>
        <a:spcAft>
          <a:spcPct val="0"/>
        </a:spcAft>
        <a:defRPr sz="4400">
          <a:solidFill>
            <a:srgbClr val="4D5040"/>
          </a:solidFill>
          <a:latin typeface="+mj-lt"/>
          <a:ea typeface="+mj-ea"/>
          <a:cs typeface="+mj-cs"/>
        </a:defRPr>
      </a:lvl1pPr>
      <a:lvl2pPr algn="ctr" rtl="0" eaLnBrk="1" fontAlgn="base" hangingPunct="1">
        <a:spcBef>
          <a:spcPct val="0"/>
        </a:spcBef>
        <a:spcAft>
          <a:spcPct val="0"/>
        </a:spcAft>
        <a:defRPr sz="4400">
          <a:solidFill>
            <a:srgbClr val="4D5040"/>
          </a:solidFill>
          <a:latin typeface="Arial" charset="0"/>
        </a:defRPr>
      </a:lvl2pPr>
      <a:lvl3pPr algn="ctr" rtl="0" eaLnBrk="1" fontAlgn="base" hangingPunct="1">
        <a:spcBef>
          <a:spcPct val="0"/>
        </a:spcBef>
        <a:spcAft>
          <a:spcPct val="0"/>
        </a:spcAft>
        <a:defRPr sz="4400">
          <a:solidFill>
            <a:srgbClr val="4D5040"/>
          </a:solidFill>
          <a:latin typeface="Arial" charset="0"/>
        </a:defRPr>
      </a:lvl3pPr>
      <a:lvl4pPr algn="ctr" rtl="0" eaLnBrk="1" fontAlgn="base" hangingPunct="1">
        <a:spcBef>
          <a:spcPct val="0"/>
        </a:spcBef>
        <a:spcAft>
          <a:spcPct val="0"/>
        </a:spcAft>
        <a:defRPr sz="4400">
          <a:solidFill>
            <a:srgbClr val="4D5040"/>
          </a:solidFill>
          <a:latin typeface="Arial" charset="0"/>
        </a:defRPr>
      </a:lvl4pPr>
      <a:lvl5pPr algn="ctr" rtl="0" eaLnBrk="1" fontAlgn="base" hangingPunct="1">
        <a:spcBef>
          <a:spcPct val="0"/>
        </a:spcBef>
        <a:spcAft>
          <a:spcPct val="0"/>
        </a:spcAft>
        <a:defRPr sz="4400">
          <a:solidFill>
            <a:srgbClr val="4D5040"/>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rgbClr val="4D5040"/>
          </a:solidFill>
          <a:latin typeface="+mn-lt"/>
          <a:ea typeface="+mn-ea"/>
          <a:cs typeface="+mn-cs"/>
        </a:defRPr>
      </a:lvl1pPr>
      <a:lvl2pPr marL="742950" indent="-285750" algn="l" rtl="0" eaLnBrk="1" fontAlgn="base" hangingPunct="1">
        <a:spcBef>
          <a:spcPct val="20000"/>
        </a:spcBef>
        <a:spcAft>
          <a:spcPct val="0"/>
        </a:spcAft>
        <a:buChar char="–"/>
        <a:defRPr sz="2800">
          <a:solidFill>
            <a:srgbClr val="4D5040"/>
          </a:solidFill>
          <a:latin typeface="+mn-lt"/>
        </a:defRPr>
      </a:lvl2pPr>
      <a:lvl3pPr marL="1143000" indent="-228600" algn="l" rtl="0" eaLnBrk="1" fontAlgn="base" hangingPunct="1">
        <a:spcBef>
          <a:spcPct val="20000"/>
        </a:spcBef>
        <a:spcAft>
          <a:spcPct val="0"/>
        </a:spcAft>
        <a:buChar char="•"/>
        <a:defRPr sz="2400">
          <a:solidFill>
            <a:srgbClr val="4D5040"/>
          </a:solidFill>
          <a:latin typeface="+mn-lt"/>
        </a:defRPr>
      </a:lvl3pPr>
      <a:lvl4pPr marL="1600200" indent="-228600" algn="l" rtl="0" eaLnBrk="1" fontAlgn="base" hangingPunct="1">
        <a:spcBef>
          <a:spcPct val="20000"/>
        </a:spcBef>
        <a:spcAft>
          <a:spcPct val="0"/>
        </a:spcAft>
        <a:buChar char="–"/>
        <a:defRPr sz="2000">
          <a:solidFill>
            <a:srgbClr val="4D5040"/>
          </a:solidFill>
          <a:latin typeface="+mn-lt"/>
        </a:defRPr>
      </a:lvl4pPr>
      <a:lvl5pPr marL="2057400" indent="-228600" algn="l" rtl="0" eaLnBrk="1" fontAlgn="base" hangingPunct="1">
        <a:spcBef>
          <a:spcPct val="20000"/>
        </a:spcBef>
        <a:spcAft>
          <a:spcPct val="0"/>
        </a:spcAft>
        <a:buChar char="»"/>
        <a:defRPr sz="2000">
          <a:solidFill>
            <a:srgbClr val="4D5040"/>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ru-RU" smtClean="0"/>
              <a:pPr/>
              <a:t>19.01.2014</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5.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5.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GB" dirty="0" smtClean="0"/>
              <a:t>Presentation</a:t>
            </a:r>
            <a:br>
              <a:rPr lang="en-GB" dirty="0" smtClean="0"/>
            </a:br>
            <a:r>
              <a:rPr lang="en-GB" dirty="0" smtClean="0"/>
              <a:t>“ THE EARTH IS IN DANGER”</a:t>
            </a:r>
            <a:endParaRPr lang="uk-UA" dirty="0"/>
          </a:p>
        </p:txBody>
      </p:sp>
      <p:sp>
        <p:nvSpPr>
          <p:cNvPr id="3" name="Подзаголовок 2"/>
          <p:cNvSpPr>
            <a:spLocks noGrp="1"/>
          </p:cNvSpPr>
          <p:nvPr>
            <p:ph type="body" idx="1"/>
          </p:nvPr>
        </p:nvSpPr>
        <p:spPr>
          <a:xfrm>
            <a:off x="755576" y="5013176"/>
            <a:ext cx="7772400" cy="1500187"/>
          </a:xfrm>
        </p:spPr>
        <p:txBody>
          <a:bodyPr/>
          <a:lstStyle/>
          <a:p>
            <a:r>
              <a:rPr lang="en-GB" dirty="0" smtClean="0"/>
              <a:t>By </a:t>
            </a:r>
            <a:r>
              <a:rPr lang="en-GB" dirty="0" smtClean="0"/>
              <a:t>Pupil </a:t>
            </a:r>
            <a:r>
              <a:rPr lang="en-GB" dirty="0" smtClean="0"/>
              <a:t>11 form</a:t>
            </a:r>
          </a:p>
          <a:p>
            <a:r>
              <a:rPr lang="en-GB" dirty="0" smtClean="0"/>
              <a:t>Karpenko Anastasia</a:t>
            </a:r>
          </a:p>
          <a:p>
            <a:r>
              <a:rPr lang="en-GB" dirty="0" smtClean="0"/>
              <a:t>The Teacher </a:t>
            </a:r>
            <a:r>
              <a:rPr lang="en-GB" dirty="0" err="1" smtClean="0"/>
              <a:t>Klumyk</a:t>
            </a:r>
            <a:r>
              <a:rPr lang="en-GB" dirty="0" smtClean="0"/>
              <a:t> L.V. </a:t>
            </a:r>
            <a:endParaRPr lang="uk-U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Мои документы\Downloads\149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fontScale="90000"/>
          </a:bodyPr>
          <a:lstStyle/>
          <a:p>
            <a:r>
              <a:rPr lang="ru-RU"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a:t>
            </a: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ru-RU"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Earth</a:t>
            </a: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ru-RU"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Is</a:t>
            </a: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ru-RU"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In</a:t>
            </a: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ru-RU"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Dang</a:t>
            </a:r>
            <a:r>
              <a:rPr lang="en-US"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er</a:t>
            </a:r>
            <a:r>
              <a:rPr lang="uk-UA" dirty="0" smtClean="0"/>
              <a:t/>
            </a:r>
            <a:br>
              <a:rPr lang="uk-UA" dirty="0" smtClean="0"/>
            </a:br>
            <a:endParaRPr lang="uk-UA" dirty="0"/>
          </a:p>
        </p:txBody>
      </p:sp>
      <p:sp>
        <p:nvSpPr>
          <p:cNvPr id="3" name="Содержимое 2"/>
          <p:cNvSpPr>
            <a:spLocks noGrp="1"/>
          </p:cNvSpPr>
          <p:nvPr>
            <p:ph idx="1"/>
          </p:nvPr>
        </p:nvSpPr>
        <p:spPr/>
        <p:txBody>
          <a:bodyPr/>
          <a:lstStyle/>
          <a:p>
            <a:pPr>
              <a:buNone/>
            </a:pPr>
            <a:r>
              <a:rPr lang="en-US" dirty="0" smtClean="0"/>
              <a:t> </a:t>
            </a:r>
            <a:r>
              <a:rPr lang="uk-UA" dirty="0" smtClean="0"/>
              <a:t> </a:t>
            </a:r>
            <a:r>
              <a:rPr lang="uk-UA"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The Earth is our home. It gives us everything: food, clothes and houses. </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a:ea typeface="Times New Roman"/>
              </a:rPr>
              <a:t>But our earth is in danger because people don’t care of it. We want to see blue seas, green trees that are why we must protect our </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a:ea typeface="Times New Roman"/>
              </a:rPr>
              <a:t>Earth</a:t>
            </a:r>
            <a:r>
              <a:rPr lang="ru-RU"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a:ea typeface="Times New Roman"/>
              </a:rPr>
              <a:t>.</a:t>
            </a:r>
            <a:endParaRPr lang="uk-U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User\Мои документы\Downloads\c4effrmkez.jpg"/>
          <p:cNvPicPr>
            <a:picLocks noChangeAspect="1" noChangeArrowheads="1"/>
          </p:cNvPicPr>
          <p:nvPr/>
        </p:nvPicPr>
        <p:blipFill>
          <a:blip r:embed="rId2" cstate="print"/>
          <a:srcRect/>
          <a:stretch>
            <a:fillRect/>
          </a:stretch>
        </p:blipFill>
        <p:spPr bwMode="auto">
          <a:xfrm>
            <a:off x="-1" y="27384"/>
            <a:ext cx="9144001" cy="6858000"/>
          </a:xfrm>
          <a:prstGeom prst="rect">
            <a:avLst/>
          </a:prstGeom>
          <a:noFill/>
        </p:spPr>
      </p:pic>
      <p:sp>
        <p:nvSpPr>
          <p:cNvPr id="3" name="Содержимое 2"/>
          <p:cNvSpPr>
            <a:spLocks noGrp="1"/>
          </p:cNvSpPr>
          <p:nvPr>
            <p:ph idx="1"/>
          </p:nvPr>
        </p:nvSpPr>
        <p:spPr>
          <a:xfrm>
            <a:off x="457200" y="116632"/>
            <a:ext cx="8229600" cy="5577483"/>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None/>
            </a:pP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Big cities, towns and villages have many thousands of tons of garbage every week. Every day we throw away bottles, newspapers and food. Most of this garbage can be recycled: paper, glass, metal. </a:t>
            </a:r>
            <a:endParaRPr lang="uk-UA"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080801_3637_727.jpg"/>
          <p:cNvPicPr>
            <a:picLocks noChangeAspect="1"/>
          </p:cNvPicPr>
          <p:nvPr/>
        </p:nvPicPr>
        <p:blipFill>
          <a:blip r:embed="rId2" cstate="print"/>
          <a:stretch>
            <a:fillRect/>
          </a:stretch>
        </p:blipFill>
        <p:spPr>
          <a:xfrm>
            <a:off x="4571999" y="0"/>
            <a:ext cx="4572001" cy="6858000"/>
          </a:xfrm>
          <a:prstGeom prst="rect">
            <a:avLst/>
          </a:prstGeom>
        </p:spPr>
      </p:pic>
      <p:pic>
        <p:nvPicPr>
          <p:cNvPr id="3074" name="Picture 2" descr="http://www.clubdarwin.net/sites/clubdarwin.net/files/Seabed-pollution.jpg"/>
          <p:cNvPicPr>
            <a:picLocks noChangeAspect="1" noChangeArrowheads="1"/>
          </p:cNvPicPr>
          <p:nvPr/>
        </p:nvPicPr>
        <p:blipFill>
          <a:blip r:embed="rId3" cstate="print"/>
          <a:srcRect/>
          <a:stretch>
            <a:fillRect/>
          </a:stretch>
        </p:blipFill>
        <p:spPr bwMode="auto">
          <a:xfrm>
            <a:off x="1" y="0"/>
            <a:ext cx="4571999" cy="6858001"/>
          </a:xfrm>
          <a:prstGeom prst="rect">
            <a:avLst/>
          </a:prstGeom>
          <a:noFill/>
        </p:spPr>
      </p:pic>
      <p:sp>
        <p:nvSpPr>
          <p:cNvPr id="3" name="Содержимое 2"/>
          <p:cNvSpPr>
            <a:spLocks noGrp="1"/>
          </p:cNvSpPr>
          <p:nvPr>
            <p:ph idx="1"/>
          </p:nvPr>
        </p:nvSpPr>
        <p:spPr>
          <a:xfrm>
            <a:off x="457200" y="332656"/>
            <a:ext cx="8229600" cy="5793507"/>
          </a:xfrm>
        </p:spPr>
        <p:txBody>
          <a:bodyPr/>
          <a:lstStyle/>
          <a:p>
            <a:pPr>
              <a:buNone/>
            </a:pPr>
            <a:r>
              <a:rPr lang="ru-RU" dirty="0" smtClean="0"/>
              <a:t>    </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 lot of beaches are closed because of dirty water.</a:t>
            </a:r>
            <a:r>
              <a:rPr lang="en-US" dirty="0" smtClean="0">
                <a:latin typeface="Times New Roman"/>
                <a:ea typeface="Times New Roman"/>
              </a:rPr>
              <a:t> </a:t>
            </a:r>
            <a:endParaRPr lang="uk-U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linksmos-nuotraukos-035.jpg"/>
          <p:cNvPicPr>
            <a:picLocks noChangeAspect="1"/>
          </p:cNvPicPr>
          <p:nvPr/>
        </p:nvPicPr>
        <p:blipFill>
          <a:blip r:embed="rId2" cstate="print"/>
          <a:stretch>
            <a:fillRect/>
          </a:stretch>
        </p:blipFill>
        <p:spPr>
          <a:xfrm>
            <a:off x="0" y="0"/>
            <a:ext cx="6732240" cy="6858000"/>
          </a:xfrm>
          <a:prstGeom prst="rect">
            <a:avLst/>
          </a:prstGeom>
        </p:spPr>
      </p:pic>
      <p:sp>
        <p:nvSpPr>
          <p:cNvPr id="3" name="Содержимое 2"/>
          <p:cNvSpPr>
            <a:spLocks noGrp="1"/>
          </p:cNvSpPr>
          <p:nvPr>
            <p:ph idx="1"/>
          </p:nvPr>
        </p:nvSpPr>
        <p:spPr>
          <a:xfrm>
            <a:off x="467544" y="404664"/>
            <a:ext cx="8229600" cy="1052736"/>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buNone/>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Times New Roman"/>
              </a:rPr>
              <a:t>Trees are cut down by people. </a:t>
            </a:r>
            <a:endParaRPr lang="uk-UA"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Рисунок 4" descr="i (1).jpg"/>
          <p:cNvPicPr>
            <a:picLocks noChangeAspect="1"/>
          </p:cNvPicPr>
          <p:nvPr/>
        </p:nvPicPr>
        <p:blipFill>
          <a:blip r:embed="rId3" cstate="print"/>
          <a:stretch>
            <a:fillRect/>
          </a:stretch>
        </p:blipFill>
        <p:spPr>
          <a:xfrm>
            <a:off x="6444208" y="2136153"/>
            <a:ext cx="2699792" cy="2372967"/>
          </a:xfrm>
          <a:prstGeom prst="rect">
            <a:avLst/>
          </a:prstGeom>
        </p:spPr>
      </p:pic>
      <p:pic>
        <p:nvPicPr>
          <p:cNvPr id="11" name="Рисунок 10" descr="i.jpg"/>
          <p:cNvPicPr>
            <a:picLocks noChangeAspect="1"/>
          </p:cNvPicPr>
          <p:nvPr/>
        </p:nvPicPr>
        <p:blipFill>
          <a:blip r:embed="rId4" cstate="print"/>
          <a:stretch>
            <a:fillRect/>
          </a:stretch>
        </p:blipFill>
        <p:spPr>
          <a:xfrm>
            <a:off x="6444207" y="4509120"/>
            <a:ext cx="2699793" cy="2348880"/>
          </a:xfrm>
          <a:prstGeom prst="rect">
            <a:avLst/>
          </a:prstGeom>
        </p:spPr>
      </p:pic>
      <p:pic>
        <p:nvPicPr>
          <p:cNvPr id="12" name="Рисунок 11" descr="i (2).jpg"/>
          <p:cNvPicPr>
            <a:picLocks noChangeAspect="1"/>
          </p:cNvPicPr>
          <p:nvPr/>
        </p:nvPicPr>
        <p:blipFill>
          <a:blip r:embed="rId5" cstate="print"/>
          <a:stretch>
            <a:fillRect/>
          </a:stretch>
        </p:blipFill>
        <p:spPr>
          <a:xfrm>
            <a:off x="6452437" y="0"/>
            <a:ext cx="2691563" cy="217748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5"/>
          <p:cNvPicPr>
            <a:picLocks noChangeAspect="1" noChangeArrowheads="1"/>
          </p:cNvPicPr>
          <p:nvPr/>
        </p:nvPicPr>
        <p:blipFill>
          <a:blip r:embed="rId2" cstate="print"/>
          <a:srcRect/>
          <a:stretch>
            <a:fillRect/>
          </a:stretch>
        </p:blipFill>
        <p:spPr bwMode="auto">
          <a:xfrm>
            <a:off x="5580112" y="3111602"/>
            <a:ext cx="3528392" cy="3773782"/>
          </a:xfrm>
          <a:prstGeom prst="rect">
            <a:avLst/>
          </a:prstGeom>
          <a:ln>
            <a:noFill/>
          </a:ln>
          <a:effectLst>
            <a:softEdge rad="112500"/>
          </a:effectLst>
        </p:spPr>
      </p:pic>
      <p:pic>
        <p:nvPicPr>
          <p:cNvPr id="1028" name="Picture 4" descr="C:\Documents and Settings\User\Мои документы\Downloads\akuli_48.jpg"/>
          <p:cNvPicPr>
            <a:picLocks noChangeAspect="1" noChangeArrowheads="1"/>
          </p:cNvPicPr>
          <p:nvPr/>
        </p:nvPicPr>
        <p:blipFill>
          <a:blip r:embed="rId3" cstate="print"/>
          <a:srcRect/>
          <a:stretch>
            <a:fillRect/>
          </a:stretch>
        </p:blipFill>
        <p:spPr bwMode="auto">
          <a:xfrm>
            <a:off x="4716016" y="0"/>
            <a:ext cx="4427984" cy="3158970"/>
          </a:xfrm>
          <a:prstGeom prst="rect">
            <a:avLst/>
          </a:prstGeom>
          <a:ln>
            <a:noFill/>
          </a:ln>
          <a:effectLst>
            <a:softEdge rad="112500"/>
          </a:effectLst>
        </p:spPr>
      </p:pic>
      <p:pic>
        <p:nvPicPr>
          <p:cNvPr id="1026" name="Picture 2" descr="C:\Documents and Settings\User\Мои документы\Downloads\2d91aa559c03.jpg"/>
          <p:cNvPicPr>
            <a:picLocks noChangeAspect="1" noChangeArrowheads="1"/>
          </p:cNvPicPr>
          <p:nvPr/>
        </p:nvPicPr>
        <p:blipFill>
          <a:blip r:embed="rId4" cstate="print"/>
          <a:srcRect/>
          <a:stretch>
            <a:fillRect/>
          </a:stretch>
        </p:blipFill>
        <p:spPr bwMode="auto">
          <a:xfrm>
            <a:off x="-1" y="3068960"/>
            <a:ext cx="5672217" cy="3789040"/>
          </a:xfrm>
          <a:prstGeom prst="rect">
            <a:avLst/>
          </a:prstGeom>
          <a:ln>
            <a:noFill/>
          </a:ln>
          <a:effectLst>
            <a:softEdge rad="112500"/>
          </a:effectLst>
        </p:spPr>
      </p:pic>
      <p:pic>
        <p:nvPicPr>
          <p:cNvPr id="1027" name="Picture 3" descr="C:\Documents and Settings\User\Мои документы\Downloads\1321532669.jpg"/>
          <p:cNvPicPr>
            <a:picLocks noChangeAspect="1" noChangeArrowheads="1"/>
          </p:cNvPicPr>
          <p:nvPr/>
        </p:nvPicPr>
        <p:blipFill>
          <a:blip r:embed="rId5" cstate="print"/>
          <a:srcRect/>
          <a:stretch>
            <a:fillRect/>
          </a:stretch>
        </p:blipFill>
        <p:spPr bwMode="auto">
          <a:xfrm>
            <a:off x="0" y="0"/>
            <a:ext cx="4788024" cy="3171868"/>
          </a:xfrm>
          <a:prstGeom prst="rect">
            <a:avLst/>
          </a:prstGeom>
          <a:ln>
            <a:noFill/>
          </a:ln>
          <a:effectLst>
            <a:softEdge rad="112500"/>
          </a:effectLst>
        </p:spPr>
      </p:pic>
      <p:sp>
        <p:nvSpPr>
          <p:cNvPr id="3" name="Содержимое 2"/>
          <p:cNvSpPr>
            <a:spLocks noGrp="1"/>
          </p:cNvSpPr>
          <p:nvPr>
            <p:ph idx="1"/>
          </p:nvPr>
        </p:nvSpPr>
        <p:spPr>
          <a:xfrm>
            <a:off x="395536" y="188640"/>
            <a:ext cx="8229600" cy="4525963"/>
          </a:xfrm>
        </p:spPr>
        <p:txBody>
          <a:bodyPr>
            <a:normAutofit fontScale="925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None/>
            </a:pP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ea typeface="Times New Roman"/>
              </a:rPr>
              <a:t>    </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ea typeface="Times New Roman"/>
              </a:rPr>
              <a:t>Almost all the animals and plants are in danger because of the pollution. </a:t>
            </a:r>
            <a:r>
              <a:rPr lang="en-GB"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ea typeface="Times New Roman"/>
              </a:rPr>
              <a:t>Every day there are more and more animals and plants witch are in danger of becoming extinct. Their natural habitats are destroyed by human activity. Forests are cleared for farming or housing. Oceans and rivers are polluted. Animals are hunted for different reasons. The World Wide Fund for Nature has made a list of endangered species. </a:t>
            </a:r>
            <a:endParaRPr lang="uk-UA"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2000" fill="hold"/>
                                        <p:tgtEl>
                                          <p:spTgt spid="1027"/>
                                        </p:tgtEl>
                                        <p:attrNameLst>
                                          <p:attrName>ppt_x</p:attrName>
                                        </p:attrNameLst>
                                      </p:cBhvr>
                                      <p:tavLst>
                                        <p:tav tm="0">
                                          <p:val>
                                            <p:strVal val="0-#ppt_w/2"/>
                                          </p:val>
                                        </p:tav>
                                        <p:tav tm="100000">
                                          <p:val>
                                            <p:strVal val="#ppt_x"/>
                                          </p:val>
                                        </p:tav>
                                      </p:tavLst>
                                    </p:anim>
                                    <p:anim calcmode="lin" valueType="num">
                                      <p:cBhvr additive="base">
                                        <p:cTn id="8" dur="2000" fill="hold"/>
                                        <p:tgtEl>
                                          <p:spTgt spid="1027"/>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1"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2000" fill="hold"/>
                                        <p:tgtEl>
                                          <p:spTgt spid="1028"/>
                                        </p:tgtEl>
                                        <p:attrNameLst>
                                          <p:attrName>ppt_x</p:attrName>
                                        </p:attrNameLst>
                                      </p:cBhvr>
                                      <p:tavLst>
                                        <p:tav tm="0">
                                          <p:val>
                                            <p:strVal val="#ppt_x"/>
                                          </p:val>
                                        </p:tav>
                                        <p:tav tm="100000">
                                          <p:val>
                                            <p:strVal val="#ppt_x"/>
                                          </p:val>
                                        </p:tav>
                                      </p:tavLst>
                                    </p:anim>
                                    <p:anim calcmode="lin" valueType="num">
                                      <p:cBhvr additive="base">
                                        <p:cTn id="13" dur="2000" fill="hold"/>
                                        <p:tgtEl>
                                          <p:spTgt spid="1028"/>
                                        </p:tgtEl>
                                        <p:attrNameLst>
                                          <p:attrName>ppt_y</p:attrName>
                                        </p:attrNameLst>
                                      </p:cBhvr>
                                      <p:tavLst>
                                        <p:tav tm="0">
                                          <p:val>
                                            <p:strVal val="0-#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2000" fill="hold"/>
                                        <p:tgtEl>
                                          <p:spTgt spid="1026"/>
                                        </p:tgtEl>
                                        <p:attrNameLst>
                                          <p:attrName>ppt_x</p:attrName>
                                        </p:attrNameLst>
                                      </p:cBhvr>
                                      <p:tavLst>
                                        <p:tav tm="0">
                                          <p:val>
                                            <p:strVal val="#ppt_x"/>
                                          </p:val>
                                        </p:tav>
                                        <p:tav tm="100000">
                                          <p:val>
                                            <p:strVal val="#ppt_x"/>
                                          </p:val>
                                        </p:tav>
                                      </p:tavLst>
                                    </p:anim>
                                    <p:anim calcmode="lin" valueType="num">
                                      <p:cBhvr additive="base">
                                        <p:cTn id="18" dur="2000" fill="hold"/>
                                        <p:tgtEl>
                                          <p:spTgt spid="1026"/>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2" fill="hold" nodeType="afterEffect">
                                  <p:stCondLst>
                                    <p:cond delay="0"/>
                                  </p:stCondLst>
                                  <p:childTnLst>
                                    <p:set>
                                      <p:cBhvr>
                                        <p:cTn id="21" dur="1" fill="hold">
                                          <p:stCondLst>
                                            <p:cond delay="0"/>
                                          </p:stCondLst>
                                        </p:cTn>
                                        <p:tgtEl>
                                          <p:spTgt spid="39941"/>
                                        </p:tgtEl>
                                        <p:attrNameLst>
                                          <p:attrName>style.visibility</p:attrName>
                                        </p:attrNameLst>
                                      </p:cBhvr>
                                      <p:to>
                                        <p:strVal val="visible"/>
                                      </p:to>
                                    </p:set>
                                    <p:anim calcmode="lin" valueType="num">
                                      <p:cBhvr additive="base">
                                        <p:cTn id="22" dur="2000" fill="hold"/>
                                        <p:tgtEl>
                                          <p:spTgt spid="39941"/>
                                        </p:tgtEl>
                                        <p:attrNameLst>
                                          <p:attrName>ppt_x</p:attrName>
                                        </p:attrNameLst>
                                      </p:cBhvr>
                                      <p:tavLst>
                                        <p:tav tm="0">
                                          <p:val>
                                            <p:strVal val="1+#ppt_w/2"/>
                                          </p:val>
                                        </p:tav>
                                        <p:tav tm="100000">
                                          <p:val>
                                            <p:strVal val="#ppt_x"/>
                                          </p:val>
                                        </p:tav>
                                      </p:tavLst>
                                    </p:anim>
                                    <p:anim calcmode="lin" valueType="num">
                                      <p:cBhvr additive="base">
                                        <p:cTn id="23" dur="2000" fill="hold"/>
                                        <p:tgtEl>
                                          <p:spTgt spid="399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Documents and Settings\User\Мои документы\Downloads\coal-plant-dusseldorf-germa.gif"/>
          <p:cNvPicPr>
            <a:picLocks noChangeAspect="1" noChangeArrowheads="1"/>
          </p:cNvPicPr>
          <p:nvPr/>
        </p:nvPicPr>
        <p:blipFill>
          <a:blip r:embed="rId2" cstate="print"/>
          <a:srcRect/>
          <a:stretch>
            <a:fillRect/>
          </a:stretch>
        </p:blipFill>
        <p:spPr bwMode="auto">
          <a:xfrm>
            <a:off x="-23362" y="0"/>
            <a:ext cx="9167362" cy="6858000"/>
          </a:xfrm>
          <a:prstGeom prst="rect">
            <a:avLst/>
          </a:prstGeom>
          <a:noFill/>
        </p:spPr>
      </p:pic>
      <p:sp>
        <p:nvSpPr>
          <p:cNvPr id="3" name="Содержимое 2"/>
          <p:cNvSpPr>
            <a:spLocks noGrp="1"/>
          </p:cNvSpPr>
          <p:nvPr>
            <p:ph idx="1"/>
          </p:nvPr>
        </p:nvSpPr>
        <p:spPr>
          <a:xfrm>
            <a:off x="395536" y="188640"/>
            <a:ext cx="8229600" cy="4525963"/>
          </a:xfrm>
        </p:spPr>
        <p:txBody>
          <a:bodyPr/>
          <a:lstStyle/>
          <a:p>
            <a:pPr>
              <a:buNone/>
            </a:pPr>
            <a:r>
              <a:rPr lang="ru-RU" dirty="0" smtClean="0">
                <a:latin typeface="Times New Roman"/>
                <a:ea typeface="Times New Roman"/>
              </a:rPr>
              <a:t>    </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a:ea typeface="Times New Roman"/>
              </a:rPr>
              <a:t>The </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a:ea typeface="Times New Roman"/>
              </a:rPr>
              <a:t>air is polluted by factories. The cutting of the plants can kill animals that eat them too.</a:t>
            </a:r>
            <a:endParaRPr lang="uk-U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resized_earth_lend_a_hand_23778_1425243272250_1267807623_1159654_3153533_n.jpg"/>
          <p:cNvPicPr>
            <a:picLocks noChangeAspect="1"/>
          </p:cNvPicPr>
          <p:nvPr/>
        </p:nvPicPr>
        <p:blipFill>
          <a:blip r:embed="rId2" cstate="print"/>
          <a:stretch>
            <a:fillRect/>
          </a:stretch>
        </p:blipFill>
        <p:spPr>
          <a:xfrm>
            <a:off x="323528" y="260648"/>
            <a:ext cx="8424936" cy="640871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3" name="Содержимое 2"/>
          <p:cNvSpPr>
            <a:spLocks noGrp="1"/>
          </p:cNvSpPr>
          <p:nvPr>
            <p:ph idx="1"/>
          </p:nvPr>
        </p:nvSpPr>
        <p:spPr>
          <a:xfrm>
            <a:off x="467544" y="332656"/>
            <a:ext cx="8229600" cy="4525963"/>
          </a:xfrm>
        </p:spPr>
        <p:txBody>
          <a:bodyPr/>
          <a:lstStyle/>
          <a:p>
            <a:pPr algn="ctr">
              <a:buNone/>
            </a:pPr>
            <a:r>
              <a:rPr lang="en-GB" dirty="0" smtClean="0"/>
              <a:t>  </a:t>
            </a:r>
            <a:r>
              <a:rPr lang="en-GB"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We can protect our Earth from air and water pollutions, killing animals. We must protect the nature because we love it. We must say to pollution “NO!”. The future is in our hands!</a:t>
            </a:r>
            <a:endParaRPr lang="en-GB"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12">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7">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Тема9</Template>
  <TotalTime>706</TotalTime>
  <Words>217</Words>
  <Application>Microsoft Office PowerPoint</Application>
  <PresentationFormat>Экран (4:3)</PresentationFormat>
  <Paragraphs>12</Paragraphs>
  <Slides>8</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8</vt:i4>
      </vt:variant>
    </vt:vector>
  </HeadingPairs>
  <TitlesOfParts>
    <vt:vector size="10" baseType="lpstr">
      <vt:lpstr>Тема12</vt:lpstr>
      <vt:lpstr>Тема7</vt:lpstr>
      <vt:lpstr>Presentation “ THE EARTH IS IN DANGER”</vt:lpstr>
      <vt:lpstr>The Earth Is In Danger </vt:lpstr>
      <vt:lpstr>Слайд 3</vt:lpstr>
      <vt:lpstr>Слайд 4</vt:lpstr>
      <vt:lpstr>Слайд 5</vt:lpstr>
      <vt:lpstr>Слайд 6</vt:lpstr>
      <vt:lpstr>Слайд 7</vt:lpstr>
      <vt:lpstr>Слайд 8</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 THE EARTH IS IN DANGER”</dc:title>
  <dc:creator>Настя</dc:creator>
  <cp:lastModifiedBy>Настя</cp:lastModifiedBy>
  <cp:revision>72</cp:revision>
  <dcterms:created xsi:type="dcterms:W3CDTF">2013-12-14T16:00:13Z</dcterms:created>
  <dcterms:modified xsi:type="dcterms:W3CDTF">2014-01-19T13:06:44Z</dcterms:modified>
</cp:coreProperties>
</file>