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7863-2F1E-4804-8B4A-A6EB009521D1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E142-C1A0-4E3C-AC98-A892A191FA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Участь </a:t>
            </a:r>
            <a:r>
              <a:rPr lang="uk-UA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</a:t>
            </a:r>
            <a:r>
              <a:rPr lang="uk-UA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країни в розвитку космонавтики.</a:t>
            </a:r>
            <a:br>
              <a:rPr lang="uk-UA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uk-UA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(до 2000 року)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6143644"/>
            <a:ext cx="6400800" cy="714356"/>
          </a:xfrm>
        </p:spPr>
        <p:txBody>
          <a:bodyPr/>
          <a:lstStyle/>
          <a:p>
            <a:r>
              <a:rPr lang="uk-UA" dirty="0" smtClean="0"/>
              <a:t>                                        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Ярова М.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342892"/>
            <a:ext cx="4500593" cy="624427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785794"/>
            <a:ext cx="3465513" cy="534036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800" dirty="0">
                <a:solidFill>
                  <a:schemeClr val="bg1"/>
                </a:solidFill>
              </a:rPr>
              <a:t>Становлення космічної галузі України почалося в </a:t>
            </a:r>
            <a:r>
              <a:rPr lang="uk-UA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1937</a:t>
            </a:r>
            <a:r>
              <a:rPr lang="uk-UA" sz="2800" dirty="0">
                <a:solidFill>
                  <a:schemeClr val="bg1"/>
                </a:solidFill>
              </a:rPr>
              <a:t> році зі створення в </a:t>
            </a:r>
            <a:r>
              <a:rPr lang="uk-UA" sz="2800" dirty="0" smtClean="0">
                <a:solidFill>
                  <a:schemeClr val="bg1"/>
                </a:solidFill>
              </a:rPr>
              <a:t>Харківському </a:t>
            </a:r>
            <a:r>
              <a:rPr lang="uk-UA" sz="2800" dirty="0">
                <a:solidFill>
                  <a:schemeClr val="bg1"/>
                </a:solidFill>
              </a:rPr>
              <a:t>авіаційному інституті Харківської реактивної групи під </a:t>
            </a:r>
            <a:r>
              <a:rPr lang="uk-UA" sz="2800" dirty="0" smtClean="0">
                <a:solidFill>
                  <a:schemeClr val="bg1"/>
                </a:solidFill>
              </a:rPr>
              <a:t>керівництвом</a:t>
            </a:r>
          </a:p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 </a:t>
            </a:r>
            <a:r>
              <a:rPr lang="uk-UA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Г. Проскури</a:t>
            </a:r>
            <a:r>
              <a:rPr lang="uk-UA" sz="2800" dirty="0">
                <a:solidFill>
                  <a:schemeClr val="bg1"/>
                </a:solidFill>
              </a:rPr>
              <a:t>, що здійснила запуск великої стратосферної ракети під Харковом</a:t>
            </a:r>
            <a:r>
              <a:rPr lang="uk-UA" sz="2800" dirty="0" smtClean="0">
                <a:solidFill>
                  <a:schemeClr val="bg1"/>
                </a:solidFill>
              </a:rPr>
              <a:t>.</a:t>
            </a:r>
          </a:p>
          <a:p>
            <a:endParaRPr lang="uk-UA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85775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1951</a:t>
            </a:r>
            <a:r>
              <a:rPr lang="uk-UA" sz="2800" dirty="0" smtClean="0"/>
              <a:t> </a:t>
            </a:r>
            <a:r>
              <a:rPr lang="uk-UA" sz="2400" dirty="0" smtClean="0">
                <a:solidFill>
                  <a:schemeClr val="bg1"/>
                </a:solidFill>
              </a:rPr>
              <a:t>рік - </a:t>
            </a:r>
            <a:r>
              <a:rPr lang="uk-UA" sz="2400" dirty="0">
                <a:solidFill>
                  <a:schemeClr val="bg1"/>
                </a:solidFill>
              </a:rPr>
              <a:t>великий </a:t>
            </a:r>
            <a:r>
              <a:rPr lang="uk-UA" sz="2400" dirty="0" smtClean="0">
                <a:solidFill>
                  <a:schemeClr val="bg1"/>
                </a:solidFill>
              </a:rPr>
              <a:t>автомобільний завод був </a:t>
            </a:r>
            <a:r>
              <a:rPr lang="uk-UA" sz="2400" dirty="0">
                <a:solidFill>
                  <a:schemeClr val="bg1"/>
                </a:solidFill>
              </a:rPr>
              <a:t>перетворений у завод № 586 для виробництва радянських ракет </a:t>
            </a:r>
            <a:r>
              <a:rPr lang="uk-UA" sz="2400" dirty="0" smtClean="0">
                <a:solidFill>
                  <a:schemeClr val="bg1"/>
                </a:solidFill>
              </a:rPr>
              <a:t>Р-1.</a:t>
            </a:r>
          </a:p>
          <a:p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1954</a:t>
            </a:r>
            <a:r>
              <a:rPr lang="uk-UA" sz="2400" dirty="0"/>
              <a:t> </a:t>
            </a:r>
            <a:r>
              <a:rPr lang="uk-UA" sz="2400" dirty="0">
                <a:solidFill>
                  <a:schemeClr val="bg1"/>
                </a:solidFill>
              </a:rPr>
              <a:t>році на території заводу було створене самостійне 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uk-UA" sz="2400" dirty="0">
                <a:solidFill>
                  <a:schemeClr val="bg1"/>
                </a:solidFill>
              </a:rPr>
              <a:t>конструкторське бюро, головним </a:t>
            </a:r>
            <a:r>
              <a:rPr lang="uk-UA" sz="2400" dirty="0" smtClean="0">
                <a:solidFill>
                  <a:schemeClr val="bg1"/>
                </a:solidFill>
              </a:rPr>
              <a:t>конструктором  </a:t>
            </a:r>
            <a:r>
              <a:rPr lang="uk-UA" sz="2400" dirty="0">
                <a:solidFill>
                  <a:schemeClr val="bg1"/>
                </a:solidFill>
              </a:rPr>
              <a:t>якого був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Михайло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Янгель. </a:t>
            </a:r>
            <a:endParaRPr lang="uk-UA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sz="2400" dirty="0">
                <a:solidFill>
                  <a:schemeClr val="bg1"/>
                </a:solidFill>
              </a:rPr>
              <a:t>У</a:t>
            </a:r>
            <a:r>
              <a:rPr lang="uk-UA" sz="2400" dirty="0"/>
              <a:t>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1966</a:t>
            </a:r>
            <a:r>
              <a:rPr lang="uk-UA" sz="2400" dirty="0"/>
              <a:t> </a:t>
            </a:r>
            <a:r>
              <a:rPr lang="uk-UA" sz="2400" dirty="0">
                <a:solidFill>
                  <a:schemeClr val="bg1"/>
                </a:solidFill>
              </a:rPr>
              <a:t>році завод № 586 був перейменований у Південний машинобудівний завод, а конструкторське </a:t>
            </a:r>
            <a:r>
              <a:rPr lang="uk-UA" sz="2400" dirty="0" smtClean="0">
                <a:solidFill>
                  <a:schemeClr val="bg1"/>
                </a:solidFill>
              </a:rPr>
              <a:t>бюро – </a:t>
            </a:r>
            <a:r>
              <a:rPr lang="uk-UA" sz="2400" dirty="0">
                <a:solidFill>
                  <a:schemeClr val="bg1"/>
                </a:solidFill>
              </a:rPr>
              <a:t>у </a:t>
            </a:r>
            <a:r>
              <a:rPr lang="uk-UA" sz="2400" dirty="0" smtClean="0">
                <a:solidFill>
                  <a:schemeClr val="bg1"/>
                </a:solidFill>
              </a:rPr>
              <a:t>бюро </a:t>
            </a:r>
            <a:r>
              <a:rPr lang="uk-UA" sz="2400" dirty="0" err="1">
                <a:solidFill>
                  <a:schemeClr val="bg1"/>
                </a:solidFill>
              </a:rPr>
              <a:t>“Південне</a:t>
            </a:r>
            <a:r>
              <a:rPr lang="uk-UA" sz="2400" dirty="0" err="1" smtClean="0">
                <a:solidFill>
                  <a:schemeClr val="bg1"/>
                </a:solidFill>
              </a:rPr>
              <a:t>”</a:t>
            </a:r>
            <a:r>
              <a:rPr lang="uk-UA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sz="2400" dirty="0">
                <a:solidFill>
                  <a:schemeClr val="bg1"/>
                </a:solidFill>
              </a:rPr>
              <a:t>У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1957</a:t>
            </a:r>
            <a:r>
              <a:rPr lang="uk-UA" sz="2400" dirty="0"/>
              <a:t> </a:t>
            </a:r>
            <a:r>
              <a:rPr lang="uk-UA" sz="2400" dirty="0">
                <a:solidFill>
                  <a:schemeClr val="bg1"/>
                </a:solidFill>
              </a:rPr>
              <a:t>році </a:t>
            </a:r>
            <a:r>
              <a:rPr lang="uk-UA" sz="2400" dirty="0" smtClean="0">
                <a:solidFill>
                  <a:schemeClr val="bg1"/>
                </a:solidFill>
              </a:rPr>
              <a:t>була </a:t>
            </a:r>
            <a:r>
              <a:rPr lang="uk-UA" sz="2400" dirty="0">
                <a:solidFill>
                  <a:schemeClr val="bg1"/>
                </a:solidFill>
              </a:rPr>
              <a:t>створена космічна ракета-носій </a:t>
            </a:r>
            <a:r>
              <a:rPr lang="uk-UA" sz="2400" dirty="0" err="1">
                <a:solidFill>
                  <a:schemeClr val="bg1"/>
                </a:solidFill>
              </a:rPr>
              <a:t>“Космос”</a:t>
            </a:r>
            <a:r>
              <a:rPr lang="uk-UA" sz="2400" dirty="0">
                <a:solidFill>
                  <a:schemeClr val="bg1"/>
                </a:solidFill>
              </a:rPr>
              <a:t>, що була в експлуатації до 1977 року</a:t>
            </a:r>
            <a:r>
              <a:rPr lang="uk-UA" sz="2400" dirty="0" smtClean="0">
                <a:solidFill>
                  <a:schemeClr val="bg1"/>
                </a:solidFill>
              </a:rPr>
              <a:t>. </a:t>
            </a:r>
            <a:endParaRPr lang="ru-RU" sz="2400" dirty="0">
              <a:solidFill>
                <a:schemeClr val="bg1"/>
              </a:solidFill>
            </a:endParaRP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3" name="Рисунок 2" descr="content_15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857232"/>
            <a:ext cx="3786751" cy="535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42912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Українські </a:t>
            </a:r>
            <a:r>
              <a:rPr lang="uk-UA" sz="2000" dirty="0" smtClean="0">
                <a:solidFill>
                  <a:schemeClr val="bg1"/>
                </a:solidFill>
              </a:rPr>
              <a:t>організації </a:t>
            </a:r>
            <a:r>
              <a:rPr lang="uk-UA" sz="2000" dirty="0" err="1">
                <a:solidFill>
                  <a:schemeClr val="bg1"/>
                </a:solidFill>
              </a:rPr>
              <a:t>“Комунар”</a:t>
            </a:r>
            <a:r>
              <a:rPr lang="uk-UA" sz="2000" dirty="0">
                <a:solidFill>
                  <a:schemeClr val="bg1"/>
                </a:solidFill>
              </a:rPr>
              <a:t>, </a:t>
            </a:r>
            <a:r>
              <a:rPr lang="uk-UA" sz="2000" dirty="0" err="1">
                <a:solidFill>
                  <a:schemeClr val="bg1"/>
                </a:solidFill>
              </a:rPr>
              <a:t>“Арсенал”</a:t>
            </a:r>
            <a:r>
              <a:rPr lang="uk-UA" sz="2000">
                <a:solidFill>
                  <a:schemeClr val="bg1"/>
                </a:solidFill>
              </a:rPr>
              <a:t>, </a:t>
            </a:r>
            <a:r>
              <a:rPr lang="uk-UA" sz="2000" smtClean="0">
                <a:solidFill>
                  <a:schemeClr val="bg1"/>
                </a:solidFill>
              </a:rPr>
              <a:t>Евпаторійський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>
                <a:solidFill>
                  <a:schemeClr val="bg1"/>
                </a:solidFill>
              </a:rPr>
              <a:t>космічний центр брали участь у </a:t>
            </a:r>
            <a:r>
              <a:rPr lang="uk-UA" sz="2000" dirty="0" smtClean="0">
                <a:solidFill>
                  <a:schemeClr val="bg1"/>
                </a:solidFill>
              </a:rPr>
              <a:t>запуску </a:t>
            </a:r>
            <a:r>
              <a:rPr lang="uk-UA" sz="2000" dirty="0">
                <a:solidFill>
                  <a:schemeClr val="bg1"/>
                </a:solidFill>
              </a:rPr>
              <a:t>першого штучного супутника </a:t>
            </a:r>
            <a:r>
              <a:rPr lang="uk-UA" sz="2000" dirty="0" smtClean="0">
                <a:solidFill>
                  <a:schemeClr val="bg1"/>
                </a:solidFill>
              </a:rPr>
              <a:t>Землі </a:t>
            </a:r>
            <a:r>
              <a:rPr lang="uk-U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жовтня 1957 року.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З початку 60-х років підприємства України почали розробку і виробництво систем керування, бортової </a:t>
            </a:r>
            <a:r>
              <a:rPr lang="uk-UA" sz="2000" dirty="0" smtClean="0">
                <a:solidFill>
                  <a:schemeClr val="bg1"/>
                </a:solidFill>
              </a:rPr>
              <a:t>автоматики.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12 квітня 1961 року російська модифікована міжконтинентальна </a:t>
            </a:r>
            <a:r>
              <a:rPr lang="uk-U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ракета Р-7 вивела </a:t>
            </a:r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 навколоземну космічну орбіту першого в історії людства космонавта Юрія Гагаріна</a:t>
            </a:r>
            <a:r>
              <a:rPr lang="uk-U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З</a:t>
            </a:r>
            <a:r>
              <a:rPr lang="uk-UA" sz="2000" dirty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1965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року </a:t>
            </a:r>
            <a:r>
              <a:rPr lang="uk-UA" sz="2000" dirty="0" smtClean="0">
                <a:solidFill>
                  <a:schemeClr val="bg1"/>
                </a:solidFill>
              </a:rPr>
              <a:t>бюро </a:t>
            </a:r>
            <a:r>
              <a:rPr lang="uk-UA" sz="2000" dirty="0" err="1">
                <a:solidFill>
                  <a:schemeClr val="bg1"/>
                </a:solidFill>
              </a:rPr>
              <a:t>“Південне”</a:t>
            </a:r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почало </a:t>
            </a:r>
            <a:r>
              <a:rPr lang="uk-UA" sz="2000" dirty="0">
                <a:solidFill>
                  <a:schemeClr val="bg1"/>
                </a:solidFill>
              </a:rPr>
              <a:t>роботи зі створення серії </a:t>
            </a:r>
            <a:r>
              <a:rPr lang="uk-UA" sz="2000" dirty="0" smtClean="0">
                <a:solidFill>
                  <a:schemeClr val="bg1"/>
                </a:solidFill>
              </a:rPr>
              <a:t>малих супутників </a:t>
            </a:r>
            <a:r>
              <a:rPr lang="uk-UA" sz="2000" dirty="0">
                <a:solidFill>
                  <a:schemeClr val="bg1"/>
                </a:solidFill>
              </a:rPr>
              <a:t>для проведення наукових досліджень.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У</a:t>
            </a:r>
            <a:r>
              <a:rPr lang="uk-UA" sz="2000" dirty="0" smtClean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1969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році </a:t>
            </a:r>
            <a:r>
              <a:rPr lang="uk-UA" sz="2000" dirty="0" smtClean="0">
                <a:solidFill>
                  <a:schemeClr val="bg1"/>
                </a:solidFill>
              </a:rPr>
              <a:t>відбулося </a:t>
            </a:r>
            <a:r>
              <a:rPr lang="uk-UA" sz="2000" dirty="0">
                <a:solidFill>
                  <a:schemeClr val="bg1"/>
                </a:solidFill>
              </a:rPr>
              <a:t>виведення на орбіту першого супутника -  “Інтеркосмос-1”.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3" name="Рисунок 2" descr="gagar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4118" y="642918"/>
            <a:ext cx="4497948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Utkin_V_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357166"/>
            <a:ext cx="4140746" cy="621112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357166"/>
            <a:ext cx="3714744" cy="621510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На початку 70-х років конструкторське бюро </a:t>
            </a:r>
            <a:r>
              <a:rPr lang="uk-UA" sz="2000" dirty="0" err="1">
                <a:solidFill>
                  <a:schemeClr val="bg1"/>
                </a:solidFill>
              </a:rPr>
              <a:t>“Південне”</a:t>
            </a:r>
            <a:r>
              <a:rPr lang="uk-UA" sz="2000" dirty="0">
                <a:solidFill>
                  <a:schemeClr val="bg1"/>
                </a:solidFill>
              </a:rPr>
              <a:t> початок розробку автоматичних </a:t>
            </a:r>
            <a:r>
              <a:rPr lang="uk-UA" sz="2000" dirty="0" smtClean="0">
                <a:solidFill>
                  <a:schemeClr val="bg1"/>
                </a:solidFill>
              </a:rPr>
              <a:t>орбітальних </a:t>
            </a:r>
            <a:r>
              <a:rPr lang="uk-UA" sz="2000" dirty="0">
                <a:solidFill>
                  <a:schemeClr val="bg1"/>
                </a:solidFill>
              </a:rPr>
              <a:t>станцій з орієнтацією на Землю і Сонце.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У</a:t>
            </a:r>
            <a:r>
              <a:rPr lang="uk-UA" sz="2000" dirty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1976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році в конструкторському бюро </a:t>
            </a:r>
            <a:r>
              <a:rPr lang="uk-UA" sz="2000" dirty="0" err="1">
                <a:solidFill>
                  <a:schemeClr val="bg1"/>
                </a:solidFill>
              </a:rPr>
              <a:t>“Південне”</a:t>
            </a:r>
            <a:r>
              <a:rPr lang="uk-UA" sz="2000" dirty="0">
                <a:solidFill>
                  <a:schemeClr val="bg1"/>
                </a:solidFill>
              </a:rPr>
              <a:t> під керівництвом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Володимира Уткіна</a:t>
            </a:r>
            <a:r>
              <a:rPr lang="uk-UA" sz="2000" dirty="0"/>
              <a:t> 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почалися</a:t>
            </a:r>
            <a:r>
              <a:rPr lang="uk-UA" sz="2000" dirty="0" smtClean="0"/>
              <a:t> </a:t>
            </a:r>
            <a:r>
              <a:rPr lang="uk-UA" sz="2000" dirty="0">
                <a:solidFill>
                  <a:schemeClr val="bg1"/>
                </a:solidFill>
              </a:rPr>
              <a:t>роботи зі створення космічного ракетного комплексу </a:t>
            </a:r>
            <a:r>
              <a:rPr lang="uk-UA" sz="2000" dirty="0" err="1">
                <a:solidFill>
                  <a:schemeClr val="bg1"/>
                </a:solidFill>
              </a:rPr>
              <a:t>“</a:t>
            </a:r>
            <a:r>
              <a:rPr lang="uk-UA" sz="2000" dirty="0" err="1" smtClean="0">
                <a:solidFill>
                  <a:schemeClr val="bg1"/>
                </a:solidFill>
              </a:rPr>
              <a:t>Зеніт”</a:t>
            </a:r>
            <a:endParaRPr lang="uk-UA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На початку 80-х років почалися роботи з запусків космічних апаратів серії </a:t>
            </a:r>
            <a:r>
              <a:rPr lang="uk-UA" sz="2000" dirty="0" err="1">
                <a:solidFill>
                  <a:schemeClr val="bg1"/>
                </a:solidFill>
              </a:rPr>
              <a:t>“Океан”</a:t>
            </a:r>
            <a:r>
              <a:rPr lang="uk-UA" sz="2000" dirty="0">
                <a:solidFill>
                  <a:schemeClr val="bg1"/>
                </a:solidFill>
              </a:rPr>
              <a:t> для </a:t>
            </a:r>
            <a:r>
              <a:rPr lang="uk-UA" sz="2000" dirty="0" smtClean="0">
                <a:solidFill>
                  <a:schemeClr val="bg1"/>
                </a:solidFill>
              </a:rPr>
              <a:t>дослідження </a:t>
            </a:r>
            <a:r>
              <a:rPr lang="uk-UA" sz="2000" dirty="0">
                <a:solidFill>
                  <a:schemeClr val="bg1"/>
                </a:solidFill>
              </a:rPr>
              <a:t>Світового океану.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1203348"/>
          </a:xfrm>
        </p:spPr>
        <p:txBody>
          <a:bodyPr>
            <a:normAutofit fontScale="90000"/>
          </a:bodyPr>
          <a:lstStyle/>
          <a:p>
            <a:r>
              <a:rPr lang="uk-UA" sz="2200" dirty="0">
                <a:solidFill>
                  <a:schemeClr val="bg1"/>
                </a:solidFill>
              </a:rPr>
              <a:t>Для реалізації космічної діяльності в незалежній Україні в 1992 році був створений спеціальний орган виконавчої влади </a:t>
            </a:r>
            <a:r>
              <a:rPr lang="uk-UA" sz="2200" dirty="0" smtClean="0">
                <a:solidFill>
                  <a:schemeClr val="bg1"/>
                </a:solidFill>
              </a:rPr>
              <a:t/>
            </a:r>
            <a:br>
              <a:rPr lang="uk-UA" sz="2200" dirty="0" smtClean="0">
                <a:solidFill>
                  <a:schemeClr val="bg1"/>
                </a:solidFill>
              </a:rPr>
            </a:br>
            <a:r>
              <a:rPr lang="uk-UA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Національне </a:t>
            </a:r>
            <a:r>
              <a:rPr lang="uk-UA" sz="27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космічне агентство України.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Logo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423676"/>
            <a:ext cx="7000924" cy="49806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80724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У</a:t>
            </a:r>
            <a:r>
              <a:rPr lang="uk-UA" sz="2000" dirty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1995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році Державне конструкторське бюро </a:t>
            </a:r>
            <a:r>
              <a:rPr lang="uk-UA" sz="2000" dirty="0" err="1">
                <a:solidFill>
                  <a:schemeClr val="bg1"/>
                </a:solidFill>
              </a:rPr>
              <a:t>“Південне”</a:t>
            </a:r>
            <a:r>
              <a:rPr lang="uk-UA" sz="2000" dirty="0">
                <a:solidFill>
                  <a:schemeClr val="bg1"/>
                </a:solidFill>
              </a:rPr>
              <a:t> і виробниче об'єднання </a:t>
            </a:r>
            <a:r>
              <a:rPr lang="uk-UA" sz="2000" dirty="0" err="1">
                <a:solidFill>
                  <a:schemeClr val="bg1"/>
                </a:solidFill>
              </a:rPr>
              <a:t>“Южмаш</a:t>
            </a:r>
            <a:r>
              <a:rPr lang="uk-UA" sz="2000" dirty="0">
                <a:solidFill>
                  <a:schemeClr val="bg1"/>
                </a:solidFill>
              </a:rPr>
              <a:t>" разом з партнерами зі США, Росії і Норвегії почали реалізацію унікального проекту </a:t>
            </a:r>
            <a:r>
              <a:rPr lang="uk-UA" sz="2000" dirty="0" err="1">
                <a:solidFill>
                  <a:schemeClr val="bg1"/>
                </a:solidFill>
              </a:rPr>
              <a:t>“Морський</a:t>
            </a:r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err="1">
                <a:solidFill>
                  <a:schemeClr val="bg1"/>
                </a:solidFill>
              </a:rPr>
              <a:t>старт”</a:t>
            </a:r>
            <a:r>
              <a:rPr lang="uk-UA" sz="2000" dirty="0">
                <a:solidFill>
                  <a:schemeClr val="bg1"/>
                </a:solidFill>
              </a:rPr>
              <a:t> по створенню ракетно-космічного </a:t>
            </a:r>
            <a:r>
              <a:rPr lang="uk-UA" sz="2000" dirty="0" smtClean="0">
                <a:solidFill>
                  <a:schemeClr val="bg1"/>
                </a:solidFill>
              </a:rPr>
              <a:t>комплексу.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У</a:t>
            </a:r>
            <a:r>
              <a:rPr lang="uk-UA" sz="2000" dirty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1996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році були створені Інститут космічних досліджень і Національний центр керування й іспиту космічних засобів у місті Євпаторія.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В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1996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році був прийнятий Закон України </a:t>
            </a:r>
            <a:endParaRPr lang="uk-UA" sz="2000" dirty="0" smtClean="0">
              <a:solidFill>
                <a:schemeClr val="bg1"/>
              </a:solidFill>
            </a:endParaRPr>
          </a:p>
          <a:p>
            <a:r>
              <a:rPr lang="uk-UA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uk-UA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космічну </a:t>
            </a:r>
            <a:r>
              <a:rPr lang="uk-UA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діяльність”</a:t>
            </a:r>
            <a:r>
              <a:rPr lang="uk-UA" sz="2000" dirty="0"/>
              <a:t>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20px-Leonid_Kadenyu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4744" y="179380"/>
            <a:ext cx="4885712" cy="61071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785794"/>
            <a:ext cx="3251231" cy="5340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У рамках розвитку міжнародного співробітництва в </a:t>
            </a:r>
            <a:r>
              <a:rPr lang="uk-UA" sz="2000" dirty="0" smtClean="0">
                <a:solidFill>
                  <a:schemeClr val="bg1"/>
                </a:solidFill>
              </a:rPr>
              <a:t>листопаді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1997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року відбувся політ першого космонавта-дослідника незалежної України</a:t>
            </a:r>
            <a:r>
              <a:rPr lang="uk-UA" sz="2000" dirty="0"/>
              <a:t>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Леоніда Каденюка </a:t>
            </a:r>
            <a:endParaRPr lang="uk-UA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</a:rPr>
              <a:t>З </a:t>
            </a:r>
            <a:r>
              <a:rPr lang="uk-U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1999</a:t>
            </a:r>
            <a:r>
              <a:rPr lang="uk-UA" sz="2000" dirty="0"/>
              <a:t> </a:t>
            </a:r>
            <a:r>
              <a:rPr lang="uk-UA" sz="2000" dirty="0">
                <a:solidFill>
                  <a:schemeClr val="bg1"/>
                </a:solidFill>
              </a:rPr>
              <a:t>року почалася активна реалізація міжнародних і національних космічних програм.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387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Участь України в розвитку космонавтики. (до 2000 року)</vt:lpstr>
      <vt:lpstr>Слайд 2</vt:lpstr>
      <vt:lpstr>Слайд 3</vt:lpstr>
      <vt:lpstr>Слайд 4</vt:lpstr>
      <vt:lpstr>Слайд 5</vt:lpstr>
      <vt:lpstr>Для реалізації космічної діяльності в незалежній Україні в 1992 році був створений спеціальний орган виконавчої влади  Національне космічне агентство України.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Участь України в розвитку космонавтики. (</dc:title>
  <dc:creator>home</dc:creator>
  <cp:lastModifiedBy>home</cp:lastModifiedBy>
  <cp:revision>5</cp:revision>
  <dcterms:created xsi:type="dcterms:W3CDTF">2013-11-12T16:49:59Z</dcterms:created>
  <dcterms:modified xsi:type="dcterms:W3CDTF">2013-11-12T17:30:27Z</dcterms:modified>
</cp:coreProperties>
</file>