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8" r:id="rId10"/>
    <p:sldId id="264" r:id="rId11"/>
    <p:sldId id="266" r:id="rId12"/>
    <p:sldId id="267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2785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785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775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775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775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775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2775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75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75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2775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775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uk-UA" sz="7200" dirty="0" smtClean="0"/>
              <a:t>Супутники планет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uk-UA" dirty="0" smtClean="0"/>
              <a:t>Автор: </a:t>
            </a:r>
            <a:r>
              <a:rPr lang="uk-UA" dirty="0" smtClean="0"/>
              <a:t>Хрипко Даша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err="1" smtClean="0">
                <a:solidFill>
                  <a:srgbClr val="FFFF00"/>
                </a:solidFill>
              </a:rPr>
              <a:t>Іо</a:t>
            </a:r>
            <a:r>
              <a:rPr lang="uk-UA" dirty="0" smtClean="0"/>
              <a:t> має найбільшу геологічну активність з усіх тіл Сонячної системи — там зареєстровано 8 постійно дію­чих вулканів, з жерл яких викидаються розжарені гази і магма. </a:t>
            </a:r>
            <a:r>
              <a:rPr lang="uk-UA" dirty="0" err="1" smtClean="0"/>
              <a:t>Іо</a:t>
            </a:r>
            <a:r>
              <a:rPr lang="uk-UA" dirty="0" smtClean="0"/>
              <a:t> привертає увагу фантастичною гамою кольорів — жовтих, червоних та брунатних, що надають йому сполуки сірки у продуктах виверження вулканів. Поверхня </a:t>
            </a:r>
            <a:r>
              <a:rPr lang="uk-UA" dirty="0" err="1" smtClean="0"/>
              <a:t>Іо</a:t>
            </a:r>
            <a:r>
              <a:rPr lang="uk-UA" dirty="0" smtClean="0"/>
              <a:t> зовсім рівна, бо рідка магма при температурі +400 °С заповнює будь-які западини.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579551"/>
          </a:xfrm>
        </p:spPr>
        <p:txBody>
          <a:bodyPr/>
          <a:lstStyle/>
          <a:p>
            <a:r>
              <a:rPr lang="uk-UA" dirty="0" smtClean="0"/>
              <a:t>На </a:t>
            </a:r>
            <a:r>
              <a:rPr lang="uk-UA" dirty="0" err="1" smtClean="0"/>
              <a:t>Іо</a:t>
            </a:r>
            <a:r>
              <a:rPr lang="uk-UA" dirty="0" smtClean="0"/>
              <a:t> багато сірки і діючих вулканів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85926"/>
            <a:ext cx="6598620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500042"/>
            <a:ext cx="8572560" cy="5929354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dirty="0" smtClean="0"/>
              <a:t>Три інші Галілеєві супутники — Європа, </a:t>
            </a:r>
            <a:r>
              <a:rPr lang="uk-UA" sz="2800" dirty="0" err="1" smtClean="0"/>
              <a:t>Ганімед</a:t>
            </a:r>
            <a:r>
              <a:rPr lang="uk-UA" sz="2800" dirty="0" smtClean="0"/>
              <a:t> та </a:t>
            </a:r>
            <a:r>
              <a:rPr lang="uk-UA" sz="2800" dirty="0" err="1" smtClean="0"/>
              <a:t>Каллісто</a:t>
            </a:r>
            <a:r>
              <a:rPr lang="uk-UA" sz="2800" dirty="0" smtClean="0"/>
              <a:t> — дуже схожі між собою: на їх поверхні видно багато снігу та льоду. На малюнку зображені тріщини у льодовому панцирі Європи</a:t>
            </a:r>
            <a:endParaRPr lang="ru-RU" sz="2800" dirty="0" smtClean="0"/>
          </a:p>
          <a:p>
            <a:pPr marL="0" indent="0" algn="ctr">
              <a:buNone/>
            </a:pPr>
            <a:endParaRPr lang="ru-RU" sz="28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53387"/>
            <a:ext cx="7286644" cy="440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dirty="0" smtClean="0"/>
              <a:t>Під льодовою корою на цих супутниках може існувати океан рідкої води. Численні кратери свідчать про інтенсивне метеоритне бомбардування в минулому. Під час вибухів з кратерів витікала вода, яка заповнювала долини, тому на поверхні не видно ділянок з великими перепадами висоти. Правда, у деяких місцях помічені загадкові утворення, які нагадують жолобки та гребені гірських хребтів, що свідчить про можливу тектонічну діяльність у минулому. </a:t>
            </a:r>
            <a:r>
              <a:rPr lang="uk-UA" sz="2800" dirty="0" err="1" smtClean="0"/>
              <a:t>Ганімед</a:t>
            </a:r>
            <a:r>
              <a:rPr lang="uk-UA" sz="2800" dirty="0" smtClean="0"/>
              <a:t> є </a:t>
            </a:r>
            <a:r>
              <a:rPr lang="uk-UA" sz="2800" i="1" dirty="0" smtClean="0"/>
              <a:t>найбільшим супутником у Сонячній системі, </a:t>
            </a:r>
            <a:r>
              <a:rPr lang="uk-UA" sz="2800" dirty="0" smtClean="0"/>
              <a:t>який за розмірами навіть </a:t>
            </a:r>
            <a:r>
              <a:rPr lang="uk-UA" sz="2800" dirty="0" err="1" smtClean="0"/>
              <a:t>переверщує</a:t>
            </a:r>
            <a:r>
              <a:rPr lang="uk-UA" sz="2800" dirty="0" smtClean="0"/>
              <a:t> Меркурій.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73693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На поверхні </a:t>
            </a:r>
            <a:r>
              <a:rPr lang="uk-UA" dirty="0" err="1" smtClean="0"/>
              <a:t>Каллісто</a:t>
            </a:r>
            <a:r>
              <a:rPr lang="uk-UA" dirty="0" smtClean="0"/>
              <a:t> привертають увагу серія концентричних гребенів та гряди горбів, що оточують дві великі ділянки, які були названі басейнами. Гряди горбів дуже схожі на брижі — хвилі, які утворює кинутий у воду камінь. Напевно, енергія, що виділилася при падінні гігантського метеорита, розтопила лід, але при сильному морозі ( — 150 °С) вода миттєво замерзла.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77813"/>
            <a:ext cx="6072230" cy="3365501"/>
          </a:xfrm>
        </p:spPr>
        <p:txBody>
          <a:bodyPr/>
          <a:lstStyle/>
          <a:p>
            <a:r>
              <a:rPr lang="uk-UA" sz="9600" dirty="0" smtClean="0"/>
              <a:t>Супутники Сатурна</a:t>
            </a:r>
            <a:endParaRPr lang="ru-RU" sz="115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423023"/>
            <a:ext cx="3357554" cy="443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7" descr="49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1" y="3536750"/>
            <a:ext cx="2071671" cy="332125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err="1" smtClean="0"/>
              <a:t>“Сім'я”</a:t>
            </a:r>
            <a:r>
              <a:rPr lang="uk-UA" dirty="0" smtClean="0"/>
              <a:t> Сатурна складається із системи кілець та 30 супутників, але більшість з них мають невеликі розміри. Найбільший супутник </a:t>
            </a:r>
            <a:r>
              <a:rPr lang="uk-UA" i="1" dirty="0" smtClean="0">
                <a:solidFill>
                  <a:srgbClr val="FFFF00"/>
                </a:solidFill>
              </a:rPr>
              <a:t>Титан</a:t>
            </a:r>
            <a:r>
              <a:rPr lang="uk-UA" i="1" dirty="0" smtClean="0"/>
              <a:t> </a:t>
            </a:r>
            <a:r>
              <a:rPr lang="uk-UA" dirty="0" smtClean="0"/>
              <a:t>оточений густою азотною атмосферою, і його поверхня захована під щільними хмарами з метану. Попри малу силу тяжіння (1/7 земної) атмосферний тиск на поверхні Титана складає 1,6 </a:t>
            </a:r>
            <a:r>
              <a:rPr lang="uk-UA" dirty="0" err="1" smtClean="0"/>
              <a:t>атм</a:t>
            </a:r>
            <a:r>
              <a:rPr lang="uk-UA" dirty="0" smtClean="0"/>
              <a:t>, бо маса стовпа повітря над одиницею поверхні у 10 разів більша, ніж на Землі.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1936742"/>
          </a:xfrm>
        </p:spPr>
        <p:txBody>
          <a:bodyPr/>
          <a:lstStyle/>
          <a:p>
            <a:r>
              <a:rPr lang="uk-UA" sz="2800" dirty="0" smtClean="0"/>
              <a:t>Найбільший супутник Титан має густу азотну атмосферу з домішками метану. Можливо, там падають </a:t>
            </a:r>
            <a:r>
              <a:rPr lang="uk-UA" sz="2800" i="1" dirty="0" smtClean="0"/>
              <a:t>метанові дощі </a:t>
            </a:r>
            <a:r>
              <a:rPr lang="uk-UA" sz="2800" dirty="0" smtClean="0"/>
              <a:t>й на поверхні існують моря з рідкого метану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36151"/>
            <a:ext cx="6072198" cy="452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928802"/>
            <a:ext cx="4214810" cy="377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94459"/>
          </a:xfrm>
        </p:spPr>
        <p:txBody>
          <a:bodyPr/>
          <a:lstStyle/>
          <a:p>
            <a:r>
              <a:rPr lang="uk-UA" sz="3600" dirty="0" smtClean="0"/>
              <a:t>На поверхні Титана навіть удень морок, бо крізь 100-кілометровий шар туману пробивається дуже мало світла, тому там пекучий мороз      (—180 °С). Саме така низька температура і спричиняє існування досить густої атмосфери, в той час як на Меркурії і на супутнику Юпітера </a:t>
            </a:r>
            <a:r>
              <a:rPr lang="uk-UA" sz="3600" dirty="0" err="1" smtClean="0"/>
              <a:t>Ганімеді</a:t>
            </a:r>
            <a:r>
              <a:rPr lang="uk-UA" sz="3600" dirty="0" smtClean="0"/>
              <a:t> атмосфера практично відсутня, хоча вони мають більшу масу. </a:t>
            </a:r>
            <a:endParaRPr lang="ru-RU" sz="3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151583"/>
          </a:xfrm>
        </p:spPr>
        <p:txBody>
          <a:bodyPr/>
          <a:lstStyle/>
          <a:p>
            <a:r>
              <a:rPr lang="uk-UA" dirty="0" smtClean="0"/>
              <a:t>Фантасти стверджують, і</a:t>
            </a:r>
            <a:br>
              <a:rPr lang="uk-UA" dirty="0" smtClean="0"/>
            </a:br>
            <a:r>
              <a:rPr lang="uk-UA" dirty="0" smtClean="0"/>
              <a:t>що на Титані може навіть існувати життя, бо в атмосфері виявлено багато </a:t>
            </a:r>
            <a:r>
              <a:rPr lang="uk-UA" i="1" dirty="0" smtClean="0"/>
              <a:t>компонентів органічних сполук.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937137"/>
          </a:xfrm>
        </p:spPr>
        <p:txBody>
          <a:bodyPr/>
          <a:lstStyle/>
          <a:p>
            <a:r>
              <a:rPr lang="uk-UA" sz="11500" dirty="0" smtClean="0"/>
              <a:t>Супутники Марса</a:t>
            </a:r>
            <a:endParaRPr lang="ru-RU" sz="11500" dirty="0"/>
          </a:p>
        </p:txBody>
      </p:sp>
      <p:pic>
        <p:nvPicPr>
          <p:cNvPr id="3" name="Рисунок 20" descr="13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459578"/>
            <a:ext cx="2714612" cy="23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5400684" cy="5715039"/>
          </a:xfrm>
        </p:spPr>
        <p:txBody>
          <a:bodyPr/>
          <a:lstStyle/>
          <a:p>
            <a:r>
              <a:rPr lang="uk-UA" sz="9600" dirty="0" smtClean="0"/>
              <a:t>Кільця Сатурна</a:t>
            </a:r>
            <a:endParaRPr lang="ru-RU" sz="9600" dirty="0"/>
          </a:p>
        </p:txBody>
      </p:sp>
      <p:pic>
        <p:nvPicPr>
          <p:cNvPr id="3" name="Picture 2" descr="C:\Documents and Settings\Templar\Рабочий стол\64212532_man_question_mark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91" r="8092"/>
          <a:stretch>
            <a:fillRect/>
          </a:stretch>
        </p:blipFill>
        <p:spPr bwMode="auto">
          <a:xfrm>
            <a:off x="6065838" y="115888"/>
            <a:ext cx="3070225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151583"/>
          </a:xfrm>
        </p:spPr>
        <p:txBody>
          <a:bodyPr/>
          <a:lstStyle/>
          <a:p>
            <a:r>
              <a:rPr lang="uk-UA" sz="2800" dirty="0" smtClean="0"/>
              <a:t>Кільця Сатурна вперше побачив Галілей у 1610</a:t>
            </a:r>
            <a:r>
              <a:rPr lang="en-US" sz="2800" dirty="0" smtClean="0"/>
              <a:t>p</a:t>
            </a:r>
            <a:r>
              <a:rPr lang="ru-RU" sz="2800" dirty="0" smtClean="0"/>
              <a:t>., </a:t>
            </a:r>
            <a:r>
              <a:rPr lang="uk-UA" sz="2800" dirty="0" smtClean="0"/>
              <a:t>але за допомогою невеликого телескопа він не зміг розпізнати справжню суть спостереження. Він виявив, що з боків Сатурн має дві гулі, які зливаються, якщо дивитися на них з великої відстані. Тільки у 1659 р. датський астроном </a:t>
            </a:r>
            <a:r>
              <a:rPr lang="en-US" sz="2800" dirty="0" smtClean="0"/>
              <a:t>X</a:t>
            </a:r>
            <a:r>
              <a:rPr lang="ru-RU" sz="2800" dirty="0" smtClean="0"/>
              <a:t>. </a:t>
            </a:r>
            <a:r>
              <a:rPr lang="uk-UA" sz="2800" dirty="0" err="1" smtClean="0"/>
              <a:t>Гюйгенс</a:t>
            </a:r>
            <a:r>
              <a:rPr lang="uk-UA" sz="2800" dirty="0" smtClean="0"/>
              <a:t> довів, що ґулі є тонким плоским кільцем навколо Сатурна. При спостереженнях з поверхні Землі у великі телескопи ми бачимо три концентричні кільця, але за допомогою АМС було виявлено, що ці кільця складаються ще з тисяч окремих вузьких кілець.</a:t>
            </a:r>
            <a:endParaRPr lang="ru-RU" sz="28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1793865"/>
          </a:xfrm>
        </p:spPr>
        <p:txBody>
          <a:bodyPr/>
          <a:lstStyle/>
          <a:p>
            <a:r>
              <a:rPr lang="uk-UA" sz="3200" dirty="0" smtClean="0"/>
              <a:t>На знімках АМС «</a:t>
            </a:r>
            <a:r>
              <a:rPr lang="uk-UA" sz="3200" dirty="0" err="1" smtClean="0"/>
              <a:t>Вояджер</a:t>
            </a:r>
            <a:r>
              <a:rPr lang="uk-UA" sz="3200" dirty="0" smtClean="0"/>
              <a:t>» видно тисячі концентричних кі­лець Сатурна, які дивно переплетені між собою</a:t>
            </a:r>
            <a:endParaRPr lang="ru-RU" sz="32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6649" y="2071679"/>
            <a:ext cx="920065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151583"/>
          </a:xfrm>
        </p:spPr>
        <p:txBody>
          <a:bodyPr/>
          <a:lstStyle/>
          <a:p>
            <a:r>
              <a:rPr lang="uk-UA" sz="3600" dirty="0" smtClean="0"/>
              <a:t>Дослідження показують, що діаметр частинок у кільцях коливається в межах від міліметра до десятків метрів і складаються ці маленькі супутники зі снігу та льоду. Товщина кілець дуже мала в порівнянні з їх шириною — всього кілька десятків метрів.</a:t>
            </a:r>
            <a:endParaRPr lang="ru-RU" sz="3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3079750"/>
          </a:xfrm>
        </p:spPr>
        <p:txBody>
          <a:bodyPr/>
          <a:lstStyle/>
          <a:p>
            <a:r>
              <a:rPr lang="uk-UA" sz="3200" dirty="0" smtClean="0"/>
              <a:t>Залежно від того, як зорієнтований Сатурн щодо Землі, його кільця видно максимально розкритими або, коли Земля знаходиться у площині кілець, вони стають невидимими, бо ми їх бачимо з ребра</a:t>
            </a:r>
            <a:endParaRPr lang="ru-RU" sz="3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511173"/>
            <a:ext cx="6643702" cy="334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94459"/>
          </a:xfrm>
        </p:spPr>
        <p:txBody>
          <a:bodyPr/>
          <a:lstStyle/>
          <a:p>
            <a:r>
              <a:rPr lang="uk-UA" sz="3200" dirty="0" smtClean="0"/>
              <a:t>У 1848 р. французький астроном </a:t>
            </a:r>
            <a:r>
              <a:rPr lang="uk-UA" sz="3200" dirty="0" err="1" smtClean="0"/>
              <a:t>Рош</a:t>
            </a:r>
            <a:r>
              <a:rPr lang="uk-UA" sz="3200" dirty="0" smtClean="0"/>
              <a:t> довів, що існує межа у відстані до планети і супутники планет не можуть до неї наближатися, бо гравітаційні сили розірвуть їх на частини. Якщо середня густина супутника така сама, як планети, то ця </a:t>
            </a:r>
            <a:r>
              <a:rPr lang="uk-UA" sz="3200" i="1" dirty="0" smtClean="0"/>
              <a:t>межа </a:t>
            </a:r>
            <a:r>
              <a:rPr lang="uk-UA" sz="3200" i="1" dirty="0" err="1" smtClean="0"/>
              <a:t>Роша</a:t>
            </a:r>
            <a:r>
              <a:rPr lang="uk-UA" sz="3200" i="1" dirty="0" smtClean="0"/>
              <a:t> </a:t>
            </a:r>
            <a:r>
              <a:rPr lang="uk-UA" sz="3200" dirty="0" smtClean="0"/>
              <a:t>дорівнює 2,4 радіуса планети. Є гіпотеза: колись існував супутник Сатурна, який увійшов за межу </a:t>
            </a:r>
            <a:r>
              <a:rPr lang="uk-UA" sz="3200" dirty="0" err="1" smtClean="0"/>
              <a:t>Роша</a:t>
            </a:r>
            <a:r>
              <a:rPr lang="uk-UA" sz="3200" dirty="0" smtClean="0"/>
              <a:t> і був розірваний припливними силами. </a:t>
            </a:r>
            <a:endParaRPr lang="ru-RU" sz="32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94459"/>
          </a:xfrm>
        </p:spPr>
        <p:txBody>
          <a:bodyPr/>
          <a:lstStyle/>
          <a:p>
            <a:r>
              <a:rPr lang="uk-UA" dirty="0" smtClean="0"/>
              <a:t>Згідно з іншою гіпотезою кільця — це залишки того будівельного матеріалу, з якого утворилася Сонячна система 5 млрд. років тому. Цю гіпотезу підтверджують невеликі тьмяні кільця навколо інших планет-гігантів.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972452" cy="4294195"/>
          </a:xfrm>
        </p:spPr>
        <p:txBody>
          <a:bodyPr/>
          <a:lstStyle/>
          <a:p>
            <a:r>
              <a:rPr lang="uk-UA" sz="11500" dirty="0" smtClean="0"/>
              <a:t>Супутники Урана</a:t>
            </a:r>
            <a:endParaRPr lang="ru-RU" sz="11500" dirty="0"/>
          </a:p>
        </p:txBody>
      </p:sp>
      <p:pic>
        <p:nvPicPr>
          <p:cNvPr id="3" name="Picture 9" descr="C:\Users\Леночка\Desktop\1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5" y="4000999"/>
            <a:ext cx="3286116" cy="285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94459"/>
          </a:xfrm>
        </p:spPr>
        <p:txBody>
          <a:bodyPr/>
          <a:lstStyle/>
          <a:p>
            <a:r>
              <a:rPr lang="uk-UA" sz="3200" dirty="0" smtClean="0"/>
              <a:t>Уран має 15 супутників і темні кільця. За допомогою телескопів відкриті тільки 5 великих су­путників: </a:t>
            </a:r>
            <a:r>
              <a:rPr lang="uk-UA" sz="3200" i="1" dirty="0" smtClean="0"/>
              <a:t>Аріель, </a:t>
            </a:r>
            <a:r>
              <a:rPr lang="uk-UA" sz="3200" i="1" dirty="0" err="1" smtClean="0"/>
              <a:t>Умбріель</a:t>
            </a:r>
            <a:r>
              <a:rPr lang="uk-UA" sz="3200" i="1" dirty="0" smtClean="0"/>
              <a:t>, </a:t>
            </a:r>
            <a:r>
              <a:rPr lang="uk-UA" sz="3200" i="1" dirty="0" err="1" smtClean="0"/>
              <a:t>Титанія</a:t>
            </a:r>
            <a:r>
              <a:rPr lang="uk-UA" sz="3200" i="1" dirty="0" smtClean="0"/>
              <a:t>, </a:t>
            </a:r>
            <a:r>
              <a:rPr lang="uk-UA" sz="3200" i="1" dirty="0" err="1" smtClean="0"/>
              <a:t>Оберон</a:t>
            </a:r>
            <a:r>
              <a:rPr lang="uk-UA" sz="3200" i="1" dirty="0" smtClean="0"/>
              <a:t> </a:t>
            </a:r>
            <a:r>
              <a:rPr lang="uk-UA" sz="3200" dirty="0" smtClean="0"/>
              <a:t>і </a:t>
            </a:r>
            <a:r>
              <a:rPr lang="uk-UA" sz="3200" i="1" dirty="0" err="1" smtClean="0"/>
              <a:t>Міранда</a:t>
            </a:r>
            <a:r>
              <a:rPr lang="uk-UA" sz="3200" i="1" dirty="0" smtClean="0"/>
              <a:t>, </a:t>
            </a:r>
            <a:r>
              <a:rPr lang="uk-UA" sz="3200" dirty="0" smtClean="0"/>
              <a:t>а </a:t>
            </a:r>
            <a:r>
              <a:rPr lang="uk-UA" sz="3200" b="1" dirty="0" smtClean="0"/>
              <a:t>10 </a:t>
            </a:r>
            <a:r>
              <a:rPr lang="uk-UA" sz="3200" dirty="0" smtClean="0"/>
              <a:t>малих супутників вперше сфотографовані у 1986 р. АМС «</a:t>
            </a:r>
            <a:r>
              <a:rPr lang="uk-UA" sz="3200" dirty="0" err="1" smtClean="0"/>
              <a:t>Вояджер</a:t>
            </a:r>
            <a:r>
              <a:rPr lang="uk-UA" sz="3200" dirty="0" smtClean="0"/>
              <a:t>-2». Супутники повернені до Урана однією півкулею, а їх орбіти лежать у площині екватора, внаслідок </a:t>
            </a:r>
            <a:r>
              <a:rPr lang="uk-UA" sz="3200" b="1" dirty="0" smtClean="0"/>
              <a:t>чого на всіх </a:t>
            </a:r>
            <a:r>
              <a:rPr lang="uk-UA" sz="3200" dirty="0" smtClean="0"/>
              <a:t>супутниках відбувається така ж дивна зміна пір року, як і на Урані.</a:t>
            </a:r>
            <a:endParaRPr lang="ru-RU" sz="32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7812"/>
            <a:ext cx="4857784" cy="6294459"/>
          </a:xfrm>
        </p:spPr>
        <p:txBody>
          <a:bodyPr/>
          <a:lstStyle/>
          <a:p>
            <a:r>
              <a:rPr lang="uk-UA" sz="2400" dirty="0" smtClean="0"/>
              <a:t>Великі супутники складені з льоду та скелястих порід. </a:t>
            </a:r>
            <a:r>
              <a:rPr lang="uk-UA" sz="2400" dirty="0" err="1" smtClean="0"/>
              <a:t>Міранда</a:t>
            </a:r>
            <a:r>
              <a:rPr lang="uk-UA" sz="2400" dirty="0" smtClean="0"/>
              <a:t> є найбільш цікавим супутником, на якому видно терени з долинами, проваллями та пасмами гір. Це все свідчить про періоди катастроф у її геологічній історії, коли кілька разів якісь космічні фактори змінювали поверхню супутника. На поверхні </a:t>
            </a:r>
            <a:r>
              <a:rPr lang="uk-UA" sz="2400" dirty="0" err="1" smtClean="0"/>
              <a:t>Міранди</a:t>
            </a:r>
            <a:r>
              <a:rPr lang="uk-UA" sz="2400" dirty="0" smtClean="0"/>
              <a:t> видно дивні яри і долини, що нагадують трекові доріжки на стадіонах </a:t>
            </a:r>
            <a:endParaRPr lang="ru-RU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071546"/>
            <a:ext cx="4143372" cy="507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73693"/>
          </a:xfrm>
        </p:spPr>
        <p:txBody>
          <a:bodyPr/>
          <a:lstStyle/>
          <a:p>
            <a:pPr marL="0" indent="363538" algn="ctr">
              <a:buNone/>
            </a:pPr>
            <a:r>
              <a:rPr lang="uk-UA" sz="2800" i="1" dirty="0" smtClean="0">
                <a:solidFill>
                  <a:srgbClr val="FFFF00"/>
                </a:solidFill>
              </a:rPr>
              <a:t>Фобос </a:t>
            </a:r>
            <a:r>
              <a:rPr lang="uk-UA" sz="2800" dirty="0" smtClean="0"/>
              <a:t>(від </a:t>
            </a:r>
            <a:r>
              <a:rPr lang="uk-UA" sz="2800" dirty="0" err="1" smtClean="0"/>
              <a:t>грец</a:t>
            </a:r>
            <a:r>
              <a:rPr lang="uk-UA" sz="2800" dirty="0" smtClean="0"/>
              <a:t>. — </a:t>
            </a:r>
            <a:r>
              <a:rPr lang="uk-UA" sz="2800" i="1" dirty="0" smtClean="0"/>
              <a:t>страх) </a:t>
            </a:r>
            <a:r>
              <a:rPr lang="uk-UA" sz="2800" dirty="0" smtClean="0"/>
              <a:t>і </a:t>
            </a:r>
            <a:r>
              <a:rPr lang="uk-UA" sz="2800" i="1" dirty="0" err="1" smtClean="0">
                <a:solidFill>
                  <a:srgbClr val="FFFF00"/>
                </a:solidFill>
              </a:rPr>
              <a:t>Деймос</a:t>
            </a:r>
            <a:r>
              <a:rPr lang="uk-UA" sz="2800" i="1" dirty="0" smtClean="0"/>
              <a:t> </a:t>
            </a:r>
            <a:r>
              <a:rPr lang="uk-UA" sz="2800" dirty="0" smtClean="0"/>
              <a:t>(від </a:t>
            </a:r>
            <a:r>
              <a:rPr lang="uk-UA" sz="2800" dirty="0" err="1" smtClean="0"/>
              <a:t>грец</a:t>
            </a:r>
            <a:r>
              <a:rPr lang="uk-UA" sz="2800" dirty="0" smtClean="0"/>
              <a:t>. — </a:t>
            </a:r>
            <a:r>
              <a:rPr lang="uk-UA" sz="2800" i="1" dirty="0" smtClean="0"/>
              <a:t>жах) </a:t>
            </a:r>
            <a:r>
              <a:rPr lang="uk-UA" sz="2800" dirty="0" smtClean="0"/>
              <a:t>названі на честь вічних супутників бога війни Марса. Ці космічні тіла за формою нагадують величезні картоплини: найбільший діаметр Фобоса — 28 км, а </a:t>
            </a:r>
            <a:r>
              <a:rPr lang="uk-UA" sz="2800" dirty="0" err="1" smtClean="0"/>
              <a:t>Деймоса</a:t>
            </a:r>
            <a:r>
              <a:rPr lang="uk-UA" sz="2800" dirty="0" smtClean="0"/>
              <a:t> — 16 км. Їх поверхня темного кольору має безліч кратерів. Космонавти на поверхні цих супутників змушені будуть прив'язуватися до корабля, бо маленька сила тяжіння завдасть клопоту при пересуванні — поштовх ноги може надати тілу достатньої швидкості для міжпланетних польотів.</a:t>
            </a:r>
            <a:endParaRPr lang="ru-RU" sz="1800" dirty="0" smtClean="0"/>
          </a:p>
          <a:p>
            <a:pPr>
              <a:buNone/>
            </a:pPr>
            <a:r>
              <a:rPr lang="uk-UA" sz="1800" dirty="0" smtClean="0"/>
              <a:t/>
            </a:r>
            <a:br>
              <a:rPr lang="uk-UA" sz="1800" dirty="0" smtClean="0"/>
            </a:b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2865436"/>
          </a:xfrm>
        </p:spPr>
        <p:txBody>
          <a:bodyPr/>
          <a:lstStyle/>
          <a:p>
            <a:r>
              <a:rPr lang="uk-UA" sz="3200" dirty="0" err="1" smtClean="0"/>
              <a:t>Титанія</a:t>
            </a:r>
            <a:r>
              <a:rPr lang="uk-UA" sz="3200" dirty="0" smtClean="0"/>
              <a:t> і </a:t>
            </a:r>
            <a:r>
              <a:rPr lang="uk-UA" sz="3200" dirty="0" err="1" smtClean="0"/>
              <a:t>Оберон</a:t>
            </a:r>
            <a:r>
              <a:rPr lang="uk-UA" sz="3200" dirty="0" smtClean="0"/>
              <a:t> мають безліч кратерів. Сірий колір поверхні свідчить про те, що сніг на ній брудний. </a:t>
            </a:r>
            <a:br>
              <a:rPr lang="uk-UA" sz="3200" dirty="0" smtClean="0"/>
            </a:br>
            <a:r>
              <a:rPr lang="uk-UA" sz="3200" dirty="0" err="1" smtClean="0"/>
              <a:t>Оберон</a:t>
            </a:r>
            <a:r>
              <a:rPr lang="uk-UA" sz="3200" dirty="0" smtClean="0"/>
              <a:t> (зліва), </a:t>
            </a:r>
            <a:r>
              <a:rPr lang="uk-UA" sz="3200" dirty="0" err="1" smtClean="0"/>
              <a:t>Титанія</a:t>
            </a:r>
            <a:r>
              <a:rPr lang="uk-UA" sz="3200" dirty="0" smtClean="0"/>
              <a:t> (справа)</a:t>
            </a:r>
            <a:endParaRPr lang="ru-RU" sz="32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4817" y="3857628"/>
            <a:ext cx="9228817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043758" cy="4865700"/>
          </a:xfrm>
        </p:spPr>
        <p:txBody>
          <a:bodyPr/>
          <a:lstStyle/>
          <a:p>
            <a:r>
              <a:rPr lang="uk-UA" sz="9600" dirty="0" smtClean="0"/>
              <a:t>Супутники Нептуна</a:t>
            </a:r>
            <a:endParaRPr lang="ru-RU" sz="9600" dirty="0"/>
          </a:p>
        </p:txBody>
      </p:sp>
      <p:pic>
        <p:nvPicPr>
          <p:cNvPr id="3" name="Рисунок 19" descr="9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777267"/>
            <a:ext cx="3286116" cy="3080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23022"/>
          </a:xfrm>
        </p:spPr>
        <p:txBody>
          <a:bodyPr/>
          <a:lstStyle/>
          <a:p>
            <a:r>
              <a:rPr lang="uk-UA" sz="2800" dirty="0" smtClean="0"/>
              <a:t>У наш час відомо 8 супутників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dirty="0" smtClean="0"/>
              <a:t>Нептуна та виявлено тонкі тьмяні кільця. За допомогою телескопів було відкрито 2 супутники — </a:t>
            </a:r>
            <a:r>
              <a:rPr lang="uk-UA" sz="2800" i="1" dirty="0" smtClean="0"/>
              <a:t>Тритон </a:t>
            </a:r>
            <a:r>
              <a:rPr lang="uk-UA" sz="2800" dirty="0" smtClean="0"/>
              <a:t>і </a:t>
            </a:r>
            <a:r>
              <a:rPr lang="uk-UA" sz="2800" i="1" dirty="0" smtClean="0"/>
              <a:t>Нереїду, а </a:t>
            </a:r>
            <a:r>
              <a:rPr lang="uk-UA" sz="2800" dirty="0" smtClean="0"/>
              <a:t>інші сфотографувала АМС «</a:t>
            </a:r>
            <a:r>
              <a:rPr lang="uk-UA" sz="2800" dirty="0" err="1" smtClean="0"/>
              <a:t>Вояджер</a:t>
            </a:r>
            <a:r>
              <a:rPr lang="uk-UA" sz="2800" dirty="0" smtClean="0"/>
              <a:t>-2» у 1989 р. Най­більший супутник Нептуна Тритон (радіус — 1380 км) має кілька загадкових утворень. Світла поверхня Тритона поглинає мало сонячної енергії, тому температура там не піднімається вище ніж -236 °С. Це </a:t>
            </a:r>
            <a:r>
              <a:rPr lang="uk-UA" sz="2800" i="1" dirty="0" smtClean="0"/>
              <a:t>найнижча денна температура, </a:t>
            </a:r>
            <a:r>
              <a:rPr lang="uk-UA" sz="2800" dirty="0" smtClean="0"/>
              <a:t>яку зареєстрували на супутниках планет Сонячної системи. Поверхня Тритона є твердою і має багато замерзлих озер.</a:t>
            </a:r>
            <a:endParaRPr lang="ru-RU" sz="2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1579551"/>
          </a:xfrm>
        </p:spPr>
        <p:txBody>
          <a:bodyPr/>
          <a:lstStyle/>
          <a:p>
            <a:r>
              <a:rPr lang="uk-UA" sz="2800" dirty="0" smtClean="0"/>
              <a:t>Південний полюс Тритона. Поверхня вкрита льодом і снігом, а в полярній шапці, можливо, є замерзлий азот</a:t>
            </a:r>
            <a:endParaRPr lang="ru-RU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6000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429108"/>
            <a:ext cx="38576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7812"/>
            <a:ext cx="8643998" cy="6365897"/>
          </a:xfrm>
        </p:spPr>
        <p:txBody>
          <a:bodyPr/>
          <a:lstStyle/>
          <a:p>
            <a:r>
              <a:rPr lang="uk-UA" sz="3200" dirty="0" smtClean="0"/>
              <a:t>Тритон є єдиним великим супутником серед тіл Сонячної системи, який рухається навколо планети у </a:t>
            </a:r>
            <a:r>
              <a:rPr lang="uk-UA" sz="3200" i="1" dirty="0" smtClean="0"/>
              <a:t>зворотному напрямку </a:t>
            </a:r>
            <a:r>
              <a:rPr lang="uk-UA" sz="3200" dirty="0" smtClean="0"/>
              <a:t>в порівнянні з обертанням Нептуна навколо осі. Це свідчить, що Тритон, можливо, був колись захоплений гравітаційним полем Нептуна, і він по спіралі наближується до планети. Коли відстань між Нептуном та Тритоном зменшиться до 65 000 км (межа </a:t>
            </a:r>
            <a:r>
              <a:rPr lang="uk-UA" sz="3200" dirty="0" err="1" smtClean="0"/>
              <a:t>Роша</a:t>
            </a:r>
            <a:r>
              <a:rPr lang="uk-UA" sz="3200" dirty="0" smtClean="0"/>
              <a:t>), припливні сили зруйнують супутник, і навколо Нептуна утвориться величезне кільце, подібне до кілець Сатурна.</a:t>
            </a:r>
            <a:endParaRPr lang="ru-RU" sz="32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23021"/>
          </a:xfrm>
        </p:spPr>
        <p:txBody>
          <a:bodyPr/>
          <a:lstStyle/>
          <a:p>
            <a:r>
              <a:rPr lang="uk-UA" sz="6600" dirty="0" smtClean="0"/>
              <a:t>Супутник Плутона – </a:t>
            </a:r>
            <a:r>
              <a:rPr lang="uk-UA" sz="6600" dirty="0" err="1" smtClean="0"/>
              <a:t>Харон</a:t>
            </a:r>
            <a:r>
              <a:rPr lang="uk-UA" sz="6600" dirty="0" smtClean="0"/>
              <a:t> </a:t>
            </a:r>
            <a:endParaRPr lang="ru-RU" sz="6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23021"/>
          </a:xfrm>
        </p:spPr>
        <p:txBody>
          <a:bodyPr/>
          <a:lstStyle/>
          <a:p>
            <a:r>
              <a:rPr lang="uk-UA" sz="3600" dirty="0" smtClean="0"/>
              <a:t> </a:t>
            </a:r>
            <a:r>
              <a:rPr lang="uk-UA" sz="3600" dirty="0" err="1" smtClean="0"/>
              <a:t>Харон</a:t>
            </a:r>
            <a:r>
              <a:rPr lang="uk-UA" sz="3600" dirty="0" smtClean="0"/>
              <a:t> обертається навколо планети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uk-UA" sz="3600" dirty="0" smtClean="0"/>
              <a:t>і своєї осі з періодом 6,4 доби, планета і супутник постійно повернені один до одного однією і тою ж півкулею. </a:t>
            </a:r>
            <a:r>
              <a:rPr lang="uk-UA" sz="3600" dirty="0" err="1" smtClean="0"/>
              <a:t>Харон</a:t>
            </a:r>
            <a:r>
              <a:rPr lang="uk-UA" sz="3600" dirty="0" smtClean="0"/>
              <a:t> має зворотний напрям обертання — за годинниковою стрілкою, тому астрономи вважають, що він колись самостійно обертався навколо Сонця і був захоплений полем тяжіння Плутона.</a:t>
            </a:r>
            <a:endParaRPr lang="ru-RU" sz="3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29600" cy="6223021"/>
          </a:xfrm>
        </p:spPr>
        <p:txBody>
          <a:bodyPr/>
          <a:lstStyle/>
          <a:p>
            <a:r>
              <a:rPr lang="uk-UA" sz="4000" dirty="0" smtClean="0"/>
              <a:t>Радіус </a:t>
            </a:r>
            <a:r>
              <a:rPr lang="uk-UA" sz="4000" dirty="0" err="1" smtClean="0"/>
              <a:t>Харона</a:t>
            </a:r>
            <a:r>
              <a:rPr lang="uk-UA" sz="4000" dirty="0" smtClean="0"/>
              <a:t> 650 км, а фізичні умови на ньому майже такі самі, як і на Плутоні, — ці тіла отримують мізерну кількість сонячної енергії, вкриті льодом і схожі на Тритон. Назва </a:t>
            </a:r>
            <a:r>
              <a:rPr lang="uk-UA" sz="4000" dirty="0" err="1" smtClean="0"/>
              <a:t>Харона</a:t>
            </a:r>
            <a:r>
              <a:rPr lang="uk-UA" sz="4000" dirty="0" smtClean="0"/>
              <a:t> пов'язана з міфічним перевізником душ померлих людей через ріку Стікс.</a:t>
            </a:r>
            <a:endParaRPr lang="ru-RU" sz="4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00496" y="273050"/>
            <a:ext cx="4857784" cy="2727322"/>
          </a:xfrm>
        </p:spPr>
        <p:txBody>
          <a:bodyPr/>
          <a:lstStyle/>
          <a:p>
            <a:pPr algn="ctr"/>
            <a:r>
              <a:rPr lang="uk-UA" sz="2800" b="0" dirty="0" err="1" smtClean="0"/>
              <a:t>Деймос</a:t>
            </a:r>
            <a:r>
              <a:rPr lang="uk-UA" sz="2800" b="0" dirty="0" smtClean="0"/>
              <a:t> та Фобос мають тверду поверхню, яка вкрита шаром чорного пилу і засіяна кратерами. На Фобосі видно дивні борозни, що схожі на ріллю.</a:t>
            </a:r>
            <a:endParaRPr lang="ru-RU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586" y="3357562"/>
            <a:ext cx="8634414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952587" cy="27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/>
          <a:lstStyle/>
          <a:p>
            <a:pPr marL="0" indent="0" algn="ctr">
              <a:buNone/>
            </a:pPr>
            <a:r>
              <a:rPr lang="uk-UA" sz="2400" dirty="0" smtClean="0"/>
              <a:t>Існування супутників Марса передбачав ще </a:t>
            </a:r>
            <a:r>
              <a:rPr lang="uk-UA" sz="2400" dirty="0" err="1" smtClean="0"/>
              <a:t>Кеплер</a:t>
            </a:r>
            <a:r>
              <a:rPr lang="uk-UA" sz="2400" dirty="0" smtClean="0"/>
              <a:t>, який вірив у магічну силу цифр: Земля має 1 супутник, у Юпітера були відомі на той час 4 супутники, тому навколо розташованого посередині Марса мають обертатися 2 супутники. Потім цю ідею розвинув </a:t>
            </a:r>
            <a:r>
              <a:rPr lang="uk-UA" sz="2400" dirty="0" err="1" smtClean="0"/>
              <a:t>Свіфт</a:t>
            </a:r>
            <a:r>
              <a:rPr lang="uk-UA" sz="2400" dirty="0" smtClean="0"/>
              <a:t>, який у «Мандрах </a:t>
            </a:r>
            <a:r>
              <a:rPr lang="uk-UA" sz="2400" dirty="0" err="1" smtClean="0"/>
              <a:t>Гулівера</a:t>
            </a:r>
            <a:r>
              <a:rPr lang="uk-UA" sz="2400" dirty="0" smtClean="0"/>
              <a:t>» описує супутники Марса. Але тільки у 1877 р. А. </a:t>
            </a:r>
            <a:r>
              <a:rPr lang="uk-UA" sz="2400" dirty="0" err="1" smtClean="0"/>
              <a:t>Голл</a:t>
            </a:r>
            <a:r>
              <a:rPr lang="uk-UA" sz="2400" dirty="0" smtClean="0"/>
              <a:t> (США) відкрив Фобос і </a:t>
            </a:r>
            <a:r>
              <a:rPr lang="uk-UA" sz="2400" dirty="0" err="1" smtClean="0"/>
              <a:t>Деймос</a:t>
            </a:r>
            <a:r>
              <a:rPr lang="uk-UA" sz="2400" dirty="0" smtClean="0"/>
              <a:t>. Періоди їх обертання (7,7 </a:t>
            </a:r>
            <a:r>
              <a:rPr lang="uk-UA" sz="2400" dirty="0" err="1" smtClean="0"/>
              <a:t>год</a:t>
            </a:r>
            <a:r>
              <a:rPr lang="uk-UA" sz="2400" dirty="0" smtClean="0"/>
              <a:t> і 30,3 </a:t>
            </a:r>
            <a:r>
              <a:rPr lang="uk-UA" sz="2400" dirty="0" err="1" smtClean="0"/>
              <a:t>год</a:t>
            </a:r>
            <a:r>
              <a:rPr lang="uk-UA" sz="2400" dirty="0" smtClean="0"/>
              <a:t>) і відстань до планети виявилися майже такими, як описав </a:t>
            </a:r>
            <a:r>
              <a:rPr lang="uk-UA" sz="2400" dirty="0" err="1" smtClean="0"/>
              <a:t>Свіфт</a:t>
            </a:r>
            <a:r>
              <a:rPr lang="uk-UA" sz="2400" dirty="0" smtClean="0"/>
              <a:t> 150 р. тому. Насправді, ніякої магії у цьому дивному передбаченні немає, бо </a:t>
            </a:r>
            <a:r>
              <a:rPr lang="uk-UA" sz="2400" dirty="0" err="1" smtClean="0"/>
              <a:t>Свіфт</a:t>
            </a:r>
            <a:r>
              <a:rPr lang="uk-UA" sz="2400" dirty="0" smtClean="0"/>
              <a:t> напевне знав, що за допомогою третього закону </a:t>
            </a:r>
            <a:r>
              <a:rPr lang="uk-UA" sz="2400" dirty="0" err="1" smtClean="0"/>
              <a:t>Кеплера</a:t>
            </a:r>
            <a:r>
              <a:rPr lang="uk-UA" sz="2400" dirty="0" smtClean="0"/>
              <a:t> можна визначити період обертання та відстань супутника від Марса</a:t>
            </a:r>
            <a:endParaRPr lang="ru-RU" sz="2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008444"/>
          </a:xfrm>
        </p:spPr>
        <p:txBody>
          <a:bodyPr/>
          <a:lstStyle/>
          <a:p>
            <a:r>
              <a:rPr lang="uk-UA" sz="11500" dirty="0" smtClean="0"/>
              <a:t>Супутники Юпітера</a:t>
            </a:r>
            <a:endParaRPr lang="ru-RU" sz="11500" dirty="0"/>
          </a:p>
        </p:txBody>
      </p:sp>
      <p:pic>
        <p:nvPicPr>
          <p:cNvPr id="3" name="Picture 2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852813"/>
            <a:ext cx="3714744" cy="30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202255"/>
          </a:xfrm>
        </p:spPr>
        <p:txBody>
          <a:bodyPr/>
          <a:lstStyle/>
          <a:p>
            <a:pPr marL="0" indent="0" algn="ctr">
              <a:buNone/>
            </a:pPr>
            <a:r>
              <a:rPr lang="uk-UA" sz="3600" dirty="0" smtClean="0"/>
              <a:t>Юпітер має принаймні 39 супутників, які були зареєстровані до 2003 </a:t>
            </a:r>
            <a:r>
              <a:rPr lang="en-US" sz="3600" dirty="0" smtClean="0"/>
              <a:t>p</a:t>
            </a:r>
            <a:r>
              <a:rPr lang="ru-RU" sz="3600" dirty="0" smtClean="0"/>
              <a:t>., </a:t>
            </a:r>
            <a:r>
              <a:rPr lang="uk-UA" sz="3600" dirty="0" smtClean="0"/>
              <a:t>і тьмяні кільця. Чотири найбільші супутники — </a:t>
            </a:r>
            <a:r>
              <a:rPr lang="uk-UA" sz="3600" i="1" dirty="0" err="1" smtClean="0"/>
              <a:t>Іо</a:t>
            </a:r>
            <a:r>
              <a:rPr lang="uk-UA" sz="3600" i="1" dirty="0" smtClean="0"/>
              <a:t>, Європа, </a:t>
            </a:r>
            <a:r>
              <a:rPr lang="uk-UA" sz="3600" i="1" dirty="0" err="1" smtClean="0"/>
              <a:t>Ганімед</a:t>
            </a:r>
            <a:r>
              <a:rPr lang="uk-UA" sz="3600" i="1" dirty="0" smtClean="0"/>
              <a:t>, </a:t>
            </a:r>
            <a:r>
              <a:rPr lang="uk-UA" sz="3600" i="1" dirty="0" err="1" smtClean="0"/>
              <a:t>Каллісто</a:t>
            </a:r>
            <a:r>
              <a:rPr lang="uk-UA" sz="3600" i="1" dirty="0" smtClean="0"/>
              <a:t>  </a:t>
            </a:r>
            <a:r>
              <a:rPr lang="uk-UA" sz="3600" dirty="0" smtClean="0"/>
              <a:t>відкрив Галілей за допомогою свого першого телескопа, тому їх називають </a:t>
            </a:r>
            <a:r>
              <a:rPr lang="uk-UA" sz="3600" i="1" dirty="0" smtClean="0">
                <a:solidFill>
                  <a:srgbClr val="FFFF00"/>
                </a:solidFill>
              </a:rPr>
              <a:t>Галілеєві супутники</a:t>
            </a:r>
            <a:r>
              <a:rPr lang="uk-UA" sz="3600" i="1" dirty="0" smtClean="0"/>
              <a:t>. </a:t>
            </a:r>
            <a:endParaRPr lang="ru-RU" sz="36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286015"/>
          </a:xfrm>
        </p:spPr>
        <p:txBody>
          <a:bodyPr/>
          <a:lstStyle/>
          <a:p>
            <a:r>
              <a:rPr lang="uk-UA" sz="3200" dirty="0" smtClean="0"/>
              <a:t>Галілеєві супутники Юпітера. Європа, </a:t>
            </a:r>
            <a:r>
              <a:rPr lang="uk-UA" sz="3200" dirty="0" err="1" smtClean="0"/>
              <a:t>Ганімед</a:t>
            </a:r>
            <a:r>
              <a:rPr lang="uk-UA" sz="3200" dirty="0" smtClean="0"/>
              <a:t>, </a:t>
            </a:r>
            <a:r>
              <a:rPr lang="uk-UA" sz="3200" dirty="0" err="1" smtClean="0"/>
              <a:t>Каллісто</a:t>
            </a:r>
            <a:r>
              <a:rPr lang="uk-UA" sz="3200" dirty="0" smtClean="0"/>
              <a:t> покриті снігом і льодом. Під льодовою корою може існувати океан рідкої води, в якій не виключена вірогідність існування життя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984917"/>
            <a:ext cx="8572528" cy="387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характеристики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347678"/>
            <a:ext cx="5429288" cy="5510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Office PowerPoint</Template>
  <TotalTime>17</TotalTime>
  <Words>1366</Words>
  <Application>Microsoft Office PowerPoint</Application>
  <PresentationFormat>Экран (4:3)</PresentationFormat>
  <Paragraphs>39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Лучи</vt:lpstr>
      <vt:lpstr>Супутники планет</vt:lpstr>
      <vt:lpstr>Супутники Марса</vt:lpstr>
      <vt:lpstr>Презентация PowerPoint</vt:lpstr>
      <vt:lpstr>Деймос та Фобос мають тверду поверхню, яка вкрита шаром чорного пилу і засіяна кратерами. На Фобосі видно дивні борозни, що схожі на ріллю.</vt:lpstr>
      <vt:lpstr>Презентация PowerPoint</vt:lpstr>
      <vt:lpstr>Супутники Юпітера</vt:lpstr>
      <vt:lpstr>Презентация PowerPoint</vt:lpstr>
      <vt:lpstr>Галілеєві супутники Юпітера. Європа, Ганімед, Каллісто покриті снігом і льодом. Під льодовою корою може існувати океан рідкої води, в якій не виключена вірогідність існування життя</vt:lpstr>
      <vt:lpstr>Основні характеристики</vt:lpstr>
      <vt:lpstr>Презентация PowerPoint</vt:lpstr>
      <vt:lpstr>На Іо багато сірки і діючих вулканів</vt:lpstr>
      <vt:lpstr>Презентация PowerPoint</vt:lpstr>
      <vt:lpstr>Презентация PowerPoint</vt:lpstr>
      <vt:lpstr>Презентация PowerPoint</vt:lpstr>
      <vt:lpstr>Супутники Сатурна</vt:lpstr>
      <vt:lpstr>Презентация PowerPoint</vt:lpstr>
      <vt:lpstr>Найбільший супутник Титан має густу азотну атмосферу з домішками метану. Можливо, там падають метанові дощі й на поверхні існують моря з рідкого метану </vt:lpstr>
      <vt:lpstr>На поверхні Титана навіть удень морок, бо крізь 100-кілометровий шар туману пробивається дуже мало світла, тому там пекучий мороз      (—180 °С). Саме така низька температура і спричиняє існування досить густої атмосфери, в той час як на Меркурії і на супутнику Юпітера Ганімеді атмосфера практично відсутня, хоча вони мають більшу масу. </vt:lpstr>
      <vt:lpstr>Фантасти стверджують, і що на Титані може навіть існувати життя, бо в атмосфері виявлено багато компонентів органічних сполук.</vt:lpstr>
      <vt:lpstr>Кільця Сатурна</vt:lpstr>
      <vt:lpstr>Кільця Сатурна вперше побачив Галілей у 1610p., але за допомогою невеликого телескопа він не зміг розпізнати справжню суть спостереження. Він виявив, що з боків Сатурн має дві гулі, які зливаються, якщо дивитися на них з великої відстані. Тільки у 1659 р. датський астроном X. Гюйгенс довів, що ґулі є тонким плоским кільцем навколо Сатурна. При спостереженнях з поверхні Землі у великі телескопи ми бачимо три концентричні кільця, але за допомогою АМС було виявлено, що ці кільця складаються ще з тисяч окремих вузьких кілець.</vt:lpstr>
      <vt:lpstr>На знімках АМС «Вояджер» видно тисячі концентричних кі­лець Сатурна, які дивно переплетені між собою</vt:lpstr>
      <vt:lpstr>Дослідження показують, що діаметр частинок у кільцях коливається в межах від міліметра до десятків метрів і складаються ці маленькі супутники зі снігу та льоду. Товщина кілець дуже мала в порівнянні з їх шириною — всього кілька десятків метрів.</vt:lpstr>
      <vt:lpstr>Залежно від того, як зорієнтований Сатурн щодо Землі, його кільця видно максимально розкритими або, коли Земля знаходиться у площині кілець, вони стають невидимими, бо ми їх бачимо з ребра</vt:lpstr>
      <vt:lpstr>У 1848 р. французький астроном Рош довів, що існує межа у відстані до планети і супутники планет не можуть до неї наближатися, бо гравітаційні сили розірвуть їх на частини. Якщо середня густина супутника така сама, як планети, то ця межа Роша дорівнює 2,4 радіуса планети. Є гіпотеза: колись існував супутник Сатурна, який увійшов за межу Роша і був розірваний припливними силами. </vt:lpstr>
      <vt:lpstr>Згідно з іншою гіпотезою кільця — це залишки того будівельного матеріалу, з якого утворилася Сонячна система 5 млрд. років тому. Цю гіпотезу підтверджують невеликі тьмяні кільця навколо інших планет-гігантів.</vt:lpstr>
      <vt:lpstr>Супутники Урана</vt:lpstr>
      <vt:lpstr>Уран має 15 супутників і темні кільця. За допомогою телескопів відкриті тільки 5 великих су­путників: Аріель, Умбріель, Титанія, Оберон і Міранда, а 10 малих супутників вперше сфотографовані у 1986 р. АМС «Вояджер-2». Супутники повернені до Урана однією півкулею, а їх орбіти лежать у площині екватора, внаслідок чого на всіх супутниках відбувається така ж дивна зміна пір року, як і на Урані.</vt:lpstr>
      <vt:lpstr>Великі супутники складені з льоду та скелястих порід. Міранда є найбільш цікавим супутником, на якому видно терени з долинами, проваллями та пасмами гір. Це все свідчить про періоди катастроф у її геологічній історії, коли кілька разів якісь космічні фактори змінювали поверхню супутника. На поверхні Міранди видно дивні яри і долини, що нагадують трекові доріжки на стадіонах </vt:lpstr>
      <vt:lpstr>Титанія і Оберон мають безліч кратерів. Сірий колір поверхні свідчить про те, що сніг на ній брудний.  Оберон (зліва), Титанія (справа)</vt:lpstr>
      <vt:lpstr>Супутники Нептуна</vt:lpstr>
      <vt:lpstr>У наш час відомо 8 супутників Нептуна та виявлено тонкі тьмяні кільця. За допомогою телескопів було відкрито 2 супутники — Тритон і Нереїду, а інші сфотографувала АМС «Вояджер-2» у 1989 р. Най­більший супутник Нептуна Тритон (радіус — 1380 км) має кілька загадкових утворень. Світла поверхня Тритона поглинає мало сонячної енергії, тому температура там не піднімається вище ніж -236 °С. Це найнижча денна температура, яку зареєстрували на супутниках планет Сонячної системи. Поверхня Тритона є твердою і має багато замерзлих озер.</vt:lpstr>
      <vt:lpstr>Південний полюс Тритона. Поверхня вкрита льодом і снігом, а в полярній шапці, можливо, є замерзлий азот</vt:lpstr>
      <vt:lpstr>Тритон є єдиним великим супутником серед тіл Сонячної системи, який рухається навколо планети у зворотному напрямку в порівнянні з обертанням Нептуна навколо осі. Це свідчить, що Тритон, можливо, був колись захоплений гравітаційним полем Нептуна, і він по спіралі наближується до планети. Коли відстань між Нептуном та Тритоном зменшиться до 65 000 км (межа Роша), припливні сили зруйнують супутник, і навколо Нептуна утвориться величезне кільце, подібне до кілець Сатурна.</vt:lpstr>
      <vt:lpstr>Супутник Плутона – Харон </vt:lpstr>
      <vt:lpstr> Харон обертається навколо планети і своєї осі з періодом 6,4 доби, планета і супутник постійно повернені один до одного однією і тою ж півкулею. Харон має зворотний напрям обертання — за годинниковою стрілкою, тому астрономи вважають, що він колись самостійно обертався навколо Сонця і був захоплений полем тяжіння Плутона.</vt:lpstr>
      <vt:lpstr>Радіус Харона 650 км, а фізичні умови на ньому майже такі самі, як і на Плутоні, — ці тіла отримують мізерну кількість сонячної енергії, вкриті льодом і схожі на Тритон. Назва Харона пов'язана з міфічним перевізником душ померлих людей через ріку Стікс.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Супутники планет</dc:title>
  <cp:lastModifiedBy>сергей</cp:lastModifiedBy>
  <cp:revision>3</cp:revision>
  <dcterms:modified xsi:type="dcterms:W3CDTF">2014-11-03T18:10:34Z</dcterms:modified>
</cp:coreProperties>
</file>