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8" r:id="rId3"/>
    <p:sldId id="259" r:id="rId4"/>
    <p:sldId id="269" r:id="rId5"/>
    <p:sldId id="262" r:id="rId6"/>
    <p:sldId id="261" r:id="rId7"/>
    <p:sldId id="265" r:id="rId8"/>
    <p:sldId id="264" r:id="rId9"/>
    <p:sldId id="266" r:id="rId10"/>
    <p:sldId id="267" r:id="rId11"/>
    <p:sldId id="26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D47F5FDB-64D4-4854-8B40-53FBEC2120F4}"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47F5FDB-64D4-4854-8B40-53FBEC2120F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47F5FDB-64D4-4854-8B40-53FBEC2120F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47F5FDB-64D4-4854-8B40-53FBEC2120F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47F5FDB-64D4-4854-8B40-53FBEC2120F4}"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47F5FDB-64D4-4854-8B40-53FBEC2120F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47F5FDB-64D4-4854-8B40-53FBEC2120F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47F5FDB-64D4-4854-8B40-53FBEC2120F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47F5FDB-64D4-4854-8B40-53FBEC2120F4}"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47F5FDB-64D4-4854-8B40-53FBEC2120F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697E92C2-53F0-42D9-AEF7-EB2006D2ED0D}" type="datetimeFigureOut">
              <a:rPr lang="ru-RU" smtClean="0"/>
              <a:pPr/>
              <a:t>08.02.2015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47F5FDB-64D4-4854-8B40-53FBEC2120F4}"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97E92C2-53F0-42D9-AEF7-EB2006D2ED0D}" type="datetimeFigureOut">
              <a:rPr lang="ru-RU" smtClean="0"/>
              <a:pPr/>
              <a:t>08.02.2015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47F5FDB-64D4-4854-8B40-53FBEC2120F4}"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1000108"/>
            <a:ext cx="7772400" cy="1714511"/>
          </a:xfrm>
          <a:solidFill>
            <a:schemeClr val="bg1"/>
          </a:solidFill>
          <a:ln>
            <a:solidFill>
              <a:schemeClr val="bg1"/>
            </a:solidFill>
          </a:ln>
        </p:spPr>
        <p:txBody>
          <a:bodyPr>
            <a:noAutofit/>
          </a:bodyPr>
          <a:lstStyle/>
          <a:p>
            <a:pPr algn="r"/>
            <a:r>
              <a:rPr lang="en-US" b="0" dirty="0" smtClean="0">
                <a:solidFill>
                  <a:schemeClr val="tx1"/>
                </a:solidFill>
                <a:latin typeface="MV Boli" pitchFamily="2" charset="0"/>
                <a:ea typeface="Dotum" pitchFamily="34" charset="-127"/>
                <a:cs typeface="MV Boli" pitchFamily="2" charset="0"/>
              </a:rPr>
              <a:t>My future profession-Interpreter</a:t>
            </a:r>
            <a:endParaRPr lang="ru-RU" b="0" dirty="0">
              <a:solidFill>
                <a:schemeClr val="tx1"/>
              </a:solidFill>
              <a:latin typeface="Dotum" pitchFamily="34" charset="-127"/>
              <a:ea typeface="Dotum" pitchFamily="34" charset="-127"/>
              <a:cs typeface="MV Boli" pitchFamily="2" charset="0"/>
            </a:endParaRPr>
          </a:p>
        </p:txBody>
      </p:sp>
      <p:sp>
        <p:nvSpPr>
          <p:cNvPr id="3" name="Подзаголовок 2"/>
          <p:cNvSpPr>
            <a:spLocks noGrp="1"/>
          </p:cNvSpPr>
          <p:nvPr>
            <p:ph type="subTitle" idx="1"/>
          </p:nvPr>
        </p:nvSpPr>
        <p:spPr>
          <a:xfrm>
            <a:off x="6072198" y="6000768"/>
            <a:ext cx="4200532" cy="1285884"/>
          </a:xfrm>
        </p:spPr>
        <p:txBody>
          <a:bodyPr>
            <a:normAutofit/>
          </a:bodyPr>
          <a:lstStyle/>
          <a:p>
            <a:endParaRPr lang="en-US" dirty="0" smtClean="0"/>
          </a:p>
          <a:p>
            <a:endParaRPr lang="ru-RU" dirty="0">
              <a:solidFill>
                <a:schemeClr val="tx1"/>
              </a:solidFill>
              <a:latin typeface="Times New Roman" pitchFamily="18" charset="0"/>
              <a:ea typeface="Cambria Math" pitchFamily="18" charset="0"/>
              <a:cs typeface="MV Boli" pitchFamily="2" charset="0"/>
            </a:endParaRPr>
          </a:p>
        </p:txBody>
      </p:sp>
      <p:pic>
        <p:nvPicPr>
          <p:cNvPr id="8" name="Рисунок 7" descr="Interpreter.jpg"/>
          <p:cNvPicPr>
            <a:picLocks noChangeAspect="1"/>
          </p:cNvPicPr>
          <p:nvPr/>
        </p:nvPicPr>
        <p:blipFill>
          <a:blip r:embed="rId2"/>
          <a:stretch>
            <a:fillRect/>
          </a:stretch>
        </p:blipFill>
        <p:spPr>
          <a:xfrm>
            <a:off x="2071670" y="3429000"/>
            <a:ext cx="2926080" cy="21945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images (3).jpg"/>
          <p:cNvPicPr>
            <a:picLocks noChangeAspect="1"/>
          </p:cNvPicPr>
          <p:nvPr/>
        </p:nvPicPr>
        <p:blipFill>
          <a:blip r:embed="rId2"/>
          <a:stretch>
            <a:fillRect/>
          </a:stretch>
        </p:blipFill>
        <p:spPr>
          <a:xfrm>
            <a:off x="2285984" y="285728"/>
            <a:ext cx="5643602" cy="3198041"/>
          </a:xfrm>
          <a:prstGeom prst="rect">
            <a:avLst/>
          </a:prstGeom>
        </p:spPr>
      </p:pic>
      <p:pic>
        <p:nvPicPr>
          <p:cNvPr id="7" name="Рисунок 6" descr="images (7).jpg"/>
          <p:cNvPicPr>
            <a:picLocks noChangeAspect="1"/>
          </p:cNvPicPr>
          <p:nvPr/>
        </p:nvPicPr>
        <p:blipFill>
          <a:blip r:embed="rId3"/>
          <a:stretch>
            <a:fillRect/>
          </a:stretch>
        </p:blipFill>
        <p:spPr>
          <a:xfrm>
            <a:off x="2428860" y="4357694"/>
            <a:ext cx="2619375" cy="1743075"/>
          </a:xfrm>
          <a:prstGeom prst="rect">
            <a:avLst/>
          </a:prstGeom>
        </p:spPr>
      </p:pic>
      <p:pic>
        <p:nvPicPr>
          <p:cNvPr id="8" name="Рисунок 7" descr="imagesр.jpeg"/>
          <p:cNvPicPr>
            <a:picLocks noChangeAspect="1"/>
          </p:cNvPicPr>
          <p:nvPr/>
        </p:nvPicPr>
        <p:blipFill>
          <a:blip r:embed="rId4"/>
          <a:stretch>
            <a:fillRect/>
          </a:stretch>
        </p:blipFill>
        <p:spPr>
          <a:xfrm>
            <a:off x="6143636" y="4357694"/>
            <a:ext cx="1619250" cy="153352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pPr algn="ctr"/>
            <a:r>
              <a:rPr lang="en-US" sz="4800" b="1" i="1" dirty="0" smtClean="0">
                <a:solidFill>
                  <a:schemeClr val="tx1"/>
                </a:solidFill>
                <a:latin typeface="Times New Roman" pitchFamily="18" charset="0"/>
                <a:cs typeface="Times New Roman" pitchFamily="18" charset="0"/>
              </a:rPr>
              <a:t>Quote of the translation</a:t>
            </a:r>
            <a:endParaRPr lang="ru-RU" sz="4800" b="1" i="1" dirty="0">
              <a:solidFill>
                <a:schemeClr val="tx1"/>
              </a:solidFill>
              <a:latin typeface="Times New Roman" pitchFamily="18" charset="0"/>
              <a:cs typeface="Times New Roman" pitchFamily="18" charset="0"/>
            </a:endParaRPr>
          </a:p>
        </p:txBody>
      </p:sp>
      <p:sp>
        <p:nvSpPr>
          <p:cNvPr id="7" name="Прямоугольник 6"/>
          <p:cNvSpPr/>
          <p:nvPr/>
        </p:nvSpPr>
        <p:spPr>
          <a:xfrm>
            <a:off x="1428728" y="1643050"/>
            <a:ext cx="4357718" cy="3929090"/>
          </a:xfrm>
          <a:prstGeom prst="rect">
            <a:avLst/>
          </a:prstGeom>
        </p:spPr>
        <p:txBody>
          <a:bodyPr wrap="square">
            <a:spAutoFit/>
          </a:bodyPr>
          <a:lstStyle/>
          <a:p>
            <a:r>
              <a:rPr lang="pt-BR" sz="4800" i="1" dirty="0">
                <a:solidFill>
                  <a:schemeClr val="tx2">
                    <a:lumMod val="75000"/>
                  </a:schemeClr>
                </a:solidFill>
                <a:latin typeface="Times New Roman" pitchFamily="18" charset="0"/>
                <a:cs typeface="Times New Roman" pitchFamily="18" charset="0"/>
              </a:rPr>
              <a:t>Non verbum e verbo, sed sensum exprimere de sensu. </a:t>
            </a:r>
            <a:endParaRPr lang="ru-RU" sz="4800" i="1" dirty="0">
              <a:solidFill>
                <a:schemeClr val="tx2">
                  <a:lumMod val="75000"/>
                </a:schemeClr>
              </a:solidFill>
              <a:latin typeface="Times New Roman" pitchFamily="18" charset="0"/>
              <a:cs typeface="Times New Roman" pitchFamily="18" charset="0"/>
            </a:endParaRPr>
          </a:p>
        </p:txBody>
      </p:sp>
      <p:sp>
        <p:nvSpPr>
          <p:cNvPr id="8" name="Прямоугольник 7"/>
          <p:cNvSpPr/>
          <p:nvPr/>
        </p:nvSpPr>
        <p:spPr>
          <a:xfrm>
            <a:off x="6643702" y="5500702"/>
            <a:ext cx="2157612" cy="369332"/>
          </a:xfrm>
          <a:prstGeom prst="rect">
            <a:avLst/>
          </a:prstGeom>
        </p:spPr>
        <p:txBody>
          <a:bodyPr wrap="square">
            <a:spAutoFit/>
          </a:bodyPr>
          <a:lstStyle/>
          <a:p>
            <a:pPr algn="ctr"/>
            <a:r>
              <a:rPr lang="pt-BR" i="1" dirty="0" smtClean="0"/>
              <a:t>St. Jerome</a:t>
            </a:r>
            <a:endParaRPr lang="ru-RU" dirty="0"/>
          </a:p>
        </p:txBody>
      </p:sp>
      <p:pic>
        <p:nvPicPr>
          <p:cNvPr id="9" name="Рисунок 8" descr="st-jerome-3-sized.jpg"/>
          <p:cNvPicPr>
            <a:picLocks noChangeAspect="1"/>
          </p:cNvPicPr>
          <p:nvPr/>
        </p:nvPicPr>
        <p:blipFill>
          <a:blip r:embed="rId2"/>
          <a:stretch>
            <a:fillRect/>
          </a:stretch>
        </p:blipFill>
        <p:spPr>
          <a:xfrm>
            <a:off x="5786446" y="1928802"/>
            <a:ext cx="2500330" cy="347020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14414" y="428604"/>
            <a:ext cx="7643866" cy="3693319"/>
          </a:xfrm>
          <a:prstGeom prst="rect">
            <a:avLst/>
          </a:prstGeom>
        </p:spPr>
        <p:txBody>
          <a:bodyPr wrap="square">
            <a:spAutoFit/>
          </a:bodyPr>
          <a:lstStyle/>
          <a:p>
            <a:r>
              <a:rPr lang="en-US" dirty="0" smtClean="0"/>
              <a:t>I would like to be an interpreter in future.</a:t>
            </a:r>
          </a:p>
          <a:p>
            <a:r>
              <a:rPr lang="en-US" dirty="0" smtClean="0"/>
              <a:t>At the present time it is very popular profession in the world because it gives the opportunity to meet a lot of people from different countries and to be well-to-do that is important.</a:t>
            </a:r>
          </a:p>
          <a:p>
            <a:r>
              <a:rPr lang="en-US" dirty="0" smtClean="0"/>
              <a:t>It is not easy to be a good interpreter. You have to know not only Phonetics and Grammar rules. You have to know the culture perfectly because you will not only translate or interpret speech. Sometimes you will help people to communicate by giving advice how to behave in certain cases.</a:t>
            </a:r>
          </a:p>
          <a:p>
            <a:r>
              <a:rPr lang="en-US" dirty="0" smtClean="0"/>
              <a:t>You have to read a lot of English books in origin to make phrases right and to be able to translate jokes, something specific and so on. Also you have to be creative, imaginative, communicative, understand human psychology.</a:t>
            </a:r>
            <a:endParaRPr lang="ru-RU" dirty="0"/>
          </a:p>
        </p:txBody>
      </p:sp>
      <p:pic>
        <p:nvPicPr>
          <p:cNvPr id="4" name="Рисунок 3" descr="70447161_1------.jpg"/>
          <p:cNvPicPr>
            <a:picLocks noChangeAspect="1"/>
          </p:cNvPicPr>
          <p:nvPr/>
        </p:nvPicPr>
        <p:blipFill>
          <a:blip r:embed="rId2"/>
          <a:stretch>
            <a:fillRect/>
          </a:stretch>
        </p:blipFill>
        <p:spPr>
          <a:xfrm>
            <a:off x="3071802" y="3857628"/>
            <a:ext cx="4500594" cy="286992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357290" y="214290"/>
            <a:ext cx="7498080" cy="1143000"/>
          </a:xfrm>
        </p:spPr>
        <p:txBody>
          <a:bodyPr>
            <a:normAutofit/>
          </a:bodyPr>
          <a:lstStyle/>
          <a:p>
            <a:pPr algn="ctr"/>
            <a:r>
              <a:rPr lang="en-US" sz="6600" dirty="0" smtClean="0">
                <a:solidFill>
                  <a:schemeClr val="tx1">
                    <a:lumMod val="65000"/>
                    <a:lumOff val="35000"/>
                  </a:schemeClr>
                </a:solidFill>
                <a:latin typeface="MV Boli" pitchFamily="2" charset="0"/>
                <a:cs typeface="MV Boli" pitchFamily="2" charset="0"/>
              </a:rPr>
              <a:t> </a:t>
            </a:r>
            <a:r>
              <a:rPr lang="en-US" sz="6600" dirty="0" smtClean="0">
                <a:solidFill>
                  <a:schemeClr val="tx1"/>
                </a:solidFill>
                <a:latin typeface="MV Boli" pitchFamily="2" charset="0"/>
                <a:cs typeface="MV Boli" pitchFamily="2" charset="0"/>
              </a:rPr>
              <a:t>Interpreter</a:t>
            </a:r>
            <a:endParaRPr lang="ru-RU" sz="6600" dirty="0">
              <a:solidFill>
                <a:schemeClr val="tx1"/>
              </a:solidFill>
              <a:cs typeface="MV Boli" pitchFamily="2" charset="0"/>
            </a:endParaRPr>
          </a:p>
        </p:txBody>
      </p:sp>
      <p:sp>
        <p:nvSpPr>
          <p:cNvPr id="4" name="Прямоугольник 3"/>
          <p:cNvSpPr/>
          <p:nvPr/>
        </p:nvSpPr>
        <p:spPr>
          <a:xfrm>
            <a:off x="2357422" y="1285860"/>
            <a:ext cx="6072198" cy="2585323"/>
          </a:xfrm>
          <a:prstGeom prst="rect">
            <a:avLst/>
          </a:prstGeom>
        </p:spPr>
        <p:txBody>
          <a:bodyPr wrap="square">
            <a:spAutoFit/>
          </a:bodyPr>
          <a:lstStyle/>
          <a:p>
            <a:r>
              <a:rPr lang="en-US" dirty="0" smtClean="0"/>
              <a:t>An interpreter is a person who converts a thought or expression in a source language into an expression with a comparable meaning in a target language either simultaneously in "real time" or consecutively after one party has finished speaking. The interpreter's function is to convey every semantic element (tone and register) and every intention and feeling of the message that the </a:t>
            </a:r>
            <a:r>
              <a:rPr lang="en-US" dirty="0" err="1" smtClean="0"/>
              <a:t>soue</a:t>
            </a:r>
            <a:r>
              <a:rPr lang="en-US" dirty="0" smtClean="0"/>
              <a:t>-language speaker is directing to target-language recipients.</a:t>
            </a:r>
            <a:endParaRPr lang="ru-RU" dirty="0"/>
          </a:p>
        </p:txBody>
      </p:sp>
      <p:pic>
        <p:nvPicPr>
          <p:cNvPr id="9" name="Рисунок 8" descr="perekladach.jpg"/>
          <p:cNvPicPr>
            <a:picLocks noChangeAspect="1"/>
          </p:cNvPicPr>
          <p:nvPr/>
        </p:nvPicPr>
        <p:blipFill>
          <a:blip r:embed="rId2"/>
          <a:stretch>
            <a:fillRect/>
          </a:stretch>
        </p:blipFill>
        <p:spPr>
          <a:xfrm>
            <a:off x="3571868" y="3929066"/>
            <a:ext cx="3714776" cy="247651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285852" y="928670"/>
            <a:ext cx="7500990" cy="4801314"/>
          </a:xfrm>
          <a:prstGeom prst="rect">
            <a:avLst/>
          </a:prstGeom>
        </p:spPr>
        <p:txBody>
          <a:bodyPr wrap="square">
            <a:spAutoFit/>
          </a:bodyPr>
          <a:lstStyle/>
          <a:p>
            <a:r>
              <a:rPr lang="en-US" dirty="0" smtClean="0"/>
              <a:t>There are two ways of interpreting known as consecutive and simultaneous.</a:t>
            </a:r>
          </a:p>
          <a:p>
            <a:endParaRPr lang="en-US" dirty="0" smtClean="0"/>
          </a:p>
          <a:p>
            <a:r>
              <a:rPr lang="en-US" dirty="0" smtClean="0"/>
              <a:t>Simultaneous interpreting involves interpreting in 'real time'. Many would have seen an interpreter sitting in a booth wearing a pair of headphones and speaking into a microphone at a conference or large diplomatic meeting such as the EU or UN. A simultaneous interpreter has the unenviable task of quickly digesting what one person is saying before immediately translating it to others. One of the key skills simultaneous interpreters must demonstrate is decisiveness. They must think quickly and on their feet.</a:t>
            </a:r>
          </a:p>
          <a:p>
            <a:endParaRPr lang="en-US" dirty="0" smtClean="0"/>
          </a:p>
          <a:p>
            <a:r>
              <a:rPr lang="en-US" dirty="0" smtClean="0"/>
              <a:t>Consecutive interpreting is carried out in face to face meetings, speeches or court cases. A speaker will usually stop at regular junctures, say every few sentences, and have the interpreter translate, before proceeding. A key skill involved in consecutive interpreting is the ability to remember what has been said.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what_is_an_interpreter.png"/>
          <p:cNvPicPr>
            <a:picLocks noChangeAspect="1"/>
          </p:cNvPicPr>
          <p:nvPr/>
        </p:nvPicPr>
        <p:blipFill>
          <a:blip r:embed="rId2"/>
          <a:stretch>
            <a:fillRect/>
          </a:stretch>
        </p:blipFill>
        <p:spPr>
          <a:xfrm>
            <a:off x="1285852" y="428604"/>
            <a:ext cx="7408385" cy="550072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1428728" y="0"/>
            <a:ext cx="7498080" cy="1143000"/>
          </a:xfrm>
        </p:spPr>
        <p:txBody>
          <a:bodyPr>
            <a:normAutofit/>
          </a:bodyPr>
          <a:lstStyle/>
          <a:p>
            <a:pPr algn="ctr"/>
            <a:r>
              <a:rPr lang="en-US" sz="4000" b="1" i="1" dirty="0" smtClean="0">
                <a:solidFill>
                  <a:schemeClr val="tx1"/>
                </a:solidFill>
                <a:latin typeface="Times New Roman" pitchFamily="18" charset="0"/>
                <a:ea typeface="FangSong" pitchFamily="49" charset="-122"/>
                <a:cs typeface="Times New Roman" pitchFamily="18" charset="0"/>
              </a:rPr>
              <a:t>Pros and Cons of the profession</a:t>
            </a:r>
            <a:endParaRPr lang="ru-RU" sz="4000" b="1" i="1" dirty="0">
              <a:solidFill>
                <a:schemeClr val="tx1"/>
              </a:solidFill>
              <a:latin typeface="Times New Roman" pitchFamily="18" charset="0"/>
              <a:ea typeface="FangSong" pitchFamily="49" charset="-122"/>
              <a:cs typeface="Times New Roman" pitchFamily="18" charset="0"/>
            </a:endParaRPr>
          </a:p>
        </p:txBody>
      </p:sp>
      <p:sp>
        <p:nvSpPr>
          <p:cNvPr id="9" name="Содержимое 8"/>
          <p:cNvSpPr>
            <a:spLocks noGrp="1"/>
          </p:cNvSpPr>
          <p:nvPr>
            <p:ph sz="half" idx="1"/>
          </p:nvPr>
        </p:nvSpPr>
        <p:spPr>
          <a:xfrm>
            <a:off x="1357290" y="1000108"/>
            <a:ext cx="3657600" cy="4663440"/>
          </a:xfrm>
        </p:spPr>
        <p:txBody>
          <a:bodyPr>
            <a:noAutofit/>
          </a:bodyPr>
          <a:lstStyle/>
          <a:p>
            <a:pPr algn="ctr">
              <a:buNone/>
              <a:defRPr/>
            </a:pPr>
            <a:r>
              <a:rPr lang="en-US" sz="1400" b="1" dirty="0" smtClean="0">
                <a:effectLst>
                  <a:outerShdw blurRad="38100" dist="38100" dir="2700000" algn="tl">
                    <a:srgbClr val="000000">
                      <a:alpha val="43137"/>
                    </a:srgbClr>
                  </a:outerShdw>
                </a:effectLst>
                <a:latin typeface="Dotum" pitchFamily="34" charset="-127"/>
                <a:ea typeface="Dotum" pitchFamily="34" charset="-127"/>
                <a:cs typeface="MV Boli" pitchFamily="2" charset="0"/>
              </a:rPr>
              <a:t>Pros</a:t>
            </a:r>
          </a:p>
          <a:p>
            <a:pPr>
              <a:buFont typeface="Wingdings" pitchFamily="2" charset="2"/>
              <a:buChar char="q"/>
              <a:defRPr/>
            </a:pPr>
            <a:r>
              <a:rPr lang="en-US" sz="1400" dirty="0" smtClean="0"/>
              <a:t> </a:t>
            </a:r>
            <a:r>
              <a:rPr lang="en-US" sz="1500" dirty="0" smtClean="0"/>
              <a:t>The possibility of self-realization in all areas : translation, interpreter , interpreting and consecutive interpreting , translating movies, books , magazines ;</a:t>
            </a:r>
          </a:p>
          <a:p>
            <a:pPr>
              <a:buFont typeface="Wingdings" pitchFamily="2" charset="2"/>
              <a:buChar char="q"/>
              <a:defRPr/>
            </a:pPr>
            <a:r>
              <a:rPr lang="en-US" sz="1500" dirty="0" smtClean="0"/>
              <a:t> A person who holds a foreign language , willing to take in journalism , travel agencies , pr- company management;</a:t>
            </a:r>
          </a:p>
          <a:p>
            <a:pPr>
              <a:buFont typeface="Wingdings" pitchFamily="2" charset="2"/>
              <a:buChar char="q"/>
              <a:defRPr/>
            </a:pPr>
            <a:r>
              <a:rPr lang="en-US" sz="1500" dirty="0" smtClean="0"/>
              <a:t> Is able to communicate with different people and learn cultures of other countries;</a:t>
            </a:r>
          </a:p>
          <a:p>
            <a:pPr>
              <a:buFont typeface="Wingdings" pitchFamily="2" charset="2"/>
              <a:buChar char="q"/>
              <a:defRPr/>
            </a:pPr>
            <a:r>
              <a:rPr lang="en-US" sz="1500" dirty="0" smtClean="0"/>
              <a:t> From professional translators often depends on a favorable outcome of negotiations.</a:t>
            </a:r>
          </a:p>
          <a:p>
            <a:pPr>
              <a:buFont typeface="Wingdings" pitchFamily="2" charset="2"/>
              <a:buChar char="q"/>
              <a:defRPr/>
            </a:pPr>
            <a:r>
              <a:rPr lang="en-US" sz="1500" dirty="0" smtClean="0"/>
              <a:t>Work can be found in various types of settings (schools, hospitals, conferences, and courtrooms)</a:t>
            </a:r>
          </a:p>
          <a:p>
            <a:pPr>
              <a:buFont typeface="Wingdings" pitchFamily="2" charset="2"/>
              <a:buChar char="q"/>
              <a:defRPr/>
            </a:pPr>
            <a:r>
              <a:rPr lang="en-US" sz="1500" dirty="0" smtClean="0"/>
              <a:t>Excellent job growth predicted (42% from 2010 to 2020)</a:t>
            </a:r>
            <a:endParaRPr lang="ru-RU" sz="1500" dirty="0"/>
          </a:p>
        </p:txBody>
      </p:sp>
      <p:sp>
        <p:nvSpPr>
          <p:cNvPr id="10" name="Содержимое 9"/>
          <p:cNvSpPr>
            <a:spLocks noGrp="1"/>
          </p:cNvSpPr>
          <p:nvPr>
            <p:ph sz="half" idx="2"/>
          </p:nvPr>
        </p:nvSpPr>
        <p:spPr>
          <a:xfrm>
            <a:off x="4857752" y="1000108"/>
            <a:ext cx="3657600" cy="4663440"/>
          </a:xfrm>
        </p:spPr>
        <p:txBody>
          <a:bodyPr>
            <a:normAutofit/>
          </a:bodyPr>
          <a:lstStyle/>
          <a:p>
            <a:pPr marL="365125" indent="-282575" algn="ctr">
              <a:buFont typeface="Wingdings 2" pitchFamily="18" charset="2"/>
              <a:buNone/>
            </a:pPr>
            <a:r>
              <a:rPr lang="en-US" sz="1500" b="1" dirty="0" smtClean="0">
                <a:effectLst>
                  <a:outerShdw blurRad="38100" dist="38100" dir="2700000" algn="tl">
                    <a:srgbClr val="000000">
                      <a:alpha val="43137"/>
                    </a:srgbClr>
                  </a:outerShdw>
                </a:effectLst>
                <a:latin typeface="Dotum" pitchFamily="34" charset="-127"/>
                <a:ea typeface="Dotum" pitchFamily="34" charset="-127"/>
              </a:rPr>
              <a:t>Cons</a:t>
            </a:r>
            <a:endParaRPr lang="en-US" sz="1500" b="1" dirty="0" smtClean="0">
              <a:effectLst>
                <a:outerShdw blurRad="38100" dist="38100" dir="2700000" algn="tl">
                  <a:srgbClr val="000000">
                    <a:alpha val="43137"/>
                  </a:srgbClr>
                </a:outerShdw>
              </a:effectLst>
              <a:latin typeface="Dotum" pitchFamily="34" charset="-127"/>
              <a:ea typeface="Dotum" pitchFamily="34" charset="-127"/>
            </a:endParaRPr>
          </a:p>
          <a:p>
            <a:pPr marL="365125" indent="-282575">
              <a:buFont typeface="Wingdings" pitchFamily="2" charset="2"/>
              <a:buChar char="q"/>
            </a:pPr>
            <a:r>
              <a:rPr lang="en-US" sz="1500" dirty="0" smtClean="0"/>
              <a:t> Unstable loading in different months , the amount of translation varies several times ;</a:t>
            </a:r>
          </a:p>
          <a:p>
            <a:pPr marL="365125" indent="-282575">
              <a:buFont typeface="Wingdings" pitchFamily="2" charset="2"/>
              <a:buChar char="q"/>
            </a:pPr>
            <a:r>
              <a:rPr lang="en-US" sz="1500" dirty="0" smtClean="0"/>
              <a:t> Fees often are not in fact putting the material, and when it comes to payment from the customer;</a:t>
            </a:r>
          </a:p>
          <a:p>
            <a:pPr marL="365125" indent="-282575">
              <a:buFont typeface="Wingdings" pitchFamily="2" charset="2"/>
              <a:buChar char="q"/>
            </a:pPr>
            <a:r>
              <a:rPr lang="en-US" sz="1500" dirty="0" smtClean="0"/>
              <a:t> Sometimes such professionals are like people of second-class : interpreters accompanying delegation of shops and bars , and sometimes perform courier assignment.</a:t>
            </a:r>
          </a:p>
          <a:p>
            <a:pPr marL="365125" indent="-282575">
              <a:buFont typeface="Wingdings" pitchFamily="2" charset="2"/>
              <a:buChar char="q"/>
            </a:pPr>
            <a:r>
              <a:rPr lang="en-US" sz="1500" dirty="0" smtClean="0"/>
              <a:t>Irregular and long hours may be common for freelancers.</a:t>
            </a:r>
          </a:p>
          <a:p>
            <a:pPr marL="365125" indent="-282575">
              <a:buFont typeface="Wingdings" pitchFamily="2" charset="2"/>
              <a:buChar char="q"/>
            </a:pPr>
            <a:r>
              <a:rPr lang="en-US" sz="1500" dirty="0" smtClean="0"/>
              <a:t>Interpreting can be stressful at times</a:t>
            </a:r>
          </a:p>
          <a:p>
            <a:endParaRPr lang="ru-RU" dirty="0"/>
          </a:p>
        </p:txBody>
      </p:sp>
      <p:pic>
        <p:nvPicPr>
          <p:cNvPr id="11" name="Рисунок 10" descr="interpreter (1).jpg"/>
          <p:cNvPicPr>
            <a:picLocks noChangeAspect="1"/>
          </p:cNvPicPr>
          <p:nvPr/>
        </p:nvPicPr>
        <p:blipFill>
          <a:blip r:embed="rId2"/>
          <a:stretch>
            <a:fillRect/>
          </a:stretch>
        </p:blipFill>
        <p:spPr>
          <a:xfrm>
            <a:off x="6858016" y="5286388"/>
            <a:ext cx="1785950" cy="134685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pPr algn="ctr"/>
            <a:r>
              <a:rPr lang="en-US" sz="4000" b="1" i="1" dirty="0" smtClean="0">
                <a:solidFill>
                  <a:schemeClr val="tx1"/>
                </a:solidFill>
                <a:latin typeface="Times New Roman" pitchFamily="18" charset="0"/>
                <a:cs typeface="Times New Roman" pitchFamily="18" charset="0"/>
              </a:rPr>
              <a:t>Place of work:</a:t>
            </a:r>
            <a:endParaRPr lang="ru-RU" sz="4000" b="1" i="1" dirty="0">
              <a:solidFill>
                <a:schemeClr val="tx1"/>
              </a:solidFill>
              <a:latin typeface="Times New Roman" pitchFamily="18" charset="0"/>
              <a:cs typeface="Times New Roman" pitchFamily="18" charset="0"/>
            </a:endParaRPr>
          </a:p>
        </p:txBody>
      </p:sp>
      <p:sp>
        <p:nvSpPr>
          <p:cNvPr id="6" name="Содержимое 5"/>
          <p:cNvSpPr>
            <a:spLocks noGrp="1"/>
          </p:cNvSpPr>
          <p:nvPr>
            <p:ph idx="1"/>
          </p:nvPr>
        </p:nvSpPr>
        <p:spPr/>
        <p:txBody>
          <a:bodyPr>
            <a:normAutofit/>
          </a:bodyPr>
          <a:lstStyle/>
          <a:p>
            <a:pPr>
              <a:buFont typeface="Wingdings" pitchFamily="2" charset="2"/>
              <a:buChar char="§"/>
            </a:pPr>
            <a:r>
              <a:rPr lang="en-US" sz="2400" dirty="0" smtClean="0"/>
              <a:t>travel agencies</a:t>
            </a:r>
          </a:p>
          <a:p>
            <a:pPr>
              <a:buFont typeface="Wingdings" pitchFamily="2" charset="2"/>
              <a:buChar char="§"/>
            </a:pPr>
            <a:r>
              <a:rPr lang="en-US" sz="2400" dirty="0" smtClean="0"/>
              <a:t>bureaus</a:t>
            </a:r>
          </a:p>
          <a:p>
            <a:pPr>
              <a:buFont typeface="Wingdings" pitchFamily="2" charset="2"/>
              <a:buChar char="§"/>
            </a:pPr>
            <a:r>
              <a:rPr lang="en-US" sz="2400" dirty="0" smtClean="0"/>
              <a:t>international companies and organizations</a:t>
            </a:r>
          </a:p>
          <a:p>
            <a:pPr>
              <a:buFont typeface="Wingdings" pitchFamily="2" charset="2"/>
              <a:buChar char="§"/>
            </a:pPr>
            <a:r>
              <a:rPr lang="en-US" sz="2400" dirty="0" smtClean="0"/>
              <a:t>hotels and restaurants</a:t>
            </a:r>
          </a:p>
          <a:p>
            <a:pPr>
              <a:buFont typeface="Wingdings" pitchFamily="2" charset="2"/>
              <a:buChar char="§"/>
            </a:pPr>
            <a:r>
              <a:rPr lang="en-US" sz="2400" dirty="0" smtClean="0"/>
              <a:t>presentations, negotiations, business meetings</a:t>
            </a:r>
          </a:p>
          <a:p>
            <a:pPr>
              <a:buFont typeface="Wingdings" pitchFamily="2" charset="2"/>
              <a:buChar char="§"/>
            </a:pPr>
            <a:r>
              <a:rPr lang="en-US" sz="2400" dirty="0" smtClean="0"/>
              <a:t>museums and galleries</a:t>
            </a:r>
          </a:p>
          <a:p>
            <a:pPr>
              <a:buFont typeface="Wingdings" pitchFamily="2" charset="2"/>
              <a:buChar char="§"/>
            </a:pPr>
            <a:r>
              <a:rPr lang="en-US" sz="2400" dirty="0" smtClean="0"/>
              <a:t>exhibitions, educational institutions</a:t>
            </a:r>
            <a:endParaRPr lang="ru-RU" sz="2400" dirty="0" smtClean="0"/>
          </a:p>
        </p:txBody>
      </p:sp>
      <p:pic>
        <p:nvPicPr>
          <p:cNvPr id="7" name="Рисунок 6" descr="robota245.jpg"/>
          <p:cNvPicPr>
            <a:picLocks noChangeAspect="1"/>
          </p:cNvPicPr>
          <p:nvPr/>
        </p:nvPicPr>
        <p:blipFill>
          <a:blip r:embed="rId2"/>
          <a:stretch>
            <a:fillRect/>
          </a:stretch>
        </p:blipFill>
        <p:spPr>
          <a:xfrm>
            <a:off x="1928794" y="4714884"/>
            <a:ext cx="2857500" cy="1905000"/>
          </a:xfrm>
          <a:prstGeom prst="rect">
            <a:avLst/>
          </a:prstGeom>
        </p:spPr>
      </p:pic>
      <p:pic>
        <p:nvPicPr>
          <p:cNvPr id="8" name="Рисунок 7" descr="вставка.jpg"/>
          <p:cNvPicPr>
            <a:picLocks noChangeAspect="1"/>
          </p:cNvPicPr>
          <p:nvPr/>
        </p:nvPicPr>
        <p:blipFill>
          <a:blip r:embed="rId3"/>
          <a:stretch>
            <a:fillRect/>
          </a:stretch>
        </p:blipFill>
        <p:spPr>
          <a:xfrm>
            <a:off x="5214942" y="4643446"/>
            <a:ext cx="3048000" cy="20383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285728"/>
            <a:ext cx="7498080" cy="1143000"/>
          </a:xfrm>
        </p:spPr>
        <p:txBody>
          <a:bodyPr>
            <a:noAutofit/>
          </a:bodyPr>
          <a:lstStyle/>
          <a:p>
            <a:pPr algn="ctr"/>
            <a:r>
              <a:rPr lang="en-US" sz="4000" b="1" i="1" dirty="0" smtClean="0">
                <a:solidFill>
                  <a:schemeClr val="tx1"/>
                </a:solidFill>
                <a:latin typeface="Times New Roman" pitchFamily="18" charset="0"/>
                <a:ea typeface="Dotum" pitchFamily="34" charset="-127"/>
                <a:cs typeface="Times New Roman" pitchFamily="18" charset="0"/>
              </a:rPr>
              <a:t>The dominant activities:</a:t>
            </a:r>
            <a:r>
              <a:rPr lang="en-US" sz="4000" b="1" i="1" dirty="0" smtClean="0">
                <a:latin typeface="Times New Roman" pitchFamily="18" charset="0"/>
                <a:ea typeface="Dotum" pitchFamily="34" charset="-127"/>
                <a:cs typeface="Times New Roman" pitchFamily="18" charset="0"/>
              </a:rPr>
              <a:t/>
            </a:r>
            <a:br>
              <a:rPr lang="en-US" sz="4000" b="1" i="1" dirty="0" smtClean="0">
                <a:latin typeface="Times New Roman" pitchFamily="18" charset="0"/>
                <a:ea typeface="Dotum" pitchFamily="34" charset="-127"/>
                <a:cs typeface="Times New Roman" pitchFamily="18" charset="0"/>
              </a:rPr>
            </a:br>
            <a:endParaRPr lang="ru-RU" sz="4000" b="1" i="1" dirty="0">
              <a:latin typeface="Times New Roman" pitchFamily="18" charset="0"/>
              <a:ea typeface="Dotum" pitchFamily="34" charset="-127"/>
              <a:cs typeface="Times New Roman" pitchFamily="18" charset="0"/>
            </a:endParaRPr>
          </a:p>
        </p:txBody>
      </p:sp>
      <p:sp>
        <p:nvSpPr>
          <p:cNvPr id="3" name="Содержимое 2"/>
          <p:cNvSpPr>
            <a:spLocks noGrp="1"/>
          </p:cNvSpPr>
          <p:nvPr>
            <p:ph idx="1"/>
          </p:nvPr>
        </p:nvSpPr>
        <p:spPr>
          <a:xfrm>
            <a:off x="1357290" y="714356"/>
            <a:ext cx="7498080" cy="4443410"/>
          </a:xfrm>
        </p:spPr>
        <p:txBody>
          <a:bodyPr>
            <a:normAutofit/>
          </a:bodyPr>
          <a:lstStyle/>
          <a:p>
            <a:pPr>
              <a:defRPr/>
            </a:pPr>
            <a:endParaRPr lang="en-US" sz="2000" dirty="0" smtClean="0"/>
          </a:p>
          <a:p>
            <a:pPr>
              <a:defRPr/>
            </a:pPr>
            <a:r>
              <a:rPr lang="en-US" sz="2000" dirty="0" smtClean="0"/>
              <a:t>Organizing and conducting tours of cultural and historical places for foreigners;</a:t>
            </a:r>
          </a:p>
          <a:p>
            <a:pPr>
              <a:defRPr/>
            </a:pPr>
            <a:r>
              <a:rPr lang="en-US" sz="2000" dirty="0" smtClean="0"/>
              <a:t> Support for foreign students during their visits to the country ;</a:t>
            </a:r>
          </a:p>
          <a:p>
            <a:pPr>
              <a:defRPr/>
            </a:pPr>
            <a:r>
              <a:rPr lang="en-US" sz="2000" dirty="0" smtClean="0"/>
              <a:t> Assist in the placement and residence of foreign nationals ;</a:t>
            </a:r>
          </a:p>
          <a:p>
            <a:pPr>
              <a:defRPr/>
            </a:pPr>
            <a:r>
              <a:rPr lang="en-US" sz="2000" dirty="0" smtClean="0"/>
              <a:t> Translation of presentations , meetings, negotiations </a:t>
            </a:r>
          </a:p>
          <a:p>
            <a:pPr>
              <a:defRPr/>
            </a:pPr>
            <a:r>
              <a:rPr lang="en-US" sz="2000" dirty="0" smtClean="0"/>
              <a:t> Providing written translations ( specialized scientific, technical, artistic, journalistic literature) ;</a:t>
            </a:r>
          </a:p>
          <a:p>
            <a:pPr>
              <a:defRPr/>
            </a:pPr>
            <a:r>
              <a:rPr lang="en-US" sz="2000" dirty="0" smtClean="0"/>
              <a:t> Support groups for trips abroad;</a:t>
            </a:r>
          </a:p>
          <a:p>
            <a:pPr>
              <a:defRPr/>
            </a:pPr>
            <a:r>
              <a:rPr lang="en-US" sz="2000" dirty="0" smtClean="0"/>
              <a:t> Translation of foreign television and radio programs, motion pictures ;</a:t>
            </a:r>
          </a:p>
          <a:p>
            <a:pPr>
              <a:defRPr/>
            </a:pPr>
            <a:r>
              <a:rPr lang="en-US" sz="2000" dirty="0" smtClean="0"/>
              <a:t> Teaching activities .</a:t>
            </a:r>
            <a:endParaRPr lang="en-US" sz="2000" dirty="0" smtClean="0"/>
          </a:p>
        </p:txBody>
      </p:sp>
      <p:pic>
        <p:nvPicPr>
          <p:cNvPr id="5" name="Рисунок 4" descr="4832736.jpg"/>
          <p:cNvPicPr>
            <a:picLocks noChangeAspect="1"/>
          </p:cNvPicPr>
          <p:nvPr/>
        </p:nvPicPr>
        <p:blipFill>
          <a:blip r:embed="rId2"/>
          <a:stretch>
            <a:fillRect/>
          </a:stretch>
        </p:blipFill>
        <p:spPr>
          <a:xfrm>
            <a:off x="2071670" y="5286388"/>
            <a:ext cx="2428892" cy="1279611"/>
          </a:xfrm>
          <a:prstGeom prst="rect">
            <a:avLst/>
          </a:prstGeom>
        </p:spPr>
      </p:pic>
      <p:pic>
        <p:nvPicPr>
          <p:cNvPr id="6" name="Рисунок 5" descr="the_interpreter_by_neeckochichi-d5ih2i9.jpg"/>
          <p:cNvPicPr>
            <a:picLocks noChangeAspect="1"/>
          </p:cNvPicPr>
          <p:nvPr/>
        </p:nvPicPr>
        <p:blipFill>
          <a:blip r:embed="rId3" cstate="print"/>
          <a:stretch>
            <a:fillRect/>
          </a:stretch>
        </p:blipFill>
        <p:spPr>
          <a:xfrm>
            <a:off x="5286380" y="4857760"/>
            <a:ext cx="2928958" cy="187687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4000" b="1" i="1" dirty="0" smtClean="0">
                <a:solidFill>
                  <a:schemeClr val="tx1"/>
                </a:solidFill>
                <a:latin typeface="Times New Roman" pitchFamily="18" charset="0"/>
                <a:cs typeface="Times New Roman" pitchFamily="18" charset="0"/>
              </a:rPr>
              <a:t>Professional qualities:</a:t>
            </a:r>
            <a:endParaRPr lang="ru-RU" sz="4000" b="1" i="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r>
              <a:rPr lang="en-US" dirty="0" smtClean="0"/>
              <a:t>Strong analytical thinking , flexible thinking processes ;</a:t>
            </a:r>
          </a:p>
          <a:p>
            <a:r>
              <a:rPr lang="en-US" dirty="0" smtClean="0"/>
              <a:t>good long term structured memory , memory for auditory images ;</a:t>
            </a:r>
          </a:p>
          <a:p>
            <a:r>
              <a:rPr lang="en-US" dirty="0" smtClean="0"/>
              <a:t>concentration and attention span ;</a:t>
            </a:r>
          </a:p>
          <a:p>
            <a:r>
              <a:rPr lang="en-US" dirty="0" smtClean="0"/>
              <a:t>advanced verbal reasoning;</a:t>
            </a:r>
          </a:p>
          <a:p>
            <a:r>
              <a:rPr lang="en-US" dirty="0" smtClean="0"/>
              <a:t>communication and organizational skills, ability to hear and to listen ;</a:t>
            </a:r>
          </a:p>
          <a:p>
            <a:r>
              <a:rPr lang="en-US" dirty="0" smtClean="0"/>
              <a:t>verbal ability , well put it , a rich vocabulary ;</a:t>
            </a:r>
          </a:p>
          <a:p>
            <a:r>
              <a:rPr lang="en-US" dirty="0" smtClean="0"/>
              <a:t>a high level of distribution of attention ;</a:t>
            </a:r>
          </a:p>
          <a:p>
            <a:r>
              <a:rPr lang="en-US" dirty="0" smtClean="0"/>
              <a:t>emotional stability, patience, diligence , punctuality , curiosity investigator;</a:t>
            </a:r>
          </a:p>
          <a:p>
            <a:r>
              <a:rPr lang="en-US" dirty="0" smtClean="0"/>
              <a:t>physical and mental endurance.</a:t>
            </a:r>
          </a:p>
          <a:p>
            <a:endParaRPr lang="ru-RU" dirty="0"/>
          </a:p>
        </p:txBody>
      </p:sp>
      <p:pic>
        <p:nvPicPr>
          <p:cNvPr id="4" name="Рисунок 3" descr="image_src_2974.jpg"/>
          <p:cNvPicPr>
            <a:picLocks noChangeAspect="1"/>
          </p:cNvPicPr>
          <p:nvPr/>
        </p:nvPicPr>
        <p:blipFill>
          <a:blip r:embed="rId2" cstate="print"/>
          <a:stretch>
            <a:fillRect/>
          </a:stretch>
        </p:blipFill>
        <p:spPr>
          <a:xfrm>
            <a:off x="7000892" y="5357826"/>
            <a:ext cx="1809736" cy="150017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217</TotalTime>
  <Words>775</Words>
  <Application>Microsoft Office PowerPoint</Application>
  <PresentationFormat>Экран (4:3)</PresentationFormat>
  <Paragraphs>57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Солнцестояние</vt:lpstr>
      <vt:lpstr>My future profession-Interpreter</vt:lpstr>
      <vt:lpstr>Слайд 2</vt:lpstr>
      <vt:lpstr> Interpreter</vt:lpstr>
      <vt:lpstr>Слайд 4</vt:lpstr>
      <vt:lpstr>Слайд 5</vt:lpstr>
      <vt:lpstr>Pros and Cons of the profession</vt:lpstr>
      <vt:lpstr>Place of work:</vt:lpstr>
      <vt:lpstr>The dominant activities: </vt:lpstr>
      <vt:lpstr>Professional qualities:</vt:lpstr>
      <vt:lpstr>Слайд 10</vt:lpstr>
      <vt:lpstr>Quote of the translation</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future profession-Interpreter</dc:title>
  <dc:creator>User</dc:creator>
  <cp:lastModifiedBy>asdfg</cp:lastModifiedBy>
  <cp:revision>21</cp:revision>
  <dcterms:created xsi:type="dcterms:W3CDTF">2013-10-20T18:49:46Z</dcterms:created>
  <dcterms:modified xsi:type="dcterms:W3CDTF">2015-02-08T20:52:05Z</dcterms:modified>
</cp:coreProperties>
</file>