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4" r:id="rId6"/>
    <p:sldId id="260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6416" autoAdjust="0"/>
  </p:normalViewPr>
  <p:slideViewPr>
    <p:cSldViewPr>
      <p:cViewPr varScale="1">
        <p:scale>
          <a:sx n="70" d="100"/>
          <a:sy n="70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887DD-85B9-434A-9039-9E4A5819ED53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D4D62-875C-4E1B-974B-7E4298F22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4D62-875C-4E1B-974B-7E4298F22FF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B418-1542-4427-BCB2-0309BB1B1EEB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6DA-C5F3-4A50-A039-08D83398D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B418-1542-4427-BCB2-0309BB1B1EEB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6DA-C5F3-4A50-A039-08D83398D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B418-1542-4427-BCB2-0309BB1B1EEB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6DA-C5F3-4A50-A039-08D83398D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B418-1542-4427-BCB2-0309BB1B1EEB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6DA-C5F3-4A50-A039-08D83398D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B418-1542-4427-BCB2-0309BB1B1EEB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6DA-C5F3-4A50-A039-08D83398D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B418-1542-4427-BCB2-0309BB1B1EEB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6DA-C5F3-4A50-A039-08D83398D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B418-1542-4427-BCB2-0309BB1B1EEB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6DA-C5F3-4A50-A039-08D83398D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B418-1542-4427-BCB2-0309BB1B1EEB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6DA-C5F3-4A50-A039-08D83398D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B418-1542-4427-BCB2-0309BB1B1EEB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6DA-C5F3-4A50-A039-08D83398D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B418-1542-4427-BCB2-0309BB1B1EEB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6DA-C5F3-4A50-A039-08D83398D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B418-1542-4427-BCB2-0309BB1B1EEB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6DA-C5F3-4A50-A039-08D83398D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AB418-1542-4427-BCB2-0309BB1B1EEB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A36DA-C5F3-4A50-A039-08D83398D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ver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124744"/>
            <a:ext cx="898996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Зоря</a:t>
            </a:r>
            <a:r>
              <a:rPr lang="uk-UA" sz="8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ні скупчення та асоціації</a:t>
            </a:r>
            <a:endParaRPr lang="ru-RU" sz="80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Файл:Orion.Nebula.M42.Trapezium.Cluster.VIS-IR.H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276872"/>
            <a:ext cx="885698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Д</a:t>
            </a:r>
            <a:r>
              <a:rPr lang="uk-UA" sz="80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якую</a:t>
            </a:r>
            <a:r>
              <a:rPr lang="uk-UA" sz="8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за увагу</a:t>
            </a:r>
            <a:endParaRPr lang="ru-RU" sz="80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1401" y="2413337"/>
            <a:ext cx="858119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/>
            </a:r>
            <a:b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</a:b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   </a:t>
            </a:r>
            <a:r>
              <a:rPr lang="ru-RU" sz="24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Segoe Script" pitchFamily="34" charset="0"/>
              </a:rPr>
              <a:t>Виконала</a:t>
            </a:r>
            <a:r>
              <a:rPr lang="ru-RU" sz="2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Segoe Script" pitchFamily="34" charset="0"/>
              </a:rPr>
              <a:t> </a:t>
            </a:r>
            <a:r>
              <a:rPr lang="ru-RU" sz="24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Segoe Script" pitchFamily="34" charset="0"/>
              </a:rPr>
              <a:t>Скакалова</a:t>
            </a:r>
            <a:r>
              <a:rPr lang="ru-RU" sz="2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Segoe Script" pitchFamily="34" charset="0"/>
              </a:rPr>
              <a:t> </a:t>
            </a:r>
            <a:r>
              <a:rPr lang="ru-RU" sz="24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Segoe Script" pitchFamily="34" charset="0"/>
              </a:rPr>
              <a:t>Олександра</a:t>
            </a:r>
            <a:r>
              <a:rPr lang="ru-RU" sz="2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Segoe Script" pitchFamily="34" charset="0"/>
              </a:rPr>
              <a:t> 11-А</a:t>
            </a:r>
            <a:endParaRPr lang="ru-RU" sz="2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Segoe Script" pitchFamily="34" charset="0"/>
            </a:endParaRPr>
          </a:p>
        </p:txBody>
      </p:sp>
    </p:spTree>
  </p:cSld>
  <p:clrMapOvr>
    <a:masterClrMapping/>
  </p:clrMapOvr>
  <p:transition>
    <p:cover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604867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Зоряне скупчення</a:t>
            </a:r>
            <a:r>
              <a:rPr lang="vi-VN" sz="3600" dirty="0" smtClean="0"/>
              <a:t> </a:t>
            </a:r>
            <a:r>
              <a:rPr lang="vi-V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cs typeface="Aharoni" pitchFamily="2" charset="-79"/>
              </a:rPr>
              <a:t>— гравітаційно зв'язана група зірок, що має загальне походження і рухома в гравітаційному полі галактики як єдине ціле.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  <a:cs typeface="Aharoni" pitchFamily="2" charset="-79"/>
            </a:endParaRPr>
          </a:p>
        </p:txBody>
      </p:sp>
      <p:pic>
        <p:nvPicPr>
          <p:cNvPr id="2050" name="Picture 2" descr="Файл:A Swarm of Ancient Stars - GPN-2000-0009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204864"/>
            <a:ext cx="3528392" cy="37014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5940152" y="5877272"/>
            <a:ext cx="22926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Скупчення</a:t>
            </a:r>
            <a:r>
              <a:rPr lang="ru-RU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зірок</a:t>
            </a:r>
            <a:r>
              <a:rPr lang="ru-RU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 80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71600" y="956628"/>
            <a:ext cx="745232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Деяка частина зір Галактики об’єднана в скупчення, тобто в групи, які пов'язані між собою взаємним тяжінням і тому, рухаються в просторі як єдине ціле.  Розрізняють два види зоряних скупчень: </a:t>
            </a:r>
            <a:r>
              <a:rPr kumimoji="0" lang="uk-UA" sz="2400" i="1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розсіяні </a:t>
            </a:r>
            <a:r>
              <a:rPr kumimoji="0" lang="uk-UA" sz="24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 </a:t>
            </a:r>
            <a:r>
              <a:rPr kumimoji="0" lang="uk-UA" sz="2400" i="1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кулясті</a:t>
            </a:r>
            <a:r>
              <a:rPr kumimoji="0" lang="uk-UA" sz="24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24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http://t1.gstatic.com/images?q=tbn:ANd9GcTiHAWq6Vux-U1QCu303gjDDGCi56x0lGcRzoQLnCFwkhOAms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356992"/>
            <a:ext cx="2952328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1" name="Picture 7" descr="http://upload.wikimedia.org/wikipedia/commons/0/0d/Messier1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3284984"/>
            <a:ext cx="2935584" cy="2935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227575"/>
            <a:ext cx="91440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uk-UA" sz="2800" b="1" i="1" u="none" strike="noStrike" spc="100" normalizeH="0" baseline="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Розсіяні зоряні скупчення</a:t>
            </a:r>
            <a:r>
              <a:rPr lang="uk-UA" sz="28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4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складаються з декількох десятків, сотень, іноді тисяч зір, що мають неправильну форму. Їхні діаметри становлять 10-20 світлових років.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852936"/>
            <a:ext cx="6048672" cy="3528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347864" y="6381328"/>
            <a:ext cx="27780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i="1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Розсіяне зоряне скупчення Плеяди</a:t>
            </a:r>
            <a:endParaRPr kumimoji="0" lang="uk-UA" sz="18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37261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spc="100" dirty="0" err="1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Розсіяне</a:t>
            </a:r>
            <a:r>
              <a:rPr lang="ru-RU" sz="32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ru-RU" sz="3200" b="1" spc="100" dirty="0" err="1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зоряне</a:t>
            </a:r>
            <a:r>
              <a:rPr lang="ru-RU" sz="32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ru-RU" sz="3200" b="1" spc="100" dirty="0" err="1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скупчення</a:t>
            </a:r>
            <a:r>
              <a:rPr lang="ru-RU" sz="32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гравітаційно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пов'язана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зір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типу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зоряного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середню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масу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оцінюють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300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M☉. 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ядро,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діаметр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пк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корону,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діаметр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2—10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більший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діаметр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ядра.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http://upload.wikimedia.org/wikipedia/commons/thumb/8/80/Hyades.jpg/250px-Hyad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068960"/>
            <a:ext cx="4896544" cy="32513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5157192"/>
            <a:ext cx="738031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1" u="none" strike="noStrike" spc="100" normalizeH="0" baseline="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Кулясті</a:t>
            </a:r>
            <a:r>
              <a:rPr kumimoji="0" lang="uk-UA" sz="3200" b="1" i="1" u="none" strike="noStrike" spc="100" normalizeH="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3200" b="1" i="1" u="none" strike="noStrike" spc="100" normalizeH="0" baseline="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зоряні скупчення</a:t>
            </a:r>
            <a:r>
              <a:rPr kumimoji="0" lang="uk-UA" sz="3200" b="1" i="0" u="none" strike="noStrike" spc="100" normalizeH="0" baseline="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4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мають сферичну або злегка сплюснуту форму. Вони налічують сотні тисяч і навіть мільйони зір, які групуються до центру.</a:t>
            </a:r>
            <a:endParaRPr kumimoji="0" lang="uk-UA" sz="24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5" name="Picture 3" descr="http://www.noos.com.ua/static/images/_publications/NGC_6121_globular_cluster_resiz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6765517" cy="43658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7380312" y="1268760"/>
            <a:ext cx="15121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Кулясте скупчення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NGC 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6121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24128" y="1340768"/>
            <a:ext cx="34198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Кулясті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скупчення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колективними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членами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нашої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Галактики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сферичної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підсистеми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вони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обертаються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навколо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центра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масГалактики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сильно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витягнутими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орбітами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швидкостями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 200 км/с та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періодами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обертання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108—109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476672"/>
            <a:ext cx="76168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spc="100" dirty="0" err="1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Кулясті</a:t>
            </a:r>
            <a:r>
              <a:rPr lang="ru-RU" sz="36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ru-RU" sz="3600" b="1" spc="100" dirty="0" err="1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скупчення</a:t>
            </a:r>
            <a:r>
              <a:rPr lang="ru-RU" sz="36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ru-RU" sz="3600" b="1" spc="100" dirty="0" err="1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нашої</a:t>
            </a:r>
            <a:r>
              <a:rPr lang="ru-RU" sz="36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Галактики</a:t>
            </a:r>
          </a:p>
        </p:txBody>
      </p:sp>
      <p:pic>
        <p:nvPicPr>
          <p:cNvPr id="20482" name="Picture 2" descr="http://upload.wikimedia.org/wikipedia/commons/thumb/6/6f/M3_color_magnitude_diagram.jpg/220px-M3_color_magnitude_diagr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40768"/>
            <a:ext cx="4824536" cy="407892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99592" y="55892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Діаграма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колір-зоряна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величина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кулястого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скупчення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M3.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ver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9" name="Picture 5" descr="\appro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91788" y="-68263"/>
            <a:ext cx="133350" cy="8572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3528" y="836712"/>
            <a:ext cx="73274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Кулясті</a:t>
            </a:r>
            <a:r>
              <a:rPr lang="ru-RU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ru-RU" sz="32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скупчення</a:t>
            </a:r>
            <a:r>
              <a:rPr lang="ru-RU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в </a:t>
            </a:r>
            <a:r>
              <a:rPr lang="ru-RU" sz="32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інших</a:t>
            </a:r>
            <a:r>
              <a:rPr lang="ru-RU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 галактиках</a:t>
            </a:r>
            <a:endParaRPr lang="ru-RU" sz="32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83560" y="1484784"/>
            <a:ext cx="396044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галактиках (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Магелланових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Хмарах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спостерігаються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кулясті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скупчення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3" name="Picture 5" descr="Файл:Magellanic Clouds ― Irregular Dwarf Galaxies 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484784"/>
            <a:ext cx="5076056" cy="4848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ver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92696"/>
            <a:ext cx="64807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Зоряні асоціації </a:t>
            </a:r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— угрупування </a:t>
            </a:r>
            <a:r>
              <a:rPr lang="uk-UA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гравітаційно</a:t>
            </a:r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непов'язаних або </a:t>
            </a:r>
            <a:r>
              <a:rPr lang="uk-UA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слабопов'язаних</a:t>
            </a:r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між собою молодих зір (віком до декількох мільйонів років), об'єднаних спільним походженням.</a:t>
            </a:r>
            <a:endParaRPr lang="ru-RU" sz="20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www.epochtimes.com.ua/upload/medialibrary/6f1/6f1fb98aa6324bca926da03a9abfec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492896"/>
            <a:ext cx="5715000" cy="3790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ver dir="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177</Words>
  <Application>Microsoft Office PowerPoint</Application>
  <PresentationFormat>Экран (4:3)</PresentationFormat>
  <Paragraphs>18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17</cp:revision>
  <dcterms:created xsi:type="dcterms:W3CDTF">2014-03-31T16:09:10Z</dcterms:created>
  <dcterms:modified xsi:type="dcterms:W3CDTF">2014-06-05T20:57:53Z</dcterms:modified>
</cp:coreProperties>
</file>