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2"/>
  </p:notesMasterIdLst>
  <p:sldIdLst>
    <p:sldId id="256" r:id="rId2"/>
    <p:sldId id="257" r:id="rId3"/>
    <p:sldId id="286" r:id="rId4"/>
    <p:sldId id="260" r:id="rId5"/>
    <p:sldId id="262" r:id="rId6"/>
    <p:sldId id="261" r:id="rId7"/>
    <p:sldId id="263" r:id="rId8"/>
    <p:sldId id="264" r:id="rId9"/>
    <p:sldId id="282" r:id="rId10"/>
    <p:sldId id="281" r:id="rId11"/>
    <p:sldId id="283" r:id="rId12"/>
    <p:sldId id="284" r:id="rId13"/>
    <p:sldId id="285" r:id="rId14"/>
    <p:sldId id="265" r:id="rId15"/>
    <p:sldId id="266" r:id="rId16"/>
    <p:sldId id="267" r:id="rId17"/>
    <p:sldId id="280" r:id="rId18"/>
    <p:sldId id="279" r:id="rId19"/>
    <p:sldId id="275" r:id="rId20"/>
    <p:sldId id="287"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9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12DF2C-67EC-48E5-A83B-CEBEE701C200}" type="datetimeFigureOut">
              <a:rPr lang="ru-RU" smtClean="0"/>
              <a:pPr/>
              <a:t>29.03.2014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172833-ECAB-41CB-8A85-F0D1AD0EE82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6F58F68-95B4-4230-988A-E9E76258CC11}" type="datetimeFigureOut">
              <a:rPr lang="ru-RU" smtClean="0"/>
              <a:pPr/>
              <a:t>29.03.2014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5747D5-43C4-4B3D-ABC5-292EF50275F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6F58F68-95B4-4230-988A-E9E76258CC11}" type="datetimeFigureOut">
              <a:rPr lang="ru-RU" smtClean="0"/>
              <a:pPr/>
              <a:t>29.03.2014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5747D5-43C4-4B3D-ABC5-292EF50275F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6F58F68-95B4-4230-988A-E9E76258CC11}" type="datetimeFigureOut">
              <a:rPr lang="ru-RU" smtClean="0"/>
              <a:pPr/>
              <a:t>29.03.2014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5747D5-43C4-4B3D-ABC5-292EF50275F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6F58F68-95B4-4230-988A-E9E76258CC11}" type="datetimeFigureOut">
              <a:rPr lang="ru-RU" smtClean="0"/>
              <a:pPr/>
              <a:t>29.03.2014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5747D5-43C4-4B3D-ABC5-292EF50275F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6F58F68-95B4-4230-988A-E9E76258CC11}" type="datetimeFigureOut">
              <a:rPr lang="ru-RU" smtClean="0"/>
              <a:pPr/>
              <a:t>29.03.2014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5747D5-43C4-4B3D-ABC5-292EF50275F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6F58F68-95B4-4230-988A-E9E76258CC11}" type="datetimeFigureOut">
              <a:rPr lang="ru-RU" smtClean="0"/>
              <a:pPr/>
              <a:t>29.03.2014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5747D5-43C4-4B3D-ABC5-292EF50275F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6F58F68-95B4-4230-988A-E9E76258CC11}" type="datetimeFigureOut">
              <a:rPr lang="ru-RU" smtClean="0"/>
              <a:pPr/>
              <a:t>29.03.2014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C5747D5-43C4-4B3D-ABC5-292EF50275F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6F58F68-95B4-4230-988A-E9E76258CC11}" type="datetimeFigureOut">
              <a:rPr lang="ru-RU" smtClean="0"/>
              <a:pPr/>
              <a:t>29.03.2014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C5747D5-43C4-4B3D-ABC5-292EF50275F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6F58F68-95B4-4230-988A-E9E76258CC11}" type="datetimeFigureOut">
              <a:rPr lang="ru-RU" smtClean="0"/>
              <a:pPr/>
              <a:t>29.03.2014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C5747D5-43C4-4B3D-ABC5-292EF50275F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6F58F68-95B4-4230-988A-E9E76258CC11}" type="datetimeFigureOut">
              <a:rPr lang="ru-RU" smtClean="0"/>
              <a:pPr/>
              <a:t>29.03.2014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5747D5-43C4-4B3D-ABC5-292EF50275F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6F58F68-95B4-4230-988A-E9E76258CC11}" type="datetimeFigureOut">
              <a:rPr lang="ru-RU" smtClean="0"/>
              <a:pPr/>
              <a:t>29.03.2014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5747D5-43C4-4B3D-ABC5-292EF50275F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58F68-95B4-4230-988A-E9E76258CC11}" type="datetimeFigureOut">
              <a:rPr lang="ru-RU" smtClean="0"/>
              <a:pPr/>
              <a:t>29.03.2014</a:t>
            </a:fld>
            <a:endParaRPr lang="ru-RU"/>
          </a:p>
        </p:txBody>
      </p:sp>
      <p:sp>
        <p:nvSpPr>
          <p:cNvPr id="5" name="Нижний колонтитул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747D5-43C4-4B3D-ABC5-292EF50275F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14480" y="1500175"/>
            <a:ext cx="6500859" cy="2243153"/>
          </a:xfrm>
        </p:spPr>
        <p:txBody>
          <a:bodyPr>
            <a:noAutofit/>
          </a:bodyPr>
          <a:lstStyle/>
          <a:p>
            <a:r>
              <a:rPr lang="en-US" sz="8800" b="1" dirty="0" smtClean="0">
                <a:solidFill>
                  <a:srgbClr val="FFFF00"/>
                </a:solidFill>
                <a:effectLst>
                  <a:outerShdw blurRad="38100" dist="38100" dir="2700000" algn="tl">
                    <a:srgbClr val="000000">
                      <a:alpha val="43137"/>
                    </a:srgbClr>
                  </a:outerShdw>
                </a:effectLst>
              </a:rPr>
              <a:t>Education in USA</a:t>
            </a:r>
            <a:endParaRPr lang="ru-RU" sz="8800" b="1" dirty="0">
              <a:solidFill>
                <a:srgbClr val="FFFF00"/>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p:txBody>
          <a:bodyPr>
            <a:normAutofit/>
          </a:bodyPr>
          <a:lstStyle/>
          <a:p>
            <a:r>
              <a:rPr lang="en-US" sz="4000" b="1" dirty="0" err="1" smtClean="0">
                <a:solidFill>
                  <a:schemeClr val="tx2">
                    <a:lumMod val="50000"/>
                  </a:schemeClr>
                </a:solidFill>
                <a:effectLst>
                  <a:outerShdw blurRad="38100" dist="38100" dir="2700000" algn="tl">
                    <a:srgbClr val="000000">
                      <a:alpha val="43137"/>
                    </a:srgbClr>
                  </a:outerShdw>
                </a:effectLst>
              </a:rPr>
              <a:t>Daria</a:t>
            </a:r>
            <a:r>
              <a:rPr lang="en-US" sz="4000" b="1" dirty="0" smtClean="0">
                <a:solidFill>
                  <a:schemeClr val="tx2">
                    <a:lumMod val="50000"/>
                  </a:schemeClr>
                </a:solidFill>
                <a:effectLst>
                  <a:outerShdw blurRad="38100" dist="38100" dir="2700000" algn="tl">
                    <a:srgbClr val="000000">
                      <a:alpha val="43137"/>
                    </a:srgbClr>
                  </a:outerShdw>
                </a:effectLst>
              </a:rPr>
              <a:t> </a:t>
            </a:r>
            <a:r>
              <a:rPr lang="en-US" sz="4000" b="1" dirty="0" err="1" smtClean="0">
                <a:solidFill>
                  <a:schemeClr val="tx2">
                    <a:lumMod val="50000"/>
                  </a:schemeClr>
                </a:solidFill>
                <a:effectLst>
                  <a:outerShdw blurRad="38100" dist="38100" dir="2700000" algn="tl">
                    <a:srgbClr val="000000">
                      <a:alpha val="43137"/>
                    </a:srgbClr>
                  </a:outerShdw>
                </a:effectLst>
              </a:rPr>
              <a:t>Drozd</a:t>
            </a:r>
            <a:endParaRPr lang="ru-RU" sz="4000" b="1" dirty="0">
              <a:solidFill>
                <a:schemeClr val="tx2">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5E9EFF">
                <a:alpha val="2000"/>
              </a:srgbClr>
            </a:gs>
            <a:gs pos="39999">
              <a:srgbClr val="85C2FF"/>
            </a:gs>
            <a:gs pos="70000">
              <a:srgbClr val="C4D6EB"/>
            </a:gs>
            <a:gs pos="100000">
              <a:srgbClr val="FFEBFA"/>
            </a:gs>
          </a:gsLst>
          <a:path path="rect">
            <a:fillToRect l="100000" t="10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effectLst>
                  <a:outerShdw blurRad="38100" dist="38100" dir="2700000" algn="tl">
                    <a:srgbClr val="000000">
                      <a:alpha val="43137"/>
                    </a:srgbClr>
                  </a:outerShdw>
                </a:effectLst>
              </a:rPr>
              <a:t>Universities</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fontScale="85000" lnSpcReduction="20000"/>
          </a:bodyPr>
          <a:lstStyle/>
          <a:p>
            <a:r>
              <a:rPr lang="en-US" dirty="0" smtClean="0"/>
              <a:t>The </a:t>
            </a:r>
            <a:r>
              <a:rPr lang="en-US" b="1" dirty="0" smtClean="0">
                <a:effectLst>
                  <a:outerShdw blurRad="38100" dist="38100" dir="2700000" algn="tl">
                    <a:srgbClr val="000000">
                      <a:alpha val="43137"/>
                    </a:srgbClr>
                  </a:outerShdw>
                </a:effectLst>
              </a:rPr>
              <a:t>Ivy League</a:t>
            </a:r>
            <a:r>
              <a:rPr lang="en-US" dirty="0" smtClean="0"/>
              <a:t> is a collegiate athletic conference comprising sports teams from eight private institutions of higher education in the Northeastern United States. The conference name is also commonly used to refer to those eight schools as a group</a:t>
            </a:r>
            <a:r>
              <a:rPr lang="en-US" dirty="0" smtClean="0"/>
              <a:t>. </a:t>
            </a:r>
            <a:r>
              <a:rPr lang="en-US" dirty="0" smtClean="0"/>
              <a:t> The eight institutions are Brown University</a:t>
            </a:r>
            <a:r>
              <a:rPr lang="en-US" dirty="0" smtClean="0"/>
              <a:t>, Columbia </a:t>
            </a:r>
            <a:r>
              <a:rPr lang="en-US" dirty="0" smtClean="0"/>
              <a:t>University, Cornell University, Dartmouth College, Harvard University, Princeton University, the University of Pennsylvania, and Yale University. The term Ivy League also has connotations of academic excellence, selectivity in admissions, and social elitism.</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vyLeagueLocations.png"/>
          <p:cNvPicPr>
            <a:picLocks noGrp="1" noChangeAspect="1"/>
          </p:cNvPicPr>
          <p:nvPr>
            <p:ph idx="1"/>
          </p:nvPr>
        </p:nvPicPr>
        <p:blipFill>
          <a:blip r:embed="rId2"/>
          <a:stretch>
            <a:fillRect/>
          </a:stretch>
        </p:blipFill>
        <p:spPr>
          <a:xfrm>
            <a:off x="214281" y="1"/>
            <a:ext cx="8534399" cy="6858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Brown University</a:t>
            </a:r>
            <a:br>
              <a:rPr lang="en-US" dirty="0" smtClean="0"/>
            </a:br>
            <a:endParaRPr lang="ru-RU" dirty="0"/>
          </a:p>
        </p:txBody>
      </p:sp>
      <p:pic>
        <p:nvPicPr>
          <p:cNvPr id="4" name="Содержимое 3" descr="800px-BrownUniversity-UniversityHall.jpg"/>
          <p:cNvPicPr>
            <a:picLocks noGrp="1" noChangeAspect="1"/>
          </p:cNvPicPr>
          <p:nvPr>
            <p:ph idx="1"/>
          </p:nvPr>
        </p:nvPicPr>
        <p:blipFill>
          <a:blip r:embed="rId2"/>
          <a:stretch>
            <a:fillRect/>
          </a:stretch>
        </p:blipFill>
        <p:spPr>
          <a:xfrm>
            <a:off x="714348" y="964365"/>
            <a:ext cx="7858180" cy="589363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Columbia University</a:t>
            </a:r>
            <a:br>
              <a:rPr lang="en-US" dirty="0" smtClean="0"/>
            </a:br>
            <a:endParaRPr lang="ru-RU" dirty="0"/>
          </a:p>
        </p:txBody>
      </p:sp>
      <p:pic>
        <p:nvPicPr>
          <p:cNvPr id="4" name="Содержимое 3" descr="800px-Columbia_pano.jpg"/>
          <p:cNvPicPr>
            <a:picLocks noGrp="1" noChangeAspect="1"/>
          </p:cNvPicPr>
          <p:nvPr>
            <p:ph idx="1"/>
          </p:nvPr>
        </p:nvPicPr>
        <p:blipFill>
          <a:blip r:embed="rId2"/>
          <a:stretch>
            <a:fillRect/>
          </a:stretch>
        </p:blipFill>
        <p:spPr>
          <a:xfrm>
            <a:off x="142845" y="2143116"/>
            <a:ext cx="8749548" cy="2786082"/>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Cornell University</a:t>
            </a:r>
            <a:br>
              <a:rPr lang="en-US" dirty="0" smtClean="0"/>
            </a:br>
            <a:endParaRPr lang="ru-RU" dirty="0"/>
          </a:p>
        </p:txBody>
      </p:sp>
      <p:pic>
        <p:nvPicPr>
          <p:cNvPr id="4" name="Содержимое 3" descr="800px-Risley_hall,_backyard_(cropped).PNG"/>
          <p:cNvPicPr>
            <a:picLocks noGrp="1" noChangeAspect="1"/>
          </p:cNvPicPr>
          <p:nvPr>
            <p:ph idx="1"/>
          </p:nvPr>
        </p:nvPicPr>
        <p:blipFill>
          <a:blip r:embed="rId2"/>
          <a:stretch>
            <a:fillRect/>
          </a:stretch>
        </p:blipFill>
        <p:spPr>
          <a:xfrm>
            <a:off x="571472" y="1191651"/>
            <a:ext cx="8143932" cy="5405535"/>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082660"/>
          </a:xfrm>
        </p:spPr>
        <p:txBody>
          <a:bodyPr>
            <a:normAutofit fontScale="90000"/>
          </a:bodyPr>
          <a:lstStyle/>
          <a:p>
            <a:r>
              <a:rPr lang="en-US" dirty="0" smtClean="0"/>
              <a:t>Dartmouth College</a:t>
            </a:r>
            <a:br>
              <a:rPr lang="en-US" dirty="0" smtClean="0"/>
            </a:br>
            <a:endParaRPr lang="ru-RU" dirty="0"/>
          </a:p>
        </p:txBody>
      </p:sp>
      <p:pic>
        <p:nvPicPr>
          <p:cNvPr id="4" name="Содержимое 3" descr="800px-Dartmouth_College_campus_2007-10-20_09.JPG"/>
          <p:cNvPicPr>
            <a:picLocks noGrp="1" noChangeAspect="1"/>
          </p:cNvPicPr>
          <p:nvPr>
            <p:ph idx="1"/>
          </p:nvPr>
        </p:nvPicPr>
        <p:blipFill>
          <a:blip r:embed="rId2"/>
          <a:stretch>
            <a:fillRect/>
          </a:stretch>
        </p:blipFill>
        <p:spPr>
          <a:xfrm>
            <a:off x="642910" y="857232"/>
            <a:ext cx="7786742" cy="5840057"/>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University of Pennsylvania</a:t>
            </a:r>
            <a:endParaRPr lang="ru-RU" dirty="0"/>
          </a:p>
        </p:txBody>
      </p:sp>
      <p:pic>
        <p:nvPicPr>
          <p:cNvPr id="4" name="Содержимое 3" descr="пенсільванський університет.jpg"/>
          <p:cNvPicPr>
            <a:picLocks noGrp="1" noChangeAspect="1"/>
          </p:cNvPicPr>
          <p:nvPr>
            <p:ph idx="1"/>
          </p:nvPr>
        </p:nvPicPr>
        <p:blipFill>
          <a:blip r:embed="rId2"/>
          <a:stretch>
            <a:fillRect/>
          </a:stretch>
        </p:blipFill>
        <p:spPr>
          <a:xfrm>
            <a:off x="1071538" y="1215250"/>
            <a:ext cx="7021128" cy="5259068"/>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Princeton University</a:t>
            </a:r>
            <a:endParaRPr lang="ru-RU" dirty="0"/>
          </a:p>
        </p:txBody>
      </p:sp>
      <p:pic>
        <p:nvPicPr>
          <p:cNvPr id="4" name="Содержимое 3" descr="принстонський.PNG"/>
          <p:cNvPicPr>
            <a:picLocks noGrp="1" noChangeAspect="1"/>
          </p:cNvPicPr>
          <p:nvPr>
            <p:ph idx="1"/>
          </p:nvPr>
        </p:nvPicPr>
        <p:blipFill>
          <a:blip r:embed="rId2"/>
          <a:stretch>
            <a:fillRect/>
          </a:stretch>
        </p:blipFill>
        <p:spPr>
          <a:xfrm>
            <a:off x="614660" y="1428737"/>
            <a:ext cx="8361130" cy="5143536"/>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en-US" dirty="0" smtClean="0"/>
              <a:t>Yale University</a:t>
            </a:r>
            <a:endParaRPr lang="ru-RU" dirty="0"/>
          </a:p>
        </p:txBody>
      </p:sp>
      <p:pic>
        <p:nvPicPr>
          <p:cNvPr id="9" name="Содержимое 8" descr="йельський університет.PNG"/>
          <p:cNvPicPr>
            <a:picLocks noGrp="1" noChangeAspect="1"/>
          </p:cNvPicPr>
          <p:nvPr>
            <p:ph idx="1"/>
          </p:nvPr>
        </p:nvPicPr>
        <p:blipFill>
          <a:blip r:embed="rId2"/>
          <a:stretch>
            <a:fillRect/>
          </a:stretch>
        </p:blipFill>
        <p:spPr>
          <a:xfrm>
            <a:off x="857224" y="1357298"/>
            <a:ext cx="7429552" cy="5349759"/>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en-US" dirty="0" smtClean="0"/>
              <a:t>Harvard University</a:t>
            </a:r>
            <a:endParaRPr lang="ru-RU" dirty="0"/>
          </a:p>
        </p:txBody>
      </p:sp>
      <p:pic>
        <p:nvPicPr>
          <p:cNvPr id="9" name="Содержимое 8" descr="гарвардський.PNG"/>
          <p:cNvPicPr>
            <a:picLocks noGrp="1" noChangeAspect="1"/>
          </p:cNvPicPr>
          <p:nvPr>
            <p:ph idx="1"/>
          </p:nvPr>
        </p:nvPicPr>
        <p:blipFill>
          <a:blip r:embed="rId2"/>
          <a:stretch>
            <a:fillRect/>
          </a:stretch>
        </p:blipFill>
        <p:spPr>
          <a:xfrm>
            <a:off x="714348" y="1214422"/>
            <a:ext cx="8001056" cy="5423617"/>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500175"/>
            <a:ext cx="5357851" cy="2500322"/>
          </a:xfrm>
        </p:spPr>
        <p:txBody>
          <a:bodyPr>
            <a:normAutofit/>
          </a:bodyPr>
          <a:lstStyle/>
          <a:p>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“To know everything is to know nothing”</a:t>
            </a:r>
            <a:endParaRPr lang="ru-RU"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effectLst>
                  <a:outerShdw blurRad="38100" dist="38100" dir="2700000" algn="tl">
                    <a:srgbClr val="000000">
                      <a:alpha val="43137"/>
                    </a:srgbClr>
                  </a:outerShdw>
                </a:effectLst>
              </a:rPr>
              <a:t>The end</a:t>
            </a:r>
            <a:endParaRPr lang="ru-RU" b="1" dirty="0">
              <a:effectLst>
                <a:outerShdw blurRad="38100" dist="38100" dir="2700000" algn="tl">
                  <a:srgbClr val="000000">
                    <a:alpha val="43137"/>
                  </a:srgbClr>
                </a:outerShdw>
              </a:effectLst>
            </a:endParaRPr>
          </a:p>
        </p:txBody>
      </p:sp>
      <p:pic>
        <p:nvPicPr>
          <p:cNvPr id="4" name="Содержимое 3" descr="The end.PNG"/>
          <p:cNvPicPr>
            <a:picLocks noGrp="1" noChangeAspect="1"/>
          </p:cNvPicPr>
          <p:nvPr>
            <p:ph idx="1"/>
          </p:nvPr>
        </p:nvPicPr>
        <p:blipFill>
          <a:blip r:embed="rId2"/>
          <a:stretch>
            <a:fillRect/>
          </a:stretch>
        </p:blipFill>
        <p:spPr>
          <a:xfrm>
            <a:off x="714348" y="1285860"/>
            <a:ext cx="7531511" cy="5323576"/>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572528" cy="1214422"/>
          </a:xfrm>
        </p:spPr>
        <p:txBody>
          <a:bodyPr>
            <a:normAutofit/>
          </a:bodyPr>
          <a:lstStyle/>
          <a:p>
            <a:r>
              <a:rPr lang="en-US" sz="2400" b="1" dirty="0" smtClean="0">
                <a:solidFill>
                  <a:srgbClr val="FFFF00"/>
                </a:solidFill>
                <a:effectLst>
                  <a:outerShdw blurRad="38100" dist="38100" dir="2700000" algn="tl">
                    <a:srgbClr val="000000">
                      <a:alpha val="43137"/>
                    </a:srgbClr>
                  </a:outerShdw>
                </a:effectLst>
              </a:rPr>
              <a:t>Kennedy said, “Our progress as a nation can be no swifter than our progress in education.”</a:t>
            </a:r>
            <a:endParaRPr lang="ru-RU" sz="24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alpha val="2000"/>
              </a:srgbClr>
            </a:gs>
            <a:gs pos="39999">
              <a:srgbClr val="85C2FF"/>
            </a:gs>
            <a:gs pos="70000">
              <a:srgbClr val="C4D6EB"/>
            </a:gs>
            <a:gs pos="100000">
              <a:srgbClr val="FFEBFA"/>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57232"/>
          </a:xfrm>
        </p:spPr>
        <p:txBody>
          <a:bodyPr/>
          <a:lstStyle/>
          <a:p>
            <a:r>
              <a:rPr lang="en-US" dirty="0" smtClean="0">
                <a:effectLst>
                  <a:outerShdw blurRad="38100" dist="38100" dir="2700000" algn="tl">
                    <a:srgbClr val="000000">
                      <a:alpha val="43137"/>
                    </a:srgbClr>
                  </a:outerShdw>
                </a:effectLst>
              </a:rPr>
              <a:t>Information</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00034" y="785795"/>
            <a:ext cx="8186767" cy="5340369"/>
          </a:xfrm>
        </p:spPr>
        <p:txBody>
          <a:bodyPr>
            <a:normAutofit fontScale="92500" lnSpcReduction="20000"/>
          </a:bodyPr>
          <a:lstStyle/>
          <a:p>
            <a:r>
              <a:rPr lang="en-US" dirty="0" smtClean="0"/>
              <a:t> </a:t>
            </a:r>
            <a:r>
              <a:rPr lang="en-US" dirty="0" smtClean="0"/>
              <a:t>School education consists of elementary education, intermediate education and high education</a:t>
            </a:r>
            <a:r>
              <a:rPr lang="en-US" dirty="0" smtClean="0"/>
              <a:t>.</a:t>
            </a:r>
          </a:p>
          <a:p>
            <a:r>
              <a:rPr lang="en-US" dirty="0" smtClean="0"/>
              <a:t>High school graduates who wish to go on to higher education can try to enter a university, a college, or a technical or vocational school</a:t>
            </a:r>
            <a:r>
              <a:rPr lang="en-US" dirty="0" smtClean="0"/>
              <a:t>.</a:t>
            </a:r>
          </a:p>
          <a:p>
            <a:r>
              <a:rPr lang="en-US" dirty="0" smtClean="0"/>
              <a:t>High school graduates have to go through standard tests, SAT or ACT, given by non-profit, non-governmental </a:t>
            </a:r>
            <a:r>
              <a:rPr lang="en-US" dirty="0" smtClean="0"/>
              <a:t>organizations.</a:t>
            </a:r>
            <a:endParaRPr lang="uk-UA" dirty="0" smtClean="0"/>
          </a:p>
          <a:p>
            <a:r>
              <a:rPr lang="en-US" dirty="0" smtClean="0"/>
              <a:t>College graduates have to go to universities to get a </a:t>
            </a:r>
            <a:r>
              <a:rPr lang="en-US" dirty="0" smtClean="0"/>
              <a:t>graduate </a:t>
            </a:r>
            <a:r>
              <a:rPr lang="en-US" dirty="0" smtClean="0"/>
              <a:t>or a professional degree</a:t>
            </a:r>
            <a:r>
              <a:rPr lang="en-US" dirty="0" smtClean="0"/>
              <a:t>.</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5E9EFF">
                <a:alpha val="2000"/>
              </a:srgbClr>
            </a:gs>
            <a:gs pos="39999">
              <a:srgbClr val="85C2FF"/>
            </a:gs>
            <a:gs pos="70000">
              <a:srgbClr val="C4D6EB"/>
            </a:gs>
            <a:gs pos="100000">
              <a:srgbClr val="FFEBFA"/>
            </a:gs>
          </a:gsLst>
          <a:path path="rect">
            <a:fillToRect l="100000" t="10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effectLst>
                  <a:outerShdw blurRad="38100" dist="38100" dir="2700000" algn="tl">
                    <a:srgbClr val="000000">
                      <a:alpha val="43137"/>
                    </a:srgbClr>
                  </a:outerShdw>
                </a:effectLst>
              </a:rPr>
              <a:t>Stages of education</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fontScale="92500" lnSpcReduction="20000"/>
          </a:bodyPr>
          <a:lstStyle/>
          <a:p>
            <a:r>
              <a:rPr lang="en-US" dirty="0" smtClean="0"/>
              <a:t>Kindergarten ;</a:t>
            </a:r>
          </a:p>
          <a:p>
            <a:r>
              <a:rPr lang="en-US" dirty="0" smtClean="0"/>
              <a:t>School :</a:t>
            </a:r>
          </a:p>
          <a:p>
            <a:pPr>
              <a:buNone/>
            </a:pPr>
            <a:r>
              <a:rPr lang="en-US" dirty="0" smtClean="0"/>
              <a:t>-Primary</a:t>
            </a:r>
          </a:p>
          <a:p>
            <a:pPr marL="514350" indent="-514350">
              <a:buNone/>
            </a:pPr>
            <a:r>
              <a:rPr lang="en-US" dirty="0" smtClean="0"/>
              <a:t>-Secondary</a:t>
            </a:r>
          </a:p>
          <a:p>
            <a:pPr marL="514350" indent="-514350">
              <a:buNone/>
            </a:pPr>
            <a:r>
              <a:rPr lang="en-US" dirty="0" smtClean="0"/>
              <a:t>-High</a:t>
            </a:r>
          </a:p>
          <a:p>
            <a:pPr marL="514350" indent="-514350">
              <a:buNone/>
            </a:pPr>
            <a:r>
              <a:rPr lang="en-US" dirty="0" smtClean="0"/>
              <a:t>-Specialized;</a:t>
            </a:r>
            <a:endParaRPr lang="uk-UA" dirty="0" smtClean="0"/>
          </a:p>
          <a:p>
            <a:pPr marL="514350" indent="-514350"/>
            <a:r>
              <a:rPr lang="en-US" dirty="0" smtClean="0"/>
              <a:t>College;</a:t>
            </a:r>
          </a:p>
          <a:p>
            <a:pPr marL="514350" indent="-514350"/>
            <a:r>
              <a:rPr lang="en-US" dirty="0" smtClean="0"/>
              <a:t>University.</a:t>
            </a:r>
          </a:p>
          <a:p>
            <a:pPr marL="514350" indent="-514350">
              <a:buNone/>
            </a:pPr>
            <a:r>
              <a:rPr lang="en-US" dirty="0" smtClean="0"/>
              <a:t> </a:t>
            </a:r>
          </a:p>
          <a:p>
            <a:pPr marL="514350" indent="-514350">
              <a:buFont typeface="+mj-lt"/>
              <a:buAutoNum type="arabicParenR"/>
            </a:pPr>
            <a:endParaRPr lang="ru-RU" dirty="0"/>
          </a:p>
        </p:txBody>
      </p:sp>
      <p:pic>
        <p:nvPicPr>
          <p:cNvPr id="4" name="Рисунок 3" descr="images (4).jpg"/>
          <p:cNvPicPr>
            <a:picLocks noChangeAspect="1"/>
          </p:cNvPicPr>
          <p:nvPr/>
        </p:nvPicPr>
        <p:blipFill>
          <a:blip r:embed="rId2"/>
          <a:stretch>
            <a:fillRect/>
          </a:stretch>
        </p:blipFill>
        <p:spPr>
          <a:xfrm>
            <a:off x="4071935" y="1500174"/>
            <a:ext cx="4527175" cy="414188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357160" y="357167"/>
          <a:ext cx="8401048" cy="6143670"/>
        </p:xfrm>
        <a:graphic>
          <a:graphicData uri="http://schemas.openxmlformats.org/drawingml/2006/table">
            <a:tbl>
              <a:tblPr firstRow="1" bandRow="1">
                <a:tableStyleId>{5940675A-B579-460E-94D1-54222C63F5DA}</a:tableStyleId>
              </a:tblPr>
              <a:tblGrid>
                <a:gridCol w="414143"/>
                <a:gridCol w="613759"/>
                <a:gridCol w="886224"/>
                <a:gridCol w="886224"/>
                <a:gridCol w="2800349"/>
                <a:gridCol w="2800349"/>
              </a:tblGrid>
              <a:tr h="393468">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kern="1200" dirty="0" smtClean="0">
                          <a:solidFill>
                            <a:schemeClr val="tx1"/>
                          </a:solidFill>
                          <a:latin typeface="+mn-lt"/>
                          <a:ea typeface="+mn-ea"/>
                          <a:cs typeface="+mn-cs"/>
                        </a:rPr>
                        <a:t>General level (or category)</a:t>
                      </a:r>
                      <a:endParaRPr lang="ru-RU" sz="1400" dirty="0"/>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r>
                        <a:rPr lang="en-US" sz="1400" b="1" i="0" kern="1200" dirty="0" smtClean="0">
                          <a:solidFill>
                            <a:schemeClr val="tx1"/>
                          </a:solidFill>
                          <a:latin typeface="+mn-lt"/>
                          <a:ea typeface="+mn-ea"/>
                          <a:cs typeface="+mn-cs"/>
                        </a:rPr>
                        <a:t>Level</a:t>
                      </a:r>
                      <a:endParaRPr lang="ru-RU" sz="1400" dirty="0"/>
                    </a:p>
                  </a:txBody>
                  <a:tcPr/>
                </a:tc>
                <a:tc>
                  <a:txBody>
                    <a:bodyPr/>
                    <a:lstStyle/>
                    <a:p>
                      <a:r>
                        <a:rPr lang="en-US" sz="1400" b="1" i="0" kern="1200" dirty="0" smtClean="0">
                          <a:solidFill>
                            <a:schemeClr val="tx1"/>
                          </a:solidFill>
                          <a:latin typeface="+mn-lt"/>
                          <a:ea typeface="+mn-ea"/>
                          <a:cs typeface="+mn-cs"/>
                        </a:rPr>
                        <a:t>Student age range</a:t>
                      </a:r>
                      <a:endParaRPr lang="ru-RU" sz="1400" dirty="0"/>
                    </a:p>
                  </a:txBody>
                  <a:tcPr/>
                </a:tc>
              </a:tr>
              <a:tr h="440608">
                <a:tc rowSpan="2"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Preschool</a:t>
                      </a:r>
                      <a:endParaRPr lang="ru-RU" sz="1400" dirty="0"/>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Pre-kindergarten</a:t>
                      </a:r>
                      <a:endParaRPr lang="ru-RU" sz="1400" dirty="0"/>
                    </a:p>
                  </a:txBody>
                  <a:tcPr>
                    <a:lnB w="12700" cap="flat" cmpd="sng" algn="ctr">
                      <a:solidFill>
                        <a:schemeClr val="tx1"/>
                      </a:solidFill>
                      <a:prstDash val="solid"/>
                      <a:round/>
                      <a:headEnd type="none" w="med" len="med"/>
                      <a:tailEnd type="none" w="med" len="med"/>
                    </a:lnB>
                  </a:tcPr>
                </a:tc>
                <a:tc>
                  <a:txBody>
                    <a:bodyPr/>
                    <a:lstStyle/>
                    <a:p>
                      <a:r>
                        <a:rPr lang="ru-RU" sz="1400" b="0" i="0" kern="1200" dirty="0" smtClean="0">
                          <a:solidFill>
                            <a:schemeClr val="tx1"/>
                          </a:solidFill>
                          <a:latin typeface="+mn-lt"/>
                          <a:ea typeface="+mn-ea"/>
                          <a:cs typeface="+mn-cs"/>
                        </a:rPr>
                        <a:t>2–4</a:t>
                      </a:r>
                      <a:endParaRPr lang="ru-RU" sz="1400" dirty="0"/>
                    </a:p>
                  </a:txBody>
                  <a:tcPr>
                    <a:lnB w="12700" cap="flat" cmpd="sng" algn="ctr">
                      <a:solidFill>
                        <a:schemeClr val="tx1"/>
                      </a:solidFill>
                      <a:prstDash val="solid"/>
                      <a:round/>
                      <a:headEnd type="none" w="med" len="med"/>
                      <a:tailEnd type="none" w="med" len="med"/>
                    </a:lnB>
                  </a:tcPr>
                </a:tc>
              </a:tr>
              <a:tr h="335783">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Compulsory education</a:t>
                      </a:r>
                      <a:endParaRPr lang="ru-RU" sz="1400" dirty="0"/>
                    </a:p>
                  </a:txBody>
                  <a:tcPr>
                    <a:lnT w="12700" cap="flat" cmpd="sng" algn="ctr">
                      <a:solidFill>
                        <a:schemeClr val="tx1"/>
                      </a:solidFill>
                      <a:prstDash val="solid"/>
                      <a:round/>
                      <a:headEnd type="none" w="med" len="med"/>
                      <a:tailEnd type="none" w="med" len="med"/>
                    </a:lnT>
                  </a:tcPr>
                </a:tc>
                <a:tc hMerge="1">
                  <a:txBody>
                    <a:bodyPr/>
                    <a:lstStyle/>
                    <a:p>
                      <a:endParaRPr lang="ru-RU"/>
                    </a:p>
                  </a:txBody>
                  <a:tcPr>
                    <a:lnT w="12700" cap="flat" cmpd="sng" algn="ctr">
                      <a:solidFill>
                        <a:schemeClr val="tx1"/>
                      </a:solidFill>
                      <a:prstDash val="solid"/>
                      <a:round/>
                      <a:headEnd type="none" w="med" len="med"/>
                      <a:tailEnd type="none" w="med" len="med"/>
                    </a:lnT>
                  </a:tcPr>
                </a:tc>
              </a:tr>
              <a:tr h="335783">
                <a:tc rowSpan="5"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Elementary</a:t>
                      </a:r>
                      <a:br>
                        <a:rPr lang="en-US" sz="1400" dirty="0" smtClean="0"/>
                      </a:br>
                      <a:r>
                        <a:rPr lang="en-US" sz="1400" dirty="0" smtClean="0"/>
                        <a:t>school</a:t>
                      </a:r>
                      <a:endParaRPr lang="ru-RU" sz="1400" dirty="0"/>
                    </a:p>
                  </a:txBody>
                  <a:tcPr/>
                </a:tc>
                <a:tc rowSpan="5" hMerge="1">
                  <a:txBody>
                    <a:bodyPr/>
                    <a:lstStyle/>
                    <a:p>
                      <a:endParaRPr lang="ru-RU"/>
                    </a:p>
                  </a:txBody>
                  <a:tcPr/>
                </a:tc>
                <a:tc rowSpan="5" hMerge="1">
                  <a:txBody>
                    <a:bodyPr/>
                    <a:lstStyle/>
                    <a:p>
                      <a:endParaRPr lang="ru-RU"/>
                    </a:p>
                  </a:txBody>
                  <a:tcPr/>
                </a:tc>
                <a:tc rowSpan="5" hMerge="1">
                  <a:txBody>
                    <a:bodyPr/>
                    <a:lstStyle/>
                    <a:p>
                      <a:endParaRPr lang="ru-R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Kindergarten</a:t>
                      </a:r>
                      <a:endParaRPr lang="ru-RU" sz="1400" dirty="0"/>
                    </a:p>
                  </a:txBody>
                  <a:tcPr>
                    <a:lnB w="12700" cap="flat" cmpd="sng" algn="ctr">
                      <a:solidFill>
                        <a:schemeClr val="tx1"/>
                      </a:solidFill>
                      <a:prstDash val="solid"/>
                      <a:round/>
                      <a:headEnd type="none" w="med" len="med"/>
                      <a:tailEnd type="none" w="med" len="med"/>
                    </a:lnB>
                  </a:tcPr>
                </a:tc>
                <a:tc>
                  <a:txBody>
                    <a:bodyPr/>
                    <a:lstStyle/>
                    <a:p>
                      <a:r>
                        <a:rPr lang="ru-RU" sz="1400" b="0" i="0" kern="1200" dirty="0" smtClean="0">
                          <a:solidFill>
                            <a:schemeClr val="tx1"/>
                          </a:solidFill>
                          <a:latin typeface="+mn-lt"/>
                          <a:ea typeface="+mn-ea"/>
                          <a:cs typeface="+mn-cs"/>
                        </a:rPr>
                        <a:t>5–6</a:t>
                      </a:r>
                      <a:endParaRPr lang="ru-RU" sz="1400" dirty="0"/>
                    </a:p>
                  </a:txBody>
                  <a:tcPr>
                    <a:lnB w="12700" cap="flat" cmpd="sng" algn="ctr">
                      <a:solidFill>
                        <a:schemeClr val="tx1"/>
                      </a:solidFill>
                      <a:prstDash val="solid"/>
                      <a:round/>
                      <a:headEnd type="none" w="med" len="med"/>
                      <a:tailEnd type="none" w="med" len="med"/>
                    </a:lnB>
                  </a:tcPr>
                </a:tc>
              </a:tr>
              <a:tr h="335783">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First grade</a:t>
                      </a:r>
                      <a:endParaRPr lang="ru-RU" sz="1400" dirty="0"/>
                    </a:p>
                  </a:txBody>
                  <a:tcPr>
                    <a:lnT w="12700" cap="flat" cmpd="sng" algn="ctr">
                      <a:solidFill>
                        <a:schemeClr val="tx1"/>
                      </a:solidFill>
                      <a:prstDash val="solid"/>
                      <a:round/>
                      <a:headEnd type="none" w="med" len="med"/>
                      <a:tailEnd type="none" w="med" len="med"/>
                    </a:lnT>
                  </a:tcPr>
                </a:tc>
                <a:tc>
                  <a:txBody>
                    <a:bodyPr/>
                    <a:lstStyle/>
                    <a:p>
                      <a:r>
                        <a:rPr lang="ru-RU" sz="1400" b="0" i="0" kern="1200" dirty="0" smtClean="0">
                          <a:solidFill>
                            <a:schemeClr val="tx1"/>
                          </a:solidFill>
                          <a:latin typeface="+mn-lt"/>
                          <a:ea typeface="+mn-ea"/>
                          <a:cs typeface="+mn-cs"/>
                        </a:rPr>
                        <a:t>6–7</a:t>
                      </a:r>
                      <a:endParaRPr lang="ru-RU" sz="1400" dirty="0"/>
                    </a:p>
                  </a:txBody>
                  <a:tcPr>
                    <a:lnT w="12700" cap="flat" cmpd="sng" algn="ctr">
                      <a:solidFill>
                        <a:schemeClr val="tx1"/>
                      </a:solidFill>
                      <a:prstDash val="solid"/>
                      <a:round/>
                      <a:headEnd type="none" w="med" len="med"/>
                      <a:tailEnd type="none" w="med" len="med"/>
                    </a:lnT>
                  </a:tcPr>
                </a:tc>
              </a:tr>
              <a:tr h="335783">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Second grade</a:t>
                      </a:r>
                      <a:endParaRPr lang="ru-RU" sz="1400" dirty="0"/>
                    </a:p>
                  </a:txBody>
                  <a:tcPr>
                    <a:lnB w="12700" cap="flat" cmpd="sng" algn="ctr">
                      <a:solidFill>
                        <a:schemeClr val="tx1"/>
                      </a:solidFill>
                      <a:prstDash val="solid"/>
                      <a:round/>
                      <a:headEnd type="none" w="med" len="med"/>
                      <a:tailEnd type="none" w="med" len="med"/>
                    </a:lnB>
                  </a:tcPr>
                </a:tc>
                <a:tc>
                  <a:txBody>
                    <a:bodyPr/>
                    <a:lstStyle/>
                    <a:p>
                      <a:r>
                        <a:rPr lang="ru-RU" sz="1400" b="0" i="0" kern="1200" dirty="0" smtClean="0">
                          <a:solidFill>
                            <a:schemeClr val="tx1"/>
                          </a:solidFill>
                          <a:latin typeface="+mn-lt"/>
                          <a:ea typeface="+mn-ea"/>
                          <a:cs typeface="+mn-cs"/>
                        </a:rPr>
                        <a:t>7–8</a:t>
                      </a:r>
                      <a:endParaRPr lang="ru-RU" sz="1400" dirty="0"/>
                    </a:p>
                  </a:txBody>
                  <a:tcPr>
                    <a:lnB w="12700" cap="flat" cmpd="sng" algn="ctr">
                      <a:solidFill>
                        <a:schemeClr val="tx1"/>
                      </a:solidFill>
                      <a:prstDash val="solid"/>
                      <a:round/>
                      <a:headEnd type="none" w="med" len="med"/>
                      <a:tailEnd type="none" w="med" len="med"/>
                    </a:lnB>
                  </a:tcPr>
                </a:tc>
              </a:tr>
              <a:tr h="335783">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Third grade</a:t>
                      </a:r>
                      <a:endParaRPr lang="ru-RU" sz="1400" dirty="0"/>
                    </a:p>
                  </a:txBody>
                  <a:tcPr>
                    <a:lnT w="12700" cap="flat" cmpd="sng" algn="ctr">
                      <a:solidFill>
                        <a:schemeClr val="tx1"/>
                      </a:solidFill>
                      <a:prstDash val="solid"/>
                      <a:round/>
                      <a:headEnd type="none" w="med" len="med"/>
                      <a:tailEnd type="none" w="med" len="med"/>
                    </a:lnT>
                  </a:tcPr>
                </a:tc>
                <a:tc>
                  <a:txBody>
                    <a:bodyPr/>
                    <a:lstStyle/>
                    <a:p>
                      <a:r>
                        <a:rPr lang="ru-RU" sz="1400" b="0" i="0" kern="1200" dirty="0" smtClean="0">
                          <a:solidFill>
                            <a:schemeClr val="tx1"/>
                          </a:solidFill>
                          <a:latin typeface="+mn-lt"/>
                          <a:ea typeface="+mn-ea"/>
                          <a:cs typeface="+mn-cs"/>
                        </a:rPr>
                        <a:t>8–9</a:t>
                      </a:r>
                      <a:endParaRPr lang="ru-RU" sz="1400" dirty="0"/>
                    </a:p>
                  </a:txBody>
                  <a:tcPr>
                    <a:lnT w="12700" cap="flat" cmpd="sng" algn="ctr">
                      <a:solidFill>
                        <a:schemeClr val="tx1"/>
                      </a:solidFill>
                      <a:prstDash val="solid"/>
                      <a:round/>
                      <a:headEnd type="none" w="med" len="med"/>
                      <a:tailEnd type="none" w="med" len="med"/>
                    </a:lnT>
                  </a:tcPr>
                </a:tc>
              </a:tr>
              <a:tr h="335783">
                <a:tc gridSpan="4" vMerge="1">
                  <a:txBody>
                    <a:bodyPr/>
                    <a:lstStyle/>
                    <a:p>
                      <a:endParaRPr lang="ru-RU" dirty="0"/>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Fourth grade</a:t>
                      </a:r>
                      <a:endParaRPr lang="ru-RU" sz="1400" dirty="0"/>
                    </a:p>
                  </a:txBody>
                  <a:tcPr/>
                </a:tc>
                <a:tc>
                  <a:txBody>
                    <a:bodyPr/>
                    <a:lstStyle/>
                    <a:p>
                      <a:r>
                        <a:rPr lang="ru-RU" sz="1400" b="0" i="0" kern="1200" dirty="0" smtClean="0">
                          <a:solidFill>
                            <a:schemeClr val="tx1"/>
                          </a:solidFill>
                          <a:latin typeface="+mn-lt"/>
                          <a:ea typeface="+mn-ea"/>
                          <a:cs typeface="+mn-cs"/>
                        </a:rPr>
                        <a:t>9–10</a:t>
                      </a:r>
                      <a:endParaRPr lang="ru-RU" sz="1400" dirty="0"/>
                    </a:p>
                  </a:txBody>
                  <a:tcPr/>
                </a:tc>
              </a:tr>
              <a:tr h="335783">
                <a:tc>
                  <a:txBody>
                    <a:bodyPr/>
                    <a:lstStyle/>
                    <a:p>
                      <a:endParaRPr lang="ru-RU" sz="1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ysDashDot"/>
                      <a:round/>
                      <a:headEnd type="none" w="med" len="med"/>
                      <a:tailEnd type="none" w="med" len="med"/>
                    </a:lnB>
                  </a:tcPr>
                </a:tc>
                <a:tc gridSpan="3">
                  <a:txBody>
                    <a:bodyPr/>
                    <a:lstStyle/>
                    <a:p>
                      <a:endParaRPr lang="ru-RU"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Fifth grade</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10–11</a:t>
                      </a:r>
                      <a:endParaRPr lang="ru-RU" sz="1400" dirty="0"/>
                    </a:p>
                  </a:txBody>
                  <a:tcPr/>
                </a:tc>
              </a:tr>
              <a:tr h="402939">
                <a:tc rowSpan="3"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Middle</a:t>
                      </a:r>
                      <a:br>
                        <a:rPr lang="en-US" sz="1400" dirty="0" smtClean="0"/>
                      </a:br>
                      <a:r>
                        <a:rPr lang="en-US" sz="1400" dirty="0" smtClean="0"/>
                        <a:t>school</a:t>
                      </a:r>
                      <a:endParaRPr lang="ru-RU"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endParaRPr lang="ru-RU"/>
                    </a:p>
                  </a:txBody>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Sixth grade</a:t>
                      </a:r>
                      <a:endParaRPr lang="ru-RU" sz="1400" dirty="0"/>
                    </a:p>
                  </a:txBody>
                  <a:tcPr>
                    <a:lnR w="12700" cap="flat" cmpd="sng" algn="ctr">
                      <a:solidFill>
                        <a:schemeClr val="tx1"/>
                      </a:solidFill>
                      <a:prstDash val="solid"/>
                      <a:round/>
                      <a:headEnd type="none" w="med" len="med"/>
                      <a:tailEnd type="none" w="med" len="med"/>
                    </a:lnR>
                  </a:tcPr>
                </a:tc>
                <a:tc>
                  <a:txBody>
                    <a:bodyPr/>
                    <a:lstStyle/>
                    <a:p>
                      <a:r>
                        <a:rPr lang="ru-RU" sz="1400" b="0" i="0" kern="1200" dirty="0" smtClean="0">
                          <a:solidFill>
                            <a:schemeClr val="tx1"/>
                          </a:solidFill>
                          <a:latin typeface="+mn-lt"/>
                          <a:ea typeface="+mn-ea"/>
                          <a:cs typeface="+mn-cs"/>
                        </a:rPr>
                        <a:t>11–12</a:t>
                      </a:r>
                      <a:endParaRPr lang="ru-RU"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35783">
                <a:tc gridSpan="2" vMerge="1">
                  <a:txBody>
                    <a:bodyPr/>
                    <a:lstStyle/>
                    <a:p>
                      <a:endParaRPr lang="ru-RU" dirty="0"/>
                    </a:p>
                  </a:txBody>
                  <a:tcPr>
                    <a:lnR w="12700" cap="flat" cmpd="sng" algn="ctr">
                      <a:solidFill>
                        <a:schemeClr val="tx1"/>
                      </a:solidFill>
                      <a:prstDash val="solid"/>
                      <a:round/>
                      <a:headEnd type="none" w="med" len="med"/>
                      <a:tailEnd type="none" w="med" len="med"/>
                    </a:lnR>
                  </a:tcPr>
                </a:tc>
                <a:tc hMerge="1" vMerge="1">
                  <a:txBody>
                    <a:bodyPr/>
                    <a:lstStyle/>
                    <a:p>
                      <a:endParaRPr lang="ru-RU"/>
                    </a:p>
                  </a:txBody>
                  <a:tcPr/>
                </a:tc>
                <a:tc rowSpan="2"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Junior high</a:t>
                      </a:r>
                      <a:br>
                        <a:rPr lang="en-US" sz="1400" dirty="0" smtClean="0"/>
                      </a:br>
                      <a:r>
                        <a:rPr lang="en-US" sz="1400" dirty="0" smtClean="0"/>
                        <a:t>school</a:t>
                      </a:r>
                      <a:endParaRPr lang="ru-RU"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ysDashDot"/>
                      <a:round/>
                      <a:headEnd type="none" w="med" len="med"/>
                      <a:tailEnd type="none" w="med" len="med"/>
                    </a:lnT>
                    <a:lnB w="12700" cap="flat" cmpd="sng" algn="ctr">
                      <a:solidFill>
                        <a:schemeClr val="tx1"/>
                      </a:solidFill>
                      <a:prstDash val="sysDashDotDot"/>
                      <a:round/>
                      <a:headEnd type="none" w="med" len="med"/>
                      <a:tailEnd type="none" w="med" len="med"/>
                    </a:lnB>
                  </a:tcPr>
                </a:tc>
                <a:tc rowSpan="2" hMerge="1">
                  <a:txBody>
                    <a:bodyPr/>
                    <a:lstStyle/>
                    <a:p>
                      <a:endParaRPr lang="ru-R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Seventh grade</a:t>
                      </a:r>
                      <a:endParaRPr lang="ru-RU" sz="1400" dirty="0"/>
                    </a:p>
                  </a:txBody>
                  <a:tcP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0" i="0" kern="1200" dirty="0" smtClean="0">
                          <a:solidFill>
                            <a:schemeClr val="tx1"/>
                          </a:solidFill>
                          <a:latin typeface="+mn-lt"/>
                          <a:ea typeface="+mn-ea"/>
                          <a:cs typeface="+mn-cs"/>
                        </a:rPr>
                        <a:t>12–13</a:t>
                      </a:r>
                      <a:endParaRPr lang="ru-RU"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783">
                <a:tc gridSpan="2" vMerge="1">
                  <a:txBody>
                    <a:bodyPr/>
                    <a:lstStyle/>
                    <a:p>
                      <a:endParaRPr lang="ru-RU"/>
                    </a:p>
                  </a:txBody>
                  <a:tcPr/>
                </a:tc>
                <a:tc hMerge="1" vMerge="1">
                  <a:txBody>
                    <a:bodyPr/>
                    <a:lstStyle/>
                    <a:p>
                      <a:endParaRPr lang="ru-RU"/>
                    </a:p>
                  </a:txBody>
                  <a:tcPr/>
                </a:tc>
                <a:tc gridSpan="2" vMerge="1">
                  <a:txBody>
                    <a:bodyPr/>
                    <a:lstStyle/>
                    <a:p>
                      <a:endParaRPr lang="ru-RU"/>
                    </a:p>
                  </a:txBody>
                  <a:tcPr/>
                </a:tc>
                <a:tc hMerge="1" vMerge="1">
                  <a:txBody>
                    <a:bodyPr/>
                    <a:lstStyle/>
                    <a:p>
                      <a:endParaRPr lang="ru-R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Eighth grade</a:t>
                      </a:r>
                      <a:endParaRPr lang="ru-RU" sz="1400" dirty="0"/>
                    </a:p>
                  </a:txBody>
                  <a:tcPr>
                    <a:lnT w="12700" cap="flat" cmpd="sng" algn="ctr">
                      <a:solidFill>
                        <a:schemeClr val="tx1"/>
                      </a:solidFill>
                      <a:prstDash val="solid"/>
                      <a:round/>
                      <a:headEnd type="none" w="med" len="med"/>
                      <a:tailEnd type="none" w="med" len="med"/>
                    </a:lnT>
                  </a:tcPr>
                </a:tc>
                <a:tc>
                  <a:txBody>
                    <a:bodyPr/>
                    <a:lstStyle/>
                    <a:p>
                      <a:r>
                        <a:rPr lang="ru-RU" sz="1400" b="0" i="0" kern="1200" dirty="0" smtClean="0">
                          <a:solidFill>
                            <a:schemeClr val="tx1"/>
                          </a:solidFill>
                          <a:latin typeface="+mn-lt"/>
                          <a:ea typeface="+mn-ea"/>
                          <a:cs typeface="+mn-cs"/>
                        </a:rPr>
                        <a:t>13–14</a:t>
                      </a:r>
                      <a:endParaRPr lang="ru-RU" sz="1400" dirty="0"/>
                    </a:p>
                  </a:txBody>
                  <a:tcPr>
                    <a:lnT w="12700" cap="flat" cmpd="sng" algn="ctr">
                      <a:solidFill>
                        <a:schemeClr val="tx1"/>
                      </a:solidFill>
                      <a:prstDash val="solid"/>
                      <a:round/>
                      <a:headEnd type="none" w="med" len="med"/>
                      <a:tailEnd type="none" w="med" len="med"/>
                    </a:lnT>
                  </a:tcPr>
                </a:tc>
              </a:tr>
              <a:tr h="57083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High</a:t>
                      </a:r>
                      <a:br>
                        <a:rPr lang="en-US" sz="1400" dirty="0" smtClean="0"/>
                      </a:br>
                      <a:r>
                        <a:rPr lang="en-US" sz="1400" dirty="0" smtClean="0"/>
                        <a:t>school</a:t>
                      </a:r>
                      <a:endParaRPr lang="ru-RU" sz="1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tcPr>
                </a:tc>
                <a:tc hMerge="1">
                  <a:txBody>
                    <a:bodyPr/>
                    <a:lstStyle/>
                    <a:p>
                      <a:endParaRPr lang="ru-RU"/>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ysDashDotDot"/>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Freshman/9th Grade</a:t>
                      </a:r>
                      <a:endParaRPr lang="ru-RU" sz="1400" dirty="0"/>
                    </a:p>
                  </a:txBody>
                  <a:tcPr/>
                </a:tc>
                <a:tc>
                  <a:txBody>
                    <a:bodyPr/>
                    <a:lstStyle/>
                    <a:p>
                      <a:r>
                        <a:rPr lang="ru-RU" sz="1400" b="0" i="0" kern="1200" dirty="0" smtClean="0">
                          <a:solidFill>
                            <a:schemeClr val="tx1"/>
                          </a:solidFill>
                          <a:latin typeface="+mn-lt"/>
                          <a:ea typeface="+mn-ea"/>
                          <a:cs typeface="+mn-cs"/>
                        </a:rPr>
                        <a:t>14–15</a:t>
                      </a:r>
                      <a:endParaRPr lang="ru-RU" sz="1400" dirty="0"/>
                    </a:p>
                  </a:txBody>
                  <a:tcPr/>
                </a:tc>
              </a:tr>
              <a:tr h="438888">
                <a:tc rowSpan="3" gridSpan="2">
                  <a:txBody>
                    <a:bodyPr/>
                    <a:lstStyle/>
                    <a:p>
                      <a:endParaRPr lang="ru-RU" sz="1400" dirty="0"/>
                    </a:p>
                  </a:txBody>
                  <a:tcPr>
                    <a:lnR w="12700" cap="flat" cmpd="sng" algn="ctr">
                      <a:solidFill>
                        <a:schemeClr val="tx1"/>
                      </a:solidFill>
                      <a:prstDash val="solid"/>
                      <a:round/>
                      <a:headEnd type="none" w="med" len="med"/>
                      <a:tailEnd type="none" w="med" len="med"/>
                    </a:lnR>
                    <a:lnT w="12700" cmpd="sng">
                      <a:noFill/>
                    </a:lnT>
                  </a:tcPr>
                </a:tc>
                <a:tc rowSpan="3" hMerge="1">
                  <a:txBody>
                    <a:bodyPr/>
                    <a:lstStyle/>
                    <a:p>
                      <a:endParaRPr lang="ru-RU"/>
                    </a:p>
                  </a:txBody>
                  <a:tcPr/>
                </a:tc>
                <a:tc rowSpan="3"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Senior high</a:t>
                      </a:r>
                      <a:br>
                        <a:rPr lang="en-US" sz="1400" dirty="0" smtClean="0"/>
                      </a:br>
                      <a:r>
                        <a:rPr lang="en-US" sz="1400" dirty="0" smtClean="0"/>
                        <a:t>school</a:t>
                      </a:r>
                      <a:endParaRPr lang="ru-RU"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3" hMerge="1">
                  <a:txBody>
                    <a:bodyPr/>
                    <a:lstStyle/>
                    <a:p>
                      <a:endParaRPr lang="ru-R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Sophomore/10th Grade</a:t>
                      </a:r>
                      <a:endParaRPr lang="ru-RU" sz="1400" dirty="0"/>
                    </a:p>
                  </a:txBody>
                  <a:tcPr>
                    <a:lnB w="12700" cap="flat" cmpd="sng" algn="ctr">
                      <a:solidFill>
                        <a:schemeClr val="tx1"/>
                      </a:solidFill>
                      <a:prstDash val="solid"/>
                      <a:round/>
                      <a:headEnd type="none" w="med" len="med"/>
                      <a:tailEnd type="none" w="med" len="med"/>
                    </a:lnB>
                  </a:tcPr>
                </a:tc>
                <a:tc>
                  <a:txBody>
                    <a:bodyPr/>
                    <a:lstStyle/>
                    <a:p>
                      <a:r>
                        <a:rPr lang="ru-RU" sz="1400" b="0" i="0" kern="1200" dirty="0" smtClean="0">
                          <a:solidFill>
                            <a:schemeClr val="tx1"/>
                          </a:solidFill>
                          <a:latin typeface="+mn-lt"/>
                          <a:ea typeface="+mn-ea"/>
                          <a:cs typeface="+mn-cs"/>
                        </a:rPr>
                        <a:t>15–16</a:t>
                      </a:r>
                      <a:endParaRPr lang="ru-RU" sz="1400" dirty="0"/>
                    </a:p>
                  </a:txBody>
                  <a:tcPr>
                    <a:lnB w="12700" cap="flat" cmpd="sng" algn="ctr">
                      <a:solidFill>
                        <a:schemeClr val="tx1"/>
                      </a:solidFill>
                      <a:prstDash val="solid"/>
                      <a:round/>
                      <a:headEnd type="none" w="med" len="med"/>
                      <a:tailEnd type="none" w="med" len="med"/>
                    </a:lnB>
                  </a:tcPr>
                </a:tc>
              </a:tr>
              <a:tr h="437445">
                <a:tc gridSpan="2" vMerge="1">
                  <a:txBody>
                    <a:bodyPr/>
                    <a:lstStyle/>
                    <a:p>
                      <a:endParaRPr lang="ru-RU"/>
                    </a:p>
                  </a:txBody>
                  <a:tcPr/>
                </a:tc>
                <a:tc hMerge="1" vMerge="1">
                  <a:txBody>
                    <a:bodyPr/>
                    <a:lstStyle/>
                    <a:p>
                      <a:endParaRPr lang="ru-RU"/>
                    </a:p>
                  </a:txBody>
                  <a:tcPr/>
                </a:tc>
                <a:tc gridSpan="2" vMerge="1">
                  <a:txBody>
                    <a:bodyPr/>
                    <a:lstStyle/>
                    <a:p>
                      <a:endParaRPr lang="ru-RU"/>
                    </a:p>
                  </a:txBody>
                  <a:tcPr/>
                </a:tc>
                <a:tc hMerge="1" vMerge="1">
                  <a:txBody>
                    <a:bodyPr/>
                    <a:lstStyle/>
                    <a:p>
                      <a:endParaRPr lang="ru-R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Junior/11th Grade</a:t>
                      </a:r>
                      <a:endParaRPr lang="ru-RU"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400" b="0" i="0" kern="1200" dirty="0" smtClean="0">
                          <a:solidFill>
                            <a:schemeClr val="tx1"/>
                          </a:solidFill>
                          <a:latin typeface="+mn-lt"/>
                          <a:ea typeface="+mn-ea"/>
                          <a:cs typeface="+mn-cs"/>
                        </a:rPr>
                        <a:t>16–17</a:t>
                      </a:r>
                      <a:endParaRPr lang="ru-RU"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7445">
                <a:tc gridSpan="2" vMerge="1">
                  <a:txBody>
                    <a:bodyPr/>
                    <a:lstStyle/>
                    <a:p>
                      <a:endParaRPr lang="ru-RU"/>
                    </a:p>
                  </a:txBody>
                  <a:tcPr/>
                </a:tc>
                <a:tc hMerge="1" vMerge="1">
                  <a:txBody>
                    <a:bodyPr/>
                    <a:lstStyle/>
                    <a:p>
                      <a:endParaRPr lang="ru-RU"/>
                    </a:p>
                  </a:txBody>
                  <a:tcPr/>
                </a:tc>
                <a:tc gridSpan="2" vMerge="1">
                  <a:txBody>
                    <a:bodyPr/>
                    <a:lstStyle/>
                    <a:p>
                      <a:endParaRPr lang="ru-RU"/>
                    </a:p>
                  </a:txBody>
                  <a:tcPr/>
                </a:tc>
                <a:tc hMerge="1" vMerge="1">
                  <a:txBody>
                    <a:bodyPr/>
                    <a:lstStyle/>
                    <a:p>
                      <a:endParaRPr lang="ru-R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Senior/12th Grade</a:t>
                      </a:r>
                      <a:endParaRPr lang="ru-RU" sz="1400" dirty="0"/>
                    </a:p>
                  </a:txBody>
                  <a:tcPr>
                    <a:lnT w="12700" cap="flat" cmpd="sng" algn="ctr">
                      <a:solidFill>
                        <a:schemeClr val="tx1"/>
                      </a:solidFill>
                      <a:prstDash val="solid"/>
                      <a:round/>
                      <a:headEnd type="none" w="med" len="med"/>
                      <a:tailEnd type="none" w="med" len="med"/>
                    </a:lnT>
                  </a:tcPr>
                </a:tc>
                <a:tc>
                  <a:txBody>
                    <a:bodyPr/>
                    <a:lstStyle/>
                    <a:p>
                      <a:r>
                        <a:rPr lang="ru-RU" sz="1400" b="0" i="0" kern="1200" dirty="0" smtClean="0">
                          <a:solidFill>
                            <a:schemeClr val="tx1"/>
                          </a:solidFill>
                          <a:latin typeface="+mn-lt"/>
                          <a:ea typeface="+mn-ea"/>
                          <a:cs typeface="+mn-cs"/>
                        </a:rPr>
                        <a:t>17–18</a:t>
                      </a:r>
                      <a:endParaRPr lang="ru-RU" sz="1400" dirty="0"/>
                    </a:p>
                  </a:txBody>
                  <a:tcPr>
                    <a:lnT w="12700" cap="flat" cmpd="sng" algn="ctr">
                      <a:solidFill>
                        <a:schemeClr val="tx1"/>
                      </a:solidFill>
                      <a:prstDash val="solid"/>
                      <a:round/>
                      <a:headEnd type="none" w="med" len="med"/>
                      <a:tailEnd type="none" w="med" len="med"/>
                    </a:lnT>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5E9EFF">
                <a:alpha val="2000"/>
              </a:srgbClr>
            </a:gs>
            <a:gs pos="39999">
              <a:srgbClr val="85C2FF"/>
            </a:gs>
            <a:gs pos="70000">
              <a:srgbClr val="C4D6EB"/>
            </a:gs>
            <a:gs pos="100000">
              <a:srgbClr val="FFEBFA"/>
            </a:gs>
          </a:gsLst>
          <a:path path="rect">
            <a:fillToRect l="100000" t="10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r>
              <a:rPr lang="en-US" dirty="0" smtClean="0">
                <a:effectLst>
                  <a:outerShdw blurRad="38100" dist="38100" dir="2700000" algn="tl">
                    <a:srgbClr val="000000">
                      <a:alpha val="43137"/>
                    </a:srgbClr>
                  </a:outerShdw>
                </a:effectLst>
              </a:rPr>
              <a:t>School</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28596" y="785794"/>
            <a:ext cx="8258204" cy="5715040"/>
          </a:xfrm>
        </p:spPr>
        <p:txBody>
          <a:bodyPr>
            <a:normAutofit lnSpcReduction="10000"/>
          </a:bodyPr>
          <a:lstStyle/>
          <a:p>
            <a:r>
              <a:rPr lang="en-US" sz="2000" dirty="0" smtClean="0"/>
              <a:t> </a:t>
            </a:r>
            <a:r>
              <a:rPr lang="uk-UA" sz="2000" dirty="0" smtClean="0"/>
              <a:t>    </a:t>
            </a:r>
            <a:r>
              <a:rPr lang="en-US" sz="2000" dirty="0" smtClean="0"/>
              <a:t>Elementary </a:t>
            </a:r>
            <a:r>
              <a:rPr lang="en-US" sz="2000" dirty="0" smtClean="0"/>
              <a:t>education begins at the age of six or seven, when a child goes to the first grade (form). At the age of sixteen schoolchildren leave the elementary school and may continue their education at one of the secondary schools or high schools, as they call them. The </a:t>
            </a:r>
            <a:r>
              <a:rPr lang="en-US" sz="2000" dirty="0" err="1" smtClean="0"/>
              <a:t>programme</a:t>
            </a:r>
            <a:r>
              <a:rPr lang="en-US" sz="2000" dirty="0" smtClean="0"/>
              <a:t> of studies in the elementary school includes English, Arithmetic, Geography, History of the USA, Natural Sciences and, besides, Physical Training, Singing, Drawing, Wood or Metal Work, etc</a:t>
            </a:r>
            <a:r>
              <a:rPr lang="en-US" sz="2000" dirty="0" smtClean="0"/>
              <a:t>.</a:t>
            </a:r>
            <a:r>
              <a:rPr lang="en-US" sz="2000" dirty="0" smtClean="0"/>
              <a:t> Sometimes they learn a foreign language and general history</a:t>
            </a:r>
            <a:r>
              <a:rPr lang="en-US" sz="2000" dirty="0" smtClean="0"/>
              <a:t>.</a:t>
            </a:r>
            <a:endParaRPr lang="uk-UA" sz="2000" dirty="0" smtClean="0"/>
          </a:p>
          <a:p>
            <a:r>
              <a:rPr lang="uk-UA" sz="2000" dirty="0" smtClean="0"/>
              <a:t>  </a:t>
            </a:r>
            <a:r>
              <a:rPr lang="en-US" sz="2000" dirty="0" smtClean="0"/>
              <a:t>Beside </a:t>
            </a:r>
            <a:r>
              <a:rPr lang="en-US" sz="2000" dirty="0" smtClean="0"/>
              <a:t>giving general education some high schools teach subjects useful to those who hope to find jobs in industry and agriculture or who want to enter colleges or universities. After graduating from secondary schools a growing number of Americans go on to higher education. The students do not take the same courses. During the first two years they follow a basic </a:t>
            </a:r>
            <a:r>
              <a:rPr lang="en-US" sz="2000" dirty="0" err="1" smtClean="0"/>
              <a:t>programme</a:t>
            </a:r>
            <a:r>
              <a:rPr lang="en-US" sz="2000" dirty="0" smtClean="0"/>
              <a:t>. It means that every student must select at least one course from each of the basic fields of study: English, Natural Sciences, Modern Languages, History or Physical Training. After the first two years every student can select subjects according to his professional interest.</a:t>
            </a:r>
            <a:endParaRPr lang="en-US" sz="2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642918"/>
            <a:ext cx="8229600" cy="4525963"/>
          </a:xfrm>
        </p:spPr>
        <p:txBody>
          <a:bodyPr/>
          <a:lstStyle/>
          <a:p>
            <a:r>
              <a:rPr lang="en-US" dirty="0" smtClean="0"/>
              <a:t>The National Government gives no direct financial aid to the institutions of higher education. Students must pay a tuition fee. </a:t>
            </a:r>
            <a:endParaRPr lang="uk-UA" dirty="0" smtClean="0"/>
          </a:p>
          <a:p>
            <a:r>
              <a:rPr lang="en-US" dirty="0" smtClean="0">
                <a:solidFill>
                  <a:srgbClr val="C00000"/>
                </a:solidFill>
              </a:rPr>
              <a:t>Ukrainian students must to pass the test SSAT (Secondary School Admission Test) and TOEFL to enter into high school of American private school.</a:t>
            </a:r>
            <a:endParaRPr lang="uk-UA" dirty="0" smtClean="0">
              <a:solidFill>
                <a:srgbClr val="C00000"/>
              </a:solidFill>
            </a:endParaRP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5E9EFF">
                <a:alpha val="2000"/>
              </a:srgbClr>
            </a:gs>
            <a:gs pos="39999">
              <a:srgbClr val="85C2FF"/>
            </a:gs>
            <a:gs pos="70000">
              <a:srgbClr val="C4D6EB"/>
            </a:gs>
            <a:gs pos="100000">
              <a:srgbClr val="FFEBFA"/>
            </a:gs>
          </a:gsLst>
          <a:path path="rect">
            <a:fillToRect l="100000" t="10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effectLst>
                  <a:outerShdw blurRad="38100" dist="38100" dir="2700000" algn="tl">
                    <a:srgbClr val="000000">
                      <a:alpha val="43137"/>
                    </a:srgbClr>
                  </a:outerShdw>
                </a:effectLst>
              </a:rPr>
              <a:t>Colleges</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lnSpcReduction="10000"/>
          </a:bodyPr>
          <a:lstStyle/>
          <a:p>
            <a:pPr>
              <a:buNone/>
            </a:pPr>
            <a:r>
              <a:rPr lang="en-US" dirty="0" smtClean="0"/>
              <a:t>The </a:t>
            </a:r>
            <a:r>
              <a:rPr lang="en-US" dirty="0" smtClean="0"/>
              <a:t>are different </a:t>
            </a:r>
            <a:r>
              <a:rPr lang="en-US" dirty="0" smtClean="0"/>
              <a:t>species</a:t>
            </a:r>
            <a:r>
              <a:rPr lang="uk-UA" dirty="0" smtClean="0"/>
              <a:t>:</a:t>
            </a:r>
            <a:endParaRPr lang="en-US" dirty="0" smtClean="0"/>
          </a:p>
          <a:p>
            <a:pPr marL="514350" indent="-514350">
              <a:buFont typeface="+mj-lt"/>
              <a:buAutoNum type="arabicPeriod"/>
            </a:pPr>
            <a:r>
              <a:rPr lang="en-US" dirty="0" smtClean="0"/>
              <a:t> </a:t>
            </a:r>
            <a:r>
              <a:rPr lang="ru-RU" dirty="0" err="1" smtClean="0"/>
              <a:t>Technical</a:t>
            </a:r>
            <a:r>
              <a:rPr lang="ru-RU" dirty="0" smtClean="0"/>
              <a:t> </a:t>
            </a:r>
            <a:r>
              <a:rPr lang="ru-RU" dirty="0" err="1" smtClean="0"/>
              <a:t>Colleges</a:t>
            </a:r>
            <a:r>
              <a:rPr lang="en-US" dirty="0" smtClean="0"/>
              <a:t> -</a:t>
            </a:r>
            <a:r>
              <a:rPr lang="uk-UA" dirty="0" smtClean="0"/>
              <a:t>технічні</a:t>
            </a:r>
            <a:endParaRPr lang="en-US" dirty="0" smtClean="0"/>
          </a:p>
          <a:p>
            <a:pPr marL="514350" indent="-514350">
              <a:buFont typeface="+mj-lt"/>
              <a:buAutoNum type="arabicPeriod"/>
            </a:pPr>
            <a:r>
              <a:rPr lang="ru-RU" dirty="0" err="1" smtClean="0"/>
              <a:t>Junior</a:t>
            </a:r>
            <a:r>
              <a:rPr lang="ru-RU" dirty="0" smtClean="0"/>
              <a:t> </a:t>
            </a:r>
            <a:r>
              <a:rPr lang="ru-RU" dirty="0" err="1" smtClean="0"/>
              <a:t>Colleges</a:t>
            </a:r>
            <a:r>
              <a:rPr lang="ru-RU" dirty="0" smtClean="0"/>
              <a:t> - </a:t>
            </a:r>
            <a:r>
              <a:rPr lang="ru-RU" dirty="0" err="1" smtClean="0"/>
              <a:t>початкові</a:t>
            </a:r>
            <a:endParaRPr lang="en-US" dirty="0" smtClean="0"/>
          </a:p>
          <a:p>
            <a:pPr marL="514350" indent="-514350">
              <a:buFont typeface="+mj-lt"/>
              <a:buAutoNum type="arabicPeriod"/>
            </a:pPr>
            <a:r>
              <a:rPr lang="ru-RU" dirty="0" err="1" smtClean="0"/>
              <a:t>Community</a:t>
            </a:r>
            <a:r>
              <a:rPr lang="ru-RU" dirty="0" smtClean="0"/>
              <a:t> </a:t>
            </a:r>
            <a:r>
              <a:rPr lang="ru-RU" dirty="0" err="1" smtClean="0"/>
              <a:t>Colleges</a:t>
            </a:r>
            <a:r>
              <a:rPr lang="ru-RU" dirty="0" smtClean="0"/>
              <a:t> – </a:t>
            </a:r>
            <a:r>
              <a:rPr lang="ru-RU" dirty="0" err="1" smtClean="0"/>
              <a:t>місцеві</a:t>
            </a:r>
            <a:endParaRPr lang="ru-RU" dirty="0" smtClean="0"/>
          </a:p>
          <a:p>
            <a:pPr marL="514350" lvl="0" indent="-514350">
              <a:buFont typeface="+mj-lt"/>
              <a:buAutoNum type="arabicPeriod"/>
            </a:pPr>
            <a:r>
              <a:rPr lang="en-US" dirty="0" smtClean="0">
                <a:solidFill>
                  <a:schemeClr val="tx1">
                    <a:lumMod val="95000"/>
                    <a:lumOff val="5000"/>
                  </a:schemeClr>
                </a:solidFill>
              </a:rPr>
              <a:t>Four-year </a:t>
            </a:r>
            <a:r>
              <a:rPr lang="en-US" dirty="0" smtClean="0">
                <a:solidFill>
                  <a:schemeClr val="tx1">
                    <a:lumMod val="95000"/>
                    <a:lumOff val="5000"/>
                  </a:schemeClr>
                </a:solidFill>
              </a:rPr>
              <a:t>colleges</a:t>
            </a:r>
            <a:r>
              <a:rPr lang="uk-UA" dirty="0" smtClean="0">
                <a:solidFill>
                  <a:schemeClr val="tx1">
                    <a:lumMod val="95000"/>
                    <a:lumOff val="5000"/>
                  </a:schemeClr>
                </a:solidFill>
              </a:rPr>
              <a:t> – 4-річні коледжі, прирівнюються до університетів.</a:t>
            </a:r>
            <a:endParaRPr lang="ru-RU" dirty="0" smtClean="0">
              <a:solidFill>
                <a:schemeClr val="tx1">
                  <a:lumMod val="95000"/>
                  <a:lumOff val="5000"/>
                </a:schemeClr>
              </a:solidFill>
            </a:endParaRPr>
          </a:p>
          <a:p>
            <a:pPr marL="514350" indent="-514350">
              <a:buFont typeface="+mj-lt"/>
              <a:buAutoNum type="arabicPeriod"/>
            </a:pPr>
            <a:endParaRPr lang="en-US" dirty="0" smtClean="0"/>
          </a:p>
          <a:p>
            <a:pPr>
              <a:buNone/>
            </a:pPr>
            <a:r>
              <a:rPr lang="en-US" dirty="0" smtClean="0"/>
              <a:t> </a:t>
            </a:r>
            <a:endParaRPr lang="uk-UA" dirty="0" smtClean="0"/>
          </a:p>
          <a:p>
            <a:pPr>
              <a:buNone/>
            </a:pPr>
            <a:endParaRPr lang="ru-RU" dirty="0"/>
          </a:p>
        </p:txBody>
      </p:sp>
      <p:sp>
        <p:nvSpPr>
          <p:cNvPr id="5" name="Заголовок 3"/>
          <p:cNvSpPr txBox="1">
            <a:spLocks/>
          </p:cNvSpPr>
          <p:nvPr/>
        </p:nvSpPr>
        <p:spPr>
          <a:xfrm>
            <a:off x="571472" y="4286256"/>
            <a:ext cx="7901015" cy="72705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000" b="0"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mj-lt"/>
              <a:ea typeface="+mj-ea"/>
              <a:cs typeface="+mj-cs"/>
            </a:endParaRPr>
          </a:p>
        </p:txBody>
      </p:sp>
      <p:pic>
        <p:nvPicPr>
          <p:cNvPr id="6" name="Рисунок 5" descr="images.jpg"/>
          <p:cNvPicPr>
            <a:picLocks noChangeAspect="1"/>
          </p:cNvPicPr>
          <p:nvPr/>
        </p:nvPicPr>
        <p:blipFill>
          <a:blip r:embed="rId2"/>
          <a:stretch>
            <a:fillRect/>
          </a:stretch>
        </p:blipFill>
        <p:spPr>
          <a:xfrm>
            <a:off x="7000875" y="4714875"/>
            <a:ext cx="2143125" cy="214312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434</TotalTime>
  <Words>268</Words>
  <Application>Microsoft Office PowerPoint</Application>
  <PresentationFormat>Экран (4:3)</PresentationFormat>
  <Paragraphs>81</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Education in USA</vt:lpstr>
      <vt:lpstr>“To know everything is to know nothing”</vt:lpstr>
      <vt:lpstr>Kennedy said, “Our progress as a nation can be no swifter than our progress in education.”</vt:lpstr>
      <vt:lpstr>Information</vt:lpstr>
      <vt:lpstr>Stages of education</vt:lpstr>
      <vt:lpstr>Слайд 6</vt:lpstr>
      <vt:lpstr>School</vt:lpstr>
      <vt:lpstr>Слайд 8</vt:lpstr>
      <vt:lpstr>Colleges</vt:lpstr>
      <vt:lpstr>Universities</vt:lpstr>
      <vt:lpstr>Слайд 11</vt:lpstr>
      <vt:lpstr>Brown University </vt:lpstr>
      <vt:lpstr>Columbia University </vt:lpstr>
      <vt:lpstr>Cornell University </vt:lpstr>
      <vt:lpstr>Dartmouth College </vt:lpstr>
      <vt:lpstr>University of Pennsylvania</vt:lpstr>
      <vt:lpstr>Princeton University</vt:lpstr>
      <vt:lpstr>Yale University</vt:lpstr>
      <vt:lpstr>Harvard University</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43</cp:revision>
  <dcterms:created xsi:type="dcterms:W3CDTF">2014-03-29T14:09:41Z</dcterms:created>
  <dcterms:modified xsi:type="dcterms:W3CDTF">2014-03-29T22:51:05Z</dcterms:modified>
</cp:coreProperties>
</file>