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e99d748559ad4c2993f6e9b8d3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0"/>
            <a:ext cx="957269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5715016"/>
            <a:ext cx="6064274" cy="92869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i="1" dirty="0" smtClean="0"/>
              <a:t>Животные в космосе</a:t>
            </a:r>
            <a:endParaRPr lang="ru-RU" sz="4800" i="1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к\Desktop\spacewa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 smtClean="0"/>
              <a:t>Обезьяны</a:t>
            </a:r>
            <a:r>
              <a:rPr lang="uk-UA" b="1" dirty="0" smtClean="0"/>
              <a:t> в </a:t>
            </a:r>
            <a:r>
              <a:rPr lang="uk-UA" b="1" dirty="0" err="1" smtClean="0"/>
              <a:t>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uk-UA" b="1" dirty="0" err="1" smtClean="0"/>
              <a:t>Наиболее</a:t>
            </a:r>
            <a:r>
              <a:rPr lang="uk-UA" b="1" dirty="0" smtClean="0"/>
              <a:t> </a:t>
            </a:r>
            <a:r>
              <a:rPr lang="uk-UA" b="1" dirty="0" err="1" smtClean="0"/>
              <a:t>близкие</a:t>
            </a:r>
            <a:r>
              <a:rPr lang="uk-UA" b="1" dirty="0" smtClean="0"/>
              <a:t> к </a:t>
            </a:r>
            <a:r>
              <a:rPr lang="uk-UA" b="1" dirty="0" err="1" smtClean="0"/>
              <a:t>человеку</a:t>
            </a:r>
            <a:r>
              <a:rPr lang="uk-UA" b="1" dirty="0" smtClean="0"/>
              <a:t> по </a:t>
            </a:r>
            <a:r>
              <a:rPr lang="uk-UA" b="1" dirty="0" err="1" smtClean="0"/>
              <a:t>физиологии</a:t>
            </a:r>
            <a:r>
              <a:rPr lang="uk-UA" b="1" dirty="0" smtClean="0"/>
              <a:t> </a:t>
            </a:r>
            <a:r>
              <a:rPr lang="uk-UA" b="1" dirty="0" err="1" smtClean="0"/>
              <a:t>обезьяны</a:t>
            </a:r>
            <a:r>
              <a:rPr lang="uk-UA" b="1" dirty="0" smtClean="0"/>
              <a:t> </a:t>
            </a:r>
            <a:r>
              <a:rPr lang="uk-UA" b="1" dirty="0" err="1" smtClean="0"/>
              <a:t>многократно</a:t>
            </a:r>
            <a:r>
              <a:rPr lang="uk-UA" b="1" dirty="0" smtClean="0"/>
              <a:t> запускались в </a:t>
            </a:r>
            <a:r>
              <a:rPr lang="uk-UA" b="1" dirty="0" err="1" smtClean="0"/>
              <a:t>суборбитальные</a:t>
            </a:r>
            <a:r>
              <a:rPr lang="uk-UA" b="1" dirty="0" smtClean="0"/>
              <a:t> и </a:t>
            </a:r>
            <a:r>
              <a:rPr lang="uk-UA" b="1" dirty="0" err="1" smtClean="0"/>
              <a:t>орбитальные</a:t>
            </a:r>
            <a:r>
              <a:rPr lang="uk-UA" b="1" dirty="0" smtClean="0"/>
              <a:t> </a:t>
            </a:r>
            <a:r>
              <a:rPr lang="uk-UA" b="1" dirty="0" err="1" smtClean="0"/>
              <a:t>полёты</a:t>
            </a:r>
            <a:r>
              <a:rPr lang="uk-UA" b="1" dirty="0" smtClean="0"/>
              <a:t> </a:t>
            </a:r>
            <a:r>
              <a:rPr lang="uk-UA" b="1" dirty="0" err="1" smtClean="0"/>
              <a:t>как</a:t>
            </a:r>
            <a:r>
              <a:rPr lang="uk-UA" b="1" dirty="0" smtClean="0"/>
              <a:t> до, так и </a:t>
            </a:r>
            <a:r>
              <a:rPr lang="uk-UA" b="1" dirty="0" err="1" smtClean="0"/>
              <a:t>после</a:t>
            </a:r>
            <a:r>
              <a:rPr lang="uk-UA" b="1" dirty="0" smtClean="0"/>
              <a:t> </a:t>
            </a:r>
            <a:r>
              <a:rPr lang="uk-UA" b="1" dirty="0" err="1" smtClean="0"/>
              <a:t>первого</a:t>
            </a:r>
            <a:r>
              <a:rPr lang="uk-UA" b="1" dirty="0" smtClean="0"/>
              <a:t> </a:t>
            </a:r>
            <a:r>
              <a:rPr lang="uk-UA" b="1" dirty="0" err="1" smtClean="0"/>
              <a:t>полёта</a:t>
            </a:r>
            <a:r>
              <a:rPr lang="uk-UA" b="1" dirty="0" smtClean="0"/>
              <a:t> в космос </a:t>
            </a:r>
            <a:r>
              <a:rPr lang="uk-UA" b="1" dirty="0" err="1" smtClean="0"/>
              <a:t>человека</a:t>
            </a:r>
            <a:r>
              <a:rPr lang="uk-UA" b="1" dirty="0" smtClean="0"/>
              <a:t>. США запускали </a:t>
            </a:r>
            <a:r>
              <a:rPr lang="uk-UA" b="1" dirty="0" err="1" smtClean="0"/>
              <a:t>обезьяну</a:t>
            </a:r>
            <a:r>
              <a:rPr lang="uk-UA" b="1" dirty="0" smtClean="0"/>
              <a:t> в космос </a:t>
            </a:r>
            <a:r>
              <a:rPr lang="uk-UA" b="1" dirty="0" err="1" smtClean="0"/>
              <a:t>первоначально</a:t>
            </a:r>
            <a:r>
              <a:rPr lang="uk-UA" b="1" dirty="0" smtClean="0"/>
              <a:t> </a:t>
            </a:r>
            <a:r>
              <a:rPr lang="uk-UA" b="1" dirty="0" err="1" smtClean="0"/>
              <a:t>между</a:t>
            </a:r>
            <a:r>
              <a:rPr lang="uk-UA" b="1" dirty="0" smtClean="0"/>
              <a:t> 1948—1961 и по одному </a:t>
            </a:r>
            <a:r>
              <a:rPr lang="uk-UA" b="1" dirty="0" err="1" smtClean="0"/>
              <a:t>полёту</a:t>
            </a:r>
            <a:r>
              <a:rPr lang="uk-UA" b="1" dirty="0" smtClean="0"/>
              <a:t> в 1969 и в 1985 </a:t>
            </a:r>
            <a:r>
              <a:rPr lang="uk-UA" b="1" dirty="0" err="1" smtClean="0"/>
              <a:t>годах</a:t>
            </a:r>
            <a:r>
              <a:rPr lang="uk-UA" b="1" dirty="0" smtClean="0"/>
              <a:t>. В </a:t>
            </a:r>
            <a:r>
              <a:rPr lang="uk-UA" b="1" dirty="0" err="1" smtClean="0"/>
              <a:t>суборбитальные</a:t>
            </a:r>
            <a:r>
              <a:rPr lang="uk-UA" b="1" dirty="0" smtClean="0"/>
              <a:t> </a:t>
            </a:r>
            <a:r>
              <a:rPr lang="uk-UA" b="1" dirty="0" err="1" smtClean="0"/>
              <a:t>полёты</a:t>
            </a:r>
            <a:r>
              <a:rPr lang="uk-UA" b="1" dirty="0" smtClean="0"/>
              <a:t> запускали </a:t>
            </a:r>
            <a:r>
              <a:rPr lang="uk-UA" b="1" dirty="0" err="1" smtClean="0"/>
              <a:t>обезьян</a:t>
            </a:r>
            <a:r>
              <a:rPr lang="uk-UA" b="1" dirty="0" smtClean="0"/>
              <a:t> </a:t>
            </a:r>
            <a:r>
              <a:rPr lang="uk-UA" b="1" dirty="0" err="1" smtClean="0"/>
              <a:t>Франция</a:t>
            </a:r>
            <a:r>
              <a:rPr lang="uk-UA" b="1" dirty="0" smtClean="0"/>
              <a:t> в 1967 </a:t>
            </a:r>
            <a:r>
              <a:rPr lang="uk-UA" b="1" dirty="0" err="1" smtClean="0"/>
              <a:t>году</a:t>
            </a:r>
            <a:r>
              <a:rPr lang="uk-UA" b="1" dirty="0" smtClean="0"/>
              <a:t>, Аргентина в 1969—1970 </a:t>
            </a:r>
            <a:r>
              <a:rPr lang="uk-UA" b="1" dirty="0" err="1" smtClean="0"/>
              <a:t>годах</a:t>
            </a:r>
            <a:r>
              <a:rPr lang="uk-UA" b="1" dirty="0" smtClean="0"/>
              <a:t>, </a:t>
            </a:r>
            <a:r>
              <a:rPr lang="uk-UA" b="1" dirty="0" err="1" smtClean="0"/>
              <a:t>Иран</a:t>
            </a:r>
            <a:r>
              <a:rPr lang="uk-UA" b="1" dirty="0" smtClean="0"/>
              <a:t> с 2011 </a:t>
            </a:r>
            <a:r>
              <a:rPr lang="uk-UA" b="1" dirty="0" err="1" smtClean="0"/>
              <a:t>года</a:t>
            </a:r>
            <a:r>
              <a:rPr lang="uk-UA" b="1" dirty="0" smtClean="0"/>
              <a:t>. </a:t>
            </a:r>
            <a:r>
              <a:rPr lang="uk-UA" b="1" dirty="0" err="1" smtClean="0"/>
              <a:t>Советский</a:t>
            </a:r>
            <a:r>
              <a:rPr lang="uk-UA" b="1" dirty="0" smtClean="0"/>
              <a:t> Союз и </a:t>
            </a:r>
            <a:r>
              <a:rPr lang="uk-UA" b="1" dirty="0" err="1" smtClean="0"/>
              <a:t>Россия</a:t>
            </a:r>
            <a:r>
              <a:rPr lang="uk-UA" b="1" dirty="0" smtClean="0"/>
              <a:t> запускали </a:t>
            </a:r>
            <a:r>
              <a:rPr lang="uk-UA" b="1" dirty="0" err="1" smtClean="0"/>
              <a:t>обезьян</a:t>
            </a:r>
            <a:r>
              <a:rPr lang="uk-UA" b="1" dirty="0" smtClean="0"/>
              <a:t> </a:t>
            </a:r>
            <a:r>
              <a:rPr lang="uk-UA" b="1" dirty="0" err="1" smtClean="0"/>
              <a:t>между</a:t>
            </a:r>
            <a:r>
              <a:rPr lang="uk-UA" b="1" dirty="0" smtClean="0"/>
              <a:t> 1983 и 1996 </a:t>
            </a:r>
            <a:r>
              <a:rPr lang="uk-UA" b="1" dirty="0" err="1" smtClean="0"/>
              <a:t>годами</a:t>
            </a:r>
            <a:r>
              <a:rPr lang="uk-UA" b="1" dirty="0" smtClean="0"/>
              <a:t>. </a:t>
            </a:r>
            <a:r>
              <a:rPr lang="uk-UA" b="1" dirty="0" err="1" smtClean="0"/>
              <a:t>Всего</a:t>
            </a:r>
            <a:r>
              <a:rPr lang="uk-UA" b="1" dirty="0" smtClean="0"/>
              <a:t> в космос </a:t>
            </a:r>
            <a:r>
              <a:rPr lang="uk-UA" b="1" dirty="0" err="1" smtClean="0"/>
              <a:t>летали</a:t>
            </a:r>
            <a:r>
              <a:rPr lang="uk-UA" b="1" dirty="0" smtClean="0"/>
              <a:t> 32 </a:t>
            </a:r>
            <a:r>
              <a:rPr lang="uk-UA" b="1" dirty="0" err="1" smtClean="0"/>
              <a:t>обезьяны</a:t>
            </a:r>
            <a:r>
              <a:rPr lang="uk-UA" b="1" dirty="0" smtClean="0"/>
              <a:t>; у </a:t>
            </a:r>
            <a:r>
              <a:rPr lang="uk-UA" b="1" dirty="0" err="1" smtClean="0"/>
              <a:t>каждой</a:t>
            </a:r>
            <a:r>
              <a:rPr lang="uk-UA" b="1" dirty="0" smtClean="0"/>
              <a:t> </a:t>
            </a:r>
            <a:r>
              <a:rPr lang="uk-UA" b="1" dirty="0" err="1" smtClean="0"/>
              <a:t>было</a:t>
            </a:r>
            <a:r>
              <a:rPr lang="uk-UA" b="1" dirty="0" smtClean="0"/>
              <a:t> </a:t>
            </a:r>
            <a:r>
              <a:rPr lang="uk-UA" b="1" dirty="0" err="1" smtClean="0"/>
              <a:t>только</a:t>
            </a:r>
            <a:r>
              <a:rPr lang="uk-UA" b="1" dirty="0" smtClean="0"/>
              <a:t> по </a:t>
            </a:r>
            <a:r>
              <a:rPr lang="uk-UA" b="1" dirty="0" err="1" smtClean="0"/>
              <a:t>одной</a:t>
            </a:r>
            <a:r>
              <a:rPr lang="uk-UA" b="1" dirty="0" smtClean="0"/>
              <a:t> </a:t>
            </a:r>
            <a:r>
              <a:rPr lang="uk-UA" b="1" dirty="0" err="1" smtClean="0"/>
              <a:t>миссии</a:t>
            </a:r>
            <a:r>
              <a:rPr lang="uk-UA" b="1" dirty="0" smtClean="0"/>
              <a:t>.</a:t>
            </a:r>
            <a:endParaRPr lang="ru-RU" dirty="0"/>
          </a:p>
        </p:txBody>
      </p:sp>
      <p:pic>
        <p:nvPicPr>
          <p:cNvPr id="5" name="Picture 47" descr="C:\Users\Альбина\Desktop\об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1643074" cy="1643074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8" descr="C:\Users\Альбина\Desktop\об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857760"/>
            <a:ext cx="1400175" cy="1803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9" descr="C:\Users\Альбина\Desktop\об3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214950"/>
            <a:ext cx="2046834" cy="136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0" descr="C:\Users\Альбина\Desktop\об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0950" y="1785926"/>
            <a:ext cx="1543050" cy="124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4" descr="C:\Users\Альбина\Desktop\ко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err="1" smtClean="0"/>
              <a:t>Кошки</a:t>
            </a:r>
            <a:r>
              <a:rPr lang="uk-UA" b="1" dirty="0" smtClean="0"/>
              <a:t> в </a:t>
            </a:r>
            <a:r>
              <a:rPr lang="uk-UA" b="1" dirty="0" err="1" smtClean="0"/>
              <a:t>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b="1" dirty="0" err="1" smtClean="0"/>
              <a:t>Кошки</a:t>
            </a:r>
            <a:r>
              <a:rPr lang="uk-UA" b="1" dirty="0" smtClean="0"/>
              <a:t> запускались в космос </a:t>
            </a:r>
            <a:r>
              <a:rPr lang="uk-UA" b="1" dirty="0" err="1" smtClean="0"/>
              <a:t>только</a:t>
            </a:r>
            <a:r>
              <a:rPr lang="uk-UA" b="1" dirty="0" smtClean="0"/>
              <a:t> </a:t>
            </a:r>
            <a:r>
              <a:rPr lang="uk-UA" b="1" dirty="0" err="1" smtClean="0"/>
              <a:t>Францией</a:t>
            </a:r>
            <a:r>
              <a:rPr lang="uk-UA" b="1" dirty="0" smtClean="0"/>
              <a:t>. </a:t>
            </a:r>
            <a:r>
              <a:rPr lang="uk-UA" b="1" dirty="0" err="1" smtClean="0"/>
              <a:t>Считается</a:t>
            </a:r>
            <a:r>
              <a:rPr lang="uk-UA" b="1" dirty="0" smtClean="0"/>
              <a:t>, </a:t>
            </a:r>
            <a:r>
              <a:rPr lang="uk-UA" b="1" dirty="0" err="1" smtClean="0"/>
              <a:t>что</a:t>
            </a:r>
            <a:r>
              <a:rPr lang="uk-UA" b="1" dirty="0" smtClean="0"/>
              <a:t> </a:t>
            </a:r>
            <a:r>
              <a:rPr lang="uk-UA" b="1" dirty="0" err="1" smtClean="0"/>
              <a:t>успешный</a:t>
            </a:r>
            <a:r>
              <a:rPr lang="uk-UA" b="1" dirty="0" smtClean="0"/>
              <a:t> </a:t>
            </a:r>
            <a:r>
              <a:rPr lang="uk-UA" b="1" dirty="0" err="1" smtClean="0"/>
              <a:t>суборбитальный</a:t>
            </a:r>
            <a:r>
              <a:rPr lang="uk-UA" b="1" dirty="0" smtClean="0"/>
              <a:t> </a:t>
            </a:r>
            <a:r>
              <a:rPr lang="uk-UA" b="1" dirty="0" err="1" smtClean="0"/>
              <a:t>полёт</a:t>
            </a:r>
            <a:r>
              <a:rPr lang="uk-UA" b="1" dirty="0" smtClean="0"/>
              <a:t> </a:t>
            </a:r>
            <a:r>
              <a:rPr lang="uk-UA" b="1" dirty="0" err="1" smtClean="0"/>
              <a:t>совершил</a:t>
            </a:r>
            <a:r>
              <a:rPr lang="uk-UA" b="1" dirty="0" smtClean="0"/>
              <a:t> </a:t>
            </a:r>
            <a:r>
              <a:rPr lang="uk-UA" b="1" dirty="0" err="1" smtClean="0"/>
              <a:t>кот</a:t>
            </a:r>
            <a:r>
              <a:rPr lang="uk-UA" b="1" dirty="0" smtClean="0"/>
              <a:t> </a:t>
            </a:r>
            <a:r>
              <a:rPr lang="uk-UA" b="1" dirty="0" err="1" smtClean="0"/>
              <a:t>Феликс</a:t>
            </a:r>
            <a:r>
              <a:rPr lang="uk-UA" b="1" dirty="0" smtClean="0"/>
              <a:t>, </a:t>
            </a:r>
            <a:r>
              <a:rPr lang="uk-UA" b="1" dirty="0" err="1" smtClean="0"/>
              <a:t>хотя</a:t>
            </a:r>
            <a:r>
              <a:rPr lang="uk-UA" b="1" dirty="0" smtClean="0"/>
              <a:t> </a:t>
            </a:r>
            <a:r>
              <a:rPr lang="uk-UA" b="1" dirty="0" err="1" smtClean="0"/>
              <a:t>многие</a:t>
            </a:r>
            <a:r>
              <a:rPr lang="uk-UA" b="1" dirty="0" smtClean="0"/>
              <a:t> </a:t>
            </a:r>
            <a:r>
              <a:rPr lang="uk-UA" b="1" dirty="0" err="1" smtClean="0"/>
              <a:t>источники</a:t>
            </a:r>
            <a:r>
              <a:rPr lang="uk-UA" b="1" dirty="0" smtClean="0"/>
              <a:t> </a:t>
            </a:r>
            <a:r>
              <a:rPr lang="uk-UA" b="1" dirty="0" err="1" smtClean="0"/>
              <a:t>утверждают</a:t>
            </a:r>
            <a:r>
              <a:rPr lang="uk-UA" b="1" dirty="0" smtClean="0"/>
              <a:t>, </a:t>
            </a:r>
            <a:r>
              <a:rPr lang="uk-UA" b="1" dirty="0" err="1" smtClean="0"/>
              <a:t>что</a:t>
            </a:r>
            <a:r>
              <a:rPr lang="uk-UA" b="1" dirty="0" smtClean="0"/>
              <a:t> </a:t>
            </a:r>
            <a:r>
              <a:rPr lang="uk-UA" b="1" dirty="0" err="1" smtClean="0"/>
              <a:t>первой</a:t>
            </a:r>
            <a:r>
              <a:rPr lang="uk-UA" b="1" dirty="0" smtClean="0"/>
              <a:t> в </a:t>
            </a:r>
            <a:r>
              <a:rPr lang="uk-UA" b="1" dirty="0" err="1" smtClean="0"/>
              <a:t>мире</a:t>
            </a:r>
            <a:r>
              <a:rPr lang="uk-UA" b="1" dirty="0" smtClean="0"/>
              <a:t> </a:t>
            </a:r>
            <a:r>
              <a:rPr lang="uk-UA" b="1" dirty="0" err="1" smtClean="0"/>
              <a:t>кошкой</a:t>
            </a:r>
            <a:r>
              <a:rPr lang="uk-UA" b="1" dirty="0" smtClean="0"/>
              <a:t>, </a:t>
            </a:r>
            <a:r>
              <a:rPr lang="uk-UA" b="1" dirty="0" err="1" smtClean="0"/>
              <a:t>совершившей</a:t>
            </a:r>
            <a:r>
              <a:rPr lang="uk-UA" b="1" dirty="0" smtClean="0"/>
              <a:t> </a:t>
            </a:r>
            <a:r>
              <a:rPr lang="uk-UA" b="1" dirty="0" err="1" smtClean="0"/>
              <a:t>космический</a:t>
            </a:r>
            <a:r>
              <a:rPr lang="uk-UA" b="1" dirty="0" smtClean="0"/>
              <a:t> </a:t>
            </a:r>
            <a:r>
              <a:rPr lang="uk-UA" b="1" dirty="0" err="1" smtClean="0"/>
              <a:t>полёт</a:t>
            </a:r>
            <a:r>
              <a:rPr lang="uk-UA" b="1" dirty="0" smtClean="0"/>
              <a:t>, </a:t>
            </a:r>
            <a:r>
              <a:rPr lang="uk-UA" b="1" dirty="0" err="1" smtClean="0"/>
              <a:t>была</a:t>
            </a:r>
            <a:r>
              <a:rPr lang="uk-UA" b="1" dirty="0" smtClean="0"/>
              <a:t> </a:t>
            </a:r>
            <a:r>
              <a:rPr lang="uk-UA" b="1" dirty="0" err="1" smtClean="0"/>
              <a:t>Фелисетт</a:t>
            </a:r>
            <a:r>
              <a:rPr lang="uk-UA" b="1" dirty="0" smtClean="0"/>
              <a:t>.</a:t>
            </a:r>
            <a:endParaRPr lang="ru-RU" dirty="0"/>
          </a:p>
        </p:txBody>
      </p:sp>
      <p:pic>
        <p:nvPicPr>
          <p:cNvPr id="5" name="Picture 53" descr="C:\Users\Альбина\Desktop\ко3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3643306" cy="220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1" descr="C:\Users\Альбина\Desktop\ко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143380"/>
            <a:ext cx="3571900" cy="254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7" descr="C:\Users\Альбина\Desktop\че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Черепахи в </a:t>
            </a:r>
            <a:r>
              <a:rPr lang="uk-UA" b="1" dirty="0" err="1" smtClean="0"/>
              <a:t>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643050"/>
            <a:ext cx="40386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uk-UA" b="1" dirty="0" smtClean="0"/>
              <a:t>В рамках «</a:t>
            </a:r>
            <a:r>
              <a:rPr lang="uk-UA" b="1" dirty="0" err="1" smtClean="0"/>
              <a:t>лунной</a:t>
            </a:r>
            <a:r>
              <a:rPr lang="uk-UA" b="1" dirty="0" smtClean="0"/>
              <a:t> </a:t>
            </a:r>
            <a:r>
              <a:rPr lang="uk-UA" b="1" dirty="0" err="1" smtClean="0"/>
              <a:t>программы</a:t>
            </a:r>
            <a:r>
              <a:rPr lang="uk-UA" b="1" dirty="0" smtClean="0"/>
              <a:t> СССР» </a:t>
            </a:r>
            <a:r>
              <a:rPr lang="uk-UA" b="1" dirty="0" err="1" smtClean="0"/>
              <a:t>летно-конструкторские</a:t>
            </a:r>
            <a:r>
              <a:rPr lang="uk-UA" b="1" dirty="0" smtClean="0"/>
              <a:t> </a:t>
            </a:r>
            <a:r>
              <a:rPr lang="uk-UA" b="1" dirty="0" err="1" smtClean="0"/>
              <a:t>испытания</a:t>
            </a:r>
            <a:r>
              <a:rPr lang="uk-UA" b="1" dirty="0" smtClean="0"/>
              <a:t> корабля 7К-Л1 </a:t>
            </a:r>
            <a:r>
              <a:rPr lang="uk-UA" b="1" dirty="0" err="1" smtClean="0"/>
              <a:t>предусматривали</a:t>
            </a:r>
            <a:r>
              <a:rPr lang="uk-UA" b="1" dirty="0" smtClean="0"/>
              <a:t> </a:t>
            </a:r>
            <a:r>
              <a:rPr lang="uk-UA" b="1" dirty="0" err="1" smtClean="0"/>
              <a:t>изучить</a:t>
            </a:r>
            <a:r>
              <a:rPr lang="uk-UA" b="1" dirty="0" smtClean="0"/>
              <a:t>, </a:t>
            </a:r>
            <a:r>
              <a:rPr lang="uk-UA" b="1" dirty="0" err="1" smtClean="0"/>
              <a:t>как</a:t>
            </a:r>
            <a:r>
              <a:rPr lang="uk-UA" b="1" dirty="0" smtClean="0"/>
              <a:t> </a:t>
            </a:r>
            <a:r>
              <a:rPr lang="uk-UA" b="1" dirty="0" err="1" smtClean="0"/>
              <a:t>перегрузки</a:t>
            </a:r>
            <a:r>
              <a:rPr lang="uk-UA" b="1" dirty="0" smtClean="0"/>
              <a:t> </a:t>
            </a:r>
            <a:r>
              <a:rPr lang="uk-UA" b="1" dirty="0" err="1" smtClean="0"/>
              <a:t>повлияют</a:t>
            </a:r>
            <a:r>
              <a:rPr lang="uk-UA" b="1" dirty="0" smtClean="0"/>
              <a:t> на </a:t>
            </a:r>
            <a:r>
              <a:rPr lang="uk-UA" b="1" dirty="0" err="1" smtClean="0"/>
              <a:t>живые</a:t>
            </a:r>
            <a:r>
              <a:rPr lang="uk-UA" b="1" dirty="0" smtClean="0"/>
              <a:t> </a:t>
            </a:r>
            <a:r>
              <a:rPr lang="uk-UA" b="1" dirty="0" err="1" smtClean="0"/>
              <a:t>организмы</a:t>
            </a:r>
            <a:r>
              <a:rPr lang="uk-UA" b="1" dirty="0" smtClean="0"/>
              <a:t>. </a:t>
            </a:r>
            <a:r>
              <a:rPr lang="uk-UA" b="1" dirty="0" err="1" smtClean="0"/>
              <a:t>Успешный</a:t>
            </a:r>
            <a:r>
              <a:rPr lang="uk-UA" b="1" dirty="0" smtClean="0"/>
              <a:t> запуск корабля 7К-Л1 № 9 </a:t>
            </a:r>
            <a:r>
              <a:rPr lang="uk-UA" b="1" dirty="0" err="1" smtClean="0"/>
              <a:t>был</a:t>
            </a:r>
            <a:r>
              <a:rPr lang="uk-UA" b="1" dirty="0" smtClean="0"/>
              <a:t> </a:t>
            </a:r>
            <a:r>
              <a:rPr lang="uk-UA" b="1" dirty="0" err="1" smtClean="0"/>
              <a:t>осуществлен</a:t>
            </a:r>
            <a:r>
              <a:rPr lang="uk-UA" b="1" dirty="0" smtClean="0"/>
              <a:t> 15 </a:t>
            </a:r>
            <a:r>
              <a:rPr lang="uk-UA" b="1" dirty="0" err="1" smtClean="0"/>
              <a:t>сентября</a:t>
            </a:r>
            <a:r>
              <a:rPr lang="uk-UA" b="1" dirty="0" smtClean="0"/>
              <a:t> 1968 г. На борту </a:t>
            </a:r>
            <a:r>
              <a:rPr lang="uk-UA" b="1" dirty="0" err="1" smtClean="0"/>
              <a:t>космического</a:t>
            </a:r>
            <a:r>
              <a:rPr lang="uk-UA" b="1" dirty="0" smtClean="0"/>
              <a:t> корабля, </a:t>
            </a:r>
            <a:r>
              <a:rPr lang="uk-UA" b="1" dirty="0" err="1" smtClean="0"/>
              <a:t>названного</a:t>
            </a:r>
            <a:r>
              <a:rPr lang="uk-UA" b="1" dirty="0" smtClean="0"/>
              <a:t> в </a:t>
            </a:r>
            <a:r>
              <a:rPr lang="uk-UA" b="1" dirty="0" err="1" smtClean="0"/>
              <a:t>печати</a:t>
            </a:r>
            <a:r>
              <a:rPr lang="uk-UA" b="1" dirty="0" smtClean="0"/>
              <a:t> «Зонд-5», находились </a:t>
            </a:r>
            <a:r>
              <a:rPr lang="uk-UA" b="1" dirty="0" err="1" smtClean="0"/>
              <a:t>живые</a:t>
            </a:r>
            <a:r>
              <a:rPr lang="uk-UA" b="1" dirty="0" smtClean="0"/>
              <a:t> </a:t>
            </a:r>
            <a:r>
              <a:rPr lang="uk-UA" b="1" dirty="0" err="1" smtClean="0"/>
              <a:t>объекты</a:t>
            </a:r>
            <a:r>
              <a:rPr lang="uk-UA" b="1" dirty="0" smtClean="0"/>
              <a:t>: </a:t>
            </a:r>
            <a:r>
              <a:rPr lang="uk-UA" b="1" dirty="0" err="1" smtClean="0"/>
              <a:t>две</a:t>
            </a:r>
            <a:r>
              <a:rPr lang="uk-UA" b="1" dirty="0" smtClean="0"/>
              <a:t> </a:t>
            </a:r>
            <a:r>
              <a:rPr lang="uk-UA" b="1" dirty="0" err="1" smtClean="0"/>
              <a:t>среднеазиатские</a:t>
            </a:r>
            <a:r>
              <a:rPr lang="uk-UA" b="1" dirty="0" smtClean="0"/>
              <a:t> черепахи, </a:t>
            </a:r>
            <a:r>
              <a:rPr lang="uk-UA" b="1" dirty="0" err="1" smtClean="0"/>
              <a:t>дрозофилы</a:t>
            </a:r>
            <a:r>
              <a:rPr lang="uk-UA" b="1" dirty="0" smtClean="0"/>
              <a:t>, хрущаки, </a:t>
            </a:r>
            <a:r>
              <a:rPr lang="uk-UA" b="1" dirty="0" err="1" smtClean="0"/>
              <a:t>традесканция</a:t>
            </a:r>
            <a:r>
              <a:rPr lang="uk-UA" b="1" dirty="0" smtClean="0"/>
              <a:t> с бутонами, </a:t>
            </a:r>
            <a:r>
              <a:rPr lang="uk-UA" b="1" dirty="0" err="1" smtClean="0"/>
              <a:t>клетки</a:t>
            </a:r>
            <a:r>
              <a:rPr lang="uk-UA" b="1" dirty="0" smtClean="0"/>
              <a:t> </a:t>
            </a:r>
            <a:r>
              <a:rPr lang="uk-UA" b="1" dirty="0" err="1" smtClean="0"/>
              <a:t>Хела</a:t>
            </a:r>
            <a:r>
              <a:rPr lang="uk-UA" b="1" dirty="0" smtClean="0"/>
              <a:t> в </a:t>
            </a:r>
            <a:r>
              <a:rPr lang="uk-UA" b="1" dirty="0" err="1" smtClean="0"/>
              <a:t>культуре</a:t>
            </a:r>
            <a:r>
              <a:rPr lang="uk-UA" b="1" dirty="0" smtClean="0"/>
              <a:t>, </a:t>
            </a:r>
            <a:r>
              <a:rPr lang="uk-UA" b="1" dirty="0" err="1" smtClean="0"/>
              <a:t>семена</a:t>
            </a:r>
            <a:r>
              <a:rPr lang="uk-UA" b="1" dirty="0" smtClean="0"/>
              <a:t> </a:t>
            </a:r>
            <a:r>
              <a:rPr lang="uk-UA" b="1" dirty="0" err="1" smtClean="0"/>
              <a:t>высших</a:t>
            </a:r>
            <a:r>
              <a:rPr lang="uk-UA" b="1" dirty="0" smtClean="0"/>
              <a:t> </a:t>
            </a:r>
            <a:r>
              <a:rPr lang="uk-UA" b="1" dirty="0" err="1" smtClean="0"/>
              <a:t>растений</a:t>
            </a:r>
            <a:r>
              <a:rPr lang="uk-UA" b="1" dirty="0" smtClean="0"/>
              <a:t>.</a:t>
            </a:r>
            <a:endParaRPr lang="ru-RU" dirty="0"/>
          </a:p>
        </p:txBody>
      </p:sp>
      <p:pic>
        <p:nvPicPr>
          <p:cNvPr id="5" name="Picture 55" descr="C:\Users\Альбина\Desktop\че1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286388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C:\Users\Альбина\Desktop\че4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\Desktop\69076032_0_8dd3_68caba3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1600" dirty="0" err="1" smtClean="0">
                <a:solidFill>
                  <a:schemeClr val="bg1"/>
                </a:solidFill>
              </a:rPr>
              <a:t>Животные</a:t>
            </a:r>
            <a:r>
              <a:rPr lang="uk-UA" sz="1600" dirty="0" smtClean="0">
                <a:solidFill>
                  <a:schemeClr val="bg1"/>
                </a:solidFill>
              </a:rPr>
              <a:t> в </a:t>
            </a:r>
            <a:r>
              <a:rPr lang="uk-UA" sz="1600" dirty="0" err="1" smtClean="0">
                <a:solidFill>
                  <a:schemeClr val="bg1"/>
                </a:solidFill>
              </a:rPr>
              <a:t>космосе</a:t>
            </a:r>
            <a:r>
              <a:rPr lang="uk-UA" sz="1600" dirty="0" smtClean="0">
                <a:solidFill>
                  <a:schemeClr val="bg1"/>
                </a:solidFill>
              </a:rPr>
              <a:t> — </a:t>
            </a:r>
            <a:r>
              <a:rPr lang="uk-UA" sz="1600" dirty="0" err="1" smtClean="0">
                <a:solidFill>
                  <a:schemeClr val="bg1"/>
                </a:solidFill>
              </a:rPr>
              <a:t>животные</a:t>
            </a:r>
            <a:r>
              <a:rPr lang="uk-UA" sz="1600" dirty="0" smtClean="0">
                <a:solidFill>
                  <a:schemeClr val="bg1"/>
                </a:solidFill>
              </a:rPr>
              <a:t>, в </a:t>
            </a:r>
            <a:r>
              <a:rPr lang="uk-UA" sz="1600" dirty="0" err="1" smtClean="0">
                <a:solidFill>
                  <a:schemeClr val="bg1"/>
                </a:solidFill>
              </a:rPr>
              <a:t>научно-исследовательских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целях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посылаемые</a:t>
            </a:r>
            <a:r>
              <a:rPr lang="uk-UA" sz="1600" dirty="0" smtClean="0">
                <a:solidFill>
                  <a:schemeClr val="bg1"/>
                </a:solidFill>
              </a:rPr>
              <a:t> в </a:t>
            </a:r>
            <a:r>
              <a:rPr lang="uk-UA" sz="1600" dirty="0" err="1" smtClean="0">
                <a:solidFill>
                  <a:schemeClr val="bg1"/>
                </a:solidFill>
              </a:rPr>
              <a:t>космическое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пространство</a:t>
            </a:r>
            <a:r>
              <a:rPr lang="uk-UA" sz="1600" dirty="0" smtClean="0">
                <a:solidFill>
                  <a:schemeClr val="bg1"/>
                </a:solidFill>
              </a:rPr>
              <a:t> на </a:t>
            </a:r>
            <a:r>
              <a:rPr lang="uk-UA" sz="1600" dirty="0" err="1" smtClean="0">
                <a:solidFill>
                  <a:schemeClr val="bg1"/>
                </a:solidFill>
              </a:rPr>
              <a:t>космических</a:t>
            </a:r>
            <a:r>
              <a:rPr lang="uk-UA" sz="1600" dirty="0" smtClean="0">
                <a:solidFill>
                  <a:schemeClr val="bg1"/>
                </a:solidFill>
              </a:rPr>
              <a:t> кораблях. До </a:t>
            </a:r>
            <a:r>
              <a:rPr lang="uk-UA" sz="1600" dirty="0" err="1" smtClean="0">
                <a:solidFill>
                  <a:schemeClr val="bg1"/>
                </a:solidFill>
              </a:rPr>
              <a:t>выхода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человека</a:t>
            </a:r>
            <a:r>
              <a:rPr lang="uk-UA" sz="1600" dirty="0" smtClean="0">
                <a:solidFill>
                  <a:schemeClr val="bg1"/>
                </a:solidFill>
              </a:rPr>
              <a:t> в космос (1961 </a:t>
            </a:r>
            <a:r>
              <a:rPr lang="uk-UA" sz="1600" dirty="0" err="1" smtClean="0">
                <a:solidFill>
                  <a:schemeClr val="bg1"/>
                </a:solidFill>
              </a:rPr>
              <a:t>год</a:t>
            </a:r>
            <a:r>
              <a:rPr lang="uk-UA" sz="1600" dirty="0" smtClean="0">
                <a:solidFill>
                  <a:schemeClr val="bg1"/>
                </a:solidFill>
              </a:rPr>
              <a:t>) </a:t>
            </a:r>
            <a:r>
              <a:rPr lang="uk-UA" sz="1600" dirty="0" err="1" smtClean="0">
                <a:solidFill>
                  <a:schemeClr val="bg1"/>
                </a:solidFill>
              </a:rPr>
              <a:t>полёты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животных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имели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цель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проверить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 err="1" smtClean="0">
                <a:solidFill>
                  <a:schemeClr val="bg1"/>
                </a:solidFill>
              </a:rPr>
              <a:t>могут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ли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будущие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космонавты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выжить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после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полёта</a:t>
            </a:r>
            <a:r>
              <a:rPr lang="uk-UA" sz="1600" dirty="0" smtClean="0">
                <a:solidFill>
                  <a:schemeClr val="bg1"/>
                </a:solidFill>
              </a:rPr>
              <a:t>, и </a:t>
            </a:r>
            <a:r>
              <a:rPr lang="uk-UA" sz="1600" dirty="0" err="1" smtClean="0">
                <a:solidFill>
                  <a:schemeClr val="bg1"/>
                </a:solidFill>
              </a:rPr>
              <a:t>если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да</a:t>
            </a:r>
            <a:r>
              <a:rPr lang="uk-UA" sz="1600" dirty="0" smtClean="0">
                <a:solidFill>
                  <a:schemeClr val="bg1"/>
                </a:solidFill>
              </a:rPr>
              <a:t>, то </a:t>
            </a:r>
            <a:r>
              <a:rPr lang="uk-UA" sz="1600" dirty="0" err="1" smtClean="0">
                <a:solidFill>
                  <a:schemeClr val="bg1"/>
                </a:solidFill>
              </a:rPr>
              <a:t>как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полёт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может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сказаться</a:t>
            </a:r>
            <a:r>
              <a:rPr lang="uk-UA" sz="1600" dirty="0" smtClean="0">
                <a:solidFill>
                  <a:schemeClr val="bg1"/>
                </a:solidFill>
              </a:rPr>
              <a:t> на </a:t>
            </a:r>
            <a:r>
              <a:rPr lang="uk-UA" sz="1600" dirty="0" err="1" smtClean="0">
                <a:solidFill>
                  <a:schemeClr val="bg1"/>
                </a:solidFill>
              </a:rPr>
              <a:t>их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здоровье</a:t>
            </a:r>
            <a:r>
              <a:rPr lang="uk-UA" sz="1600" dirty="0" smtClean="0">
                <a:solidFill>
                  <a:schemeClr val="bg1"/>
                </a:solidFill>
              </a:rPr>
              <a:t>. В </a:t>
            </a:r>
            <a:r>
              <a:rPr lang="uk-UA" sz="1600" dirty="0" err="1" smtClean="0">
                <a:solidFill>
                  <a:schemeClr val="bg1"/>
                </a:solidFill>
              </a:rPr>
              <a:t>эпоху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пилотируемой</a:t>
            </a:r>
            <a:r>
              <a:rPr lang="uk-UA" sz="1600" dirty="0" smtClean="0">
                <a:solidFill>
                  <a:schemeClr val="bg1"/>
                </a:solidFill>
              </a:rPr>
              <a:t> космонавтики </a:t>
            </a:r>
            <a:r>
              <a:rPr lang="uk-UA" sz="1600" dirty="0" err="1" smtClean="0">
                <a:solidFill>
                  <a:schemeClr val="bg1"/>
                </a:solidFill>
              </a:rPr>
              <a:t>животных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посылают</a:t>
            </a:r>
            <a:r>
              <a:rPr lang="uk-UA" sz="1600" dirty="0" smtClean="0">
                <a:solidFill>
                  <a:schemeClr val="bg1"/>
                </a:solidFill>
              </a:rPr>
              <a:t> в космос для </a:t>
            </a:r>
            <a:r>
              <a:rPr lang="uk-UA" sz="1600" dirty="0" err="1" smtClean="0">
                <a:solidFill>
                  <a:schemeClr val="bg1"/>
                </a:solidFill>
              </a:rPr>
              <a:t>изучения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различного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рода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биологических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процессов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 err="1" smtClean="0">
                <a:solidFill>
                  <a:schemeClr val="bg1"/>
                </a:solidFill>
              </a:rPr>
              <a:t>эффектов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микрогравитации</a:t>
            </a:r>
            <a:r>
              <a:rPr lang="uk-UA" sz="1600" dirty="0" smtClean="0">
                <a:solidFill>
                  <a:schemeClr val="bg1"/>
                </a:solidFill>
              </a:rPr>
              <a:t> и в других </a:t>
            </a:r>
            <a:r>
              <a:rPr lang="uk-UA" sz="1600" dirty="0" err="1" smtClean="0">
                <a:solidFill>
                  <a:schemeClr val="bg1"/>
                </a:solidFill>
              </a:rPr>
              <a:t>целях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Picture 61" descr="C:\Users\Альбина\Desktop\3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65125">
            <a:off x="6029345" y="192472"/>
            <a:ext cx="2991379" cy="2030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3260">
            <a:off x="5494421" y="2321866"/>
            <a:ext cx="3918608" cy="2313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Пк\Desktop\6345190rc570x4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00570"/>
            <a:ext cx="3375838" cy="252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acz.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Собаки</a:t>
            </a:r>
            <a:r>
              <a:rPr lang="uk-UA" sz="3200" dirty="0" smtClean="0"/>
              <a:t> в </a:t>
            </a:r>
            <a:r>
              <a:rPr lang="uk-UA" sz="3200" dirty="0" err="1" smtClean="0"/>
              <a:t>космосе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sz="2000" b="1" dirty="0" err="1" smtClean="0">
                <a:solidFill>
                  <a:srgbClr val="002060"/>
                </a:solidFill>
              </a:rPr>
              <a:t>Полёты</a:t>
            </a:r>
            <a:r>
              <a:rPr lang="uk-UA" sz="2000" b="1" dirty="0" smtClean="0">
                <a:solidFill>
                  <a:srgbClr val="002060"/>
                </a:solidFill>
              </a:rPr>
              <a:t> собак в космос — </a:t>
            </a:r>
            <a:r>
              <a:rPr lang="uk-UA" sz="2000" b="1" dirty="0" err="1" smtClean="0">
                <a:solidFill>
                  <a:srgbClr val="002060"/>
                </a:solidFill>
              </a:rPr>
              <a:t>серия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биологических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экспериментов</a:t>
            </a:r>
            <a:r>
              <a:rPr lang="uk-UA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err="1" smtClean="0">
                <a:solidFill>
                  <a:srgbClr val="002060"/>
                </a:solidFill>
              </a:rPr>
              <a:t>включавших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проведение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исследований</a:t>
            </a:r>
            <a:r>
              <a:rPr lang="uk-UA" sz="2000" b="1" dirty="0" smtClean="0">
                <a:solidFill>
                  <a:srgbClr val="002060"/>
                </a:solidFill>
              </a:rPr>
              <a:t> по </a:t>
            </a:r>
            <a:r>
              <a:rPr lang="uk-UA" sz="2000" b="1" dirty="0" err="1" smtClean="0">
                <a:solidFill>
                  <a:srgbClr val="002060"/>
                </a:solidFill>
              </a:rPr>
              <a:t>возможности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полётов</a:t>
            </a:r>
            <a:r>
              <a:rPr lang="uk-UA" sz="2000" b="1" dirty="0" smtClean="0">
                <a:solidFill>
                  <a:srgbClr val="002060"/>
                </a:solidFill>
              </a:rPr>
              <a:t> на </a:t>
            </a:r>
            <a:r>
              <a:rPr lang="uk-UA" sz="2000" b="1" dirty="0" err="1" smtClean="0">
                <a:solidFill>
                  <a:srgbClr val="002060"/>
                </a:solidFill>
              </a:rPr>
              <a:t>геофизических</a:t>
            </a:r>
            <a:r>
              <a:rPr lang="uk-UA" sz="2000" b="1" dirty="0" smtClean="0">
                <a:solidFill>
                  <a:srgbClr val="002060"/>
                </a:solidFill>
              </a:rPr>
              <a:t> и </a:t>
            </a:r>
            <a:r>
              <a:rPr lang="uk-UA" sz="2000" b="1" dirty="0" err="1" smtClean="0">
                <a:solidFill>
                  <a:srgbClr val="002060"/>
                </a:solidFill>
              </a:rPr>
              <a:t>космических</a:t>
            </a:r>
            <a:r>
              <a:rPr lang="uk-UA" sz="2000" b="1" dirty="0" smtClean="0">
                <a:solidFill>
                  <a:srgbClr val="002060"/>
                </a:solidFill>
              </a:rPr>
              <a:t> ракетах </a:t>
            </a:r>
            <a:r>
              <a:rPr lang="uk-UA" sz="2000" b="1" dirty="0" err="1" smtClean="0">
                <a:solidFill>
                  <a:srgbClr val="002060"/>
                </a:solidFill>
              </a:rPr>
              <a:t>живых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существ</a:t>
            </a:r>
            <a:r>
              <a:rPr lang="uk-UA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err="1" smtClean="0">
                <a:solidFill>
                  <a:srgbClr val="002060"/>
                </a:solidFill>
              </a:rPr>
              <a:t>наблюдение</a:t>
            </a:r>
            <a:r>
              <a:rPr lang="uk-UA" sz="2000" b="1" dirty="0" smtClean="0">
                <a:solidFill>
                  <a:srgbClr val="002060"/>
                </a:solidFill>
              </a:rPr>
              <a:t> за </a:t>
            </a:r>
            <a:r>
              <a:rPr lang="uk-UA" sz="2000" b="1" dirty="0" err="1" smtClean="0">
                <a:solidFill>
                  <a:srgbClr val="002060"/>
                </a:solidFill>
              </a:rPr>
              <a:t>поведением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высокоорганизованных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животных</a:t>
            </a:r>
            <a:r>
              <a:rPr lang="uk-UA" sz="2000" b="1" dirty="0" smtClean="0">
                <a:solidFill>
                  <a:srgbClr val="002060"/>
                </a:solidFill>
              </a:rPr>
              <a:t> в </a:t>
            </a:r>
            <a:r>
              <a:rPr lang="uk-UA" sz="2000" b="1" dirty="0" err="1" smtClean="0">
                <a:solidFill>
                  <a:srgbClr val="002060"/>
                </a:solidFill>
              </a:rPr>
              <a:t>условиях</a:t>
            </a:r>
            <a:r>
              <a:rPr lang="uk-UA" sz="2000" b="1" dirty="0" smtClean="0">
                <a:solidFill>
                  <a:srgbClr val="002060"/>
                </a:solidFill>
              </a:rPr>
              <a:t> таких </a:t>
            </a:r>
            <a:r>
              <a:rPr lang="uk-UA" sz="2000" b="1" dirty="0" err="1" smtClean="0">
                <a:solidFill>
                  <a:srgbClr val="002060"/>
                </a:solidFill>
              </a:rPr>
              <a:t>полётов</a:t>
            </a:r>
            <a:r>
              <a:rPr lang="uk-UA" sz="2000" b="1" dirty="0" smtClean="0">
                <a:solidFill>
                  <a:srgbClr val="002060"/>
                </a:solidFill>
              </a:rPr>
              <a:t>, а </a:t>
            </a:r>
            <a:r>
              <a:rPr lang="uk-UA" sz="2000" b="1" dirty="0" err="1" smtClean="0">
                <a:solidFill>
                  <a:srgbClr val="002060"/>
                </a:solidFill>
              </a:rPr>
              <a:t>также</a:t>
            </a:r>
            <a:r>
              <a:rPr lang="uk-UA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err="1" smtClean="0">
                <a:solidFill>
                  <a:srgbClr val="002060"/>
                </a:solidFill>
              </a:rPr>
              <a:t>изучение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сложных</a:t>
            </a:r>
            <a:r>
              <a:rPr lang="uk-UA" sz="2000" b="1" dirty="0" smtClean="0">
                <a:solidFill>
                  <a:srgbClr val="002060"/>
                </a:solidFill>
              </a:rPr>
              <a:t> явлений в </a:t>
            </a:r>
            <a:r>
              <a:rPr lang="uk-UA" sz="2000" b="1" dirty="0" err="1" smtClean="0">
                <a:solidFill>
                  <a:srgbClr val="002060"/>
                </a:solidFill>
              </a:rPr>
              <a:t>околоземном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пространстве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62" descr="C:\Users\Альбина\Desktop\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81550"/>
            <a:ext cx="38100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5" descr="C:\Users\Альбина\Desktop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3316">
            <a:off x="3823931" y="582970"/>
            <a:ext cx="2286000" cy="3124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4" descr="C:\Users\Альбина\Desktop\3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3522">
            <a:off x="6871073" y="187696"/>
            <a:ext cx="17907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63" descr="C:\Users\Альбина\Desktop\2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8356">
            <a:off x="6018792" y="2988641"/>
            <a:ext cx="2638425" cy="173355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space-wallpaper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36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err="1" smtClean="0"/>
              <a:t>Первый</a:t>
            </a:r>
            <a:r>
              <a:rPr lang="uk-UA" sz="3600" dirty="0" smtClean="0"/>
              <a:t> </a:t>
            </a:r>
            <a:r>
              <a:rPr lang="uk-UA" sz="3600" dirty="0" err="1" smtClean="0"/>
              <a:t>этап</a:t>
            </a:r>
            <a:r>
              <a:rPr lang="uk-UA" sz="3600" dirty="0" smtClean="0"/>
              <a:t> </a:t>
            </a:r>
            <a:r>
              <a:rPr lang="uk-UA" sz="3600" dirty="0" err="1" smtClean="0"/>
              <a:t>научных</a:t>
            </a:r>
            <a:r>
              <a:rPr lang="uk-UA" sz="3600" dirty="0" smtClean="0"/>
              <a:t> </a:t>
            </a:r>
            <a:r>
              <a:rPr lang="uk-UA" sz="3600" dirty="0" err="1" smtClean="0"/>
              <a:t>исследований</a:t>
            </a:r>
            <a:r>
              <a:rPr lang="uk-UA" sz="3600" dirty="0" smtClean="0"/>
              <a:t> (</a:t>
            </a:r>
            <a:r>
              <a:rPr lang="uk-UA" sz="3600" dirty="0" err="1" smtClean="0"/>
              <a:t>июль</a:t>
            </a:r>
            <a:r>
              <a:rPr lang="uk-UA" sz="3600" dirty="0" smtClean="0"/>
              <a:t> — </a:t>
            </a:r>
            <a:r>
              <a:rPr lang="uk-UA" sz="3600" dirty="0" err="1" smtClean="0"/>
              <a:t>сентябрь</a:t>
            </a:r>
            <a:r>
              <a:rPr lang="uk-UA" sz="3600" dirty="0" smtClean="0"/>
              <a:t> 1951 </a:t>
            </a:r>
            <a:r>
              <a:rPr lang="uk-UA" sz="3600" dirty="0" err="1" smtClean="0"/>
              <a:t>года</a:t>
            </a:r>
            <a:r>
              <a:rPr lang="uk-UA" sz="3600" dirty="0" smtClean="0"/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14678" y="2285992"/>
            <a:ext cx="2871750" cy="121444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Мишка и Чижик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1714488"/>
            <a:ext cx="3143272" cy="28575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90" y="207167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Дезик</a:t>
            </a:r>
            <a:r>
              <a:rPr lang="uk-UA" b="1" dirty="0" smtClean="0"/>
              <a:t> и </a:t>
            </a:r>
            <a:r>
              <a:rPr lang="uk-UA" b="1" dirty="0" err="1" smtClean="0"/>
              <a:t>Цыган</a:t>
            </a:r>
            <a:endParaRPr lang="ru-RU" dirty="0"/>
          </a:p>
        </p:txBody>
      </p:sp>
      <p:pic>
        <p:nvPicPr>
          <p:cNvPr id="9" name="Picture 2" descr="C:\Users\Альбина\Desktop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86058"/>
            <a:ext cx="2185985" cy="14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авильный пятиугольник 9"/>
          <p:cNvSpPr/>
          <p:nvPr/>
        </p:nvSpPr>
        <p:spPr>
          <a:xfrm>
            <a:off x="3143240" y="2928934"/>
            <a:ext cx="3500462" cy="34290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r>
              <a:rPr lang="uk-UA" b="1" dirty="0" err="1" smtClean="0"/>
              <a:t>Дезик</a:t>
            </a:r>
            <a:r>
              <a:rPr lang="uk-UA" b="1" dirty="0" smtClean="0"/>
              <a:t> и Лиса</a:t>
            </a:r>
            <a:endParaRPr lang="ru-RU" dirty="0"/>
          </a:p>
        </p:txBody>
      </p:sp>
      <p:pic>
        <p:nvPicPr>
          <p:cNvPr id="11" name="Picture 3" descr="C:\Users\Альбина\Desktop\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2014543" cy="23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ашивка 11"/>
          <p:cNvSpPr/>
          <p:nvPr/>
        </p:nvSpPr>
        <p:spPr>
          <a:xfrm>
            <a:off x="5715008" y="1928802"/>
            <a:ext cx="1143008" cy="14287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4" descr="C:\Users\Альбина\Desktop\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71612"/>
            <a:ext cx="2214546" cy="332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space-wallpaper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72592" cy="6858000"/>
          </a:xfrm>
          <a:prstGeom prst="rect">
            <a:avLst/>
          </a:prstGeom>
          <a:noFill/>
        </p:spPr>
      </p:pic>
      <p:sp>
        <p:nvSpPr>
          <p:cNvPr id="5" name="Выгнутая вниз стрелка 4"/>
          <p:cNvSpPr/>
          <p:nvPr/>
        </p:nvSpPr>
        <p:spPr>
          <a:xfrm rot="3628596">
            <a:off x="928662" y="214290"/>
            <a:ext cx="3000396" cy="30003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643042" y="2071678"/>
          <a:ext cx="1714512" cy="701040"/>
        </p:xfrm>
        <a:graphic>
          <a:graphicData uri="http://schemas.openxmlformats.org/drawingml/2006/table">
            <a:tbl>
              <a:tblPr/>
              <a:tblGrid>
                <a:gridCol w="17145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Смелый</a:t>
                      </a:r>
                      <a:r>
                        <a:rPr lang="uk-UA" sz="20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uk-UA" sz="2000" b="1" dirty="0" err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Рыжик</a:t>
                      </a:r>
                      <a:endParaRPr lang="ru-RU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C:\Users\Альбина\Desktop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371477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агетная рамка 9"/>
          <p:cNvSpPr/>
          <p:nvPr/>
        </p:nvSpPr>
        <p:spPr>
          <a:xfrm>
            <a:off x="5357818" y="3071810"/>
            <a:ext cx="4071966" cy="378619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3500438"/>
            <a:ext cx="198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Непутёвый</a:t>
            </a:r>
            <a:r>
              <a:rPr lang="uk-UA" b="1" dirty="0" smtClean="0"/>
              <a:t> и ЗИБ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" name="Picture 7" descr="C:\Users\Альбина\Desktop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42"/>
            <a:ext cx="2543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Штриховая стрелка вправо 12"/>
          <p:cNvSpPr/>
          <p:nvPr/>
        </p:nvSpPr>
        <p:spPr>
          <a:xfrm rot="4493031">
            <a:off x="-817667" y="2695165"/>
            <a:ext cx="3000396" cy="2231541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623310" flipH="1">
            <a:off x="0" y="4071942"/>
            <a:ext cx="245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Мишка и Чижик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" name="Picture 6" descr="C:\Users\Альбина\Desktop\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71016">
            <a:off x="807225" y="4853906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Desktop\72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803" y="0"/>
            <a:ext cx="9502803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err="1" smtClean="0"/>
              <a:t>Второй</a:t>
            </a:r>
            <a:r>
              <a:rPr lang="uk-UA" b="1" dirty="0" smtClean="0"/>
              <a:t> </a:t>
            </a:r>
            <a:r>
              <a:rPr lang="uk-UA" b="1" dirty="0" err="1" smtClean="0"/>
              <a:t>этап</a:t>
            </a:r>
            <a:r>
              <a:rPr lang="uk-UA" b="1" dirty="0" smtClean="0"/>
              <a:t> </a:t>
            </a:r>
            <a:r>
              <a:rPr lang="uk-UA" b="1" dirty="0" err="1" smtClean="0"/>
              <a:t>научных</a:t>
            </a:r>
            <a:r>
              <a:rPr lang="uk-UA" b="1" dirty="0" smtClean="0"/>
              <a:t> </a:t>
            </a:r>
            <a:r>
              <a:rPr lang="uk-UA" b="1" dirty="0" err="1" smtClean="0"/>
              <a:t>исследований</a:t>
            </a:r>
            <a:r>
              <a:rPr lang="uk-UA" b="1" dirty="0" smtClean="0"/>
              <a:t> (1954—1957 </a:t>
            </a:r>
            <a:r>
              <a:rPr lang="uk-UA" b="1" dirty="0" err="1" smtClean="0"/>
              <a:t>годы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-785850" y="1142984"/>
            <a:ext cx="5429288" cy="507207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Лиса (</a:t>
            </a:r>
            <a:r>
              <a:rPr lang="uk-UA" b="1" dirty="0" err="1" smtClean="0"/>
              <a:t>вторая</a:t>
            </a:r>
            <a:r>
              <a:rPr lang="uk-UA" b="1" dirty="0" smtClean="0"/>
              <a:t>) и </a:t>
            </a:r>
            <a:r>
              <a:rPr lang="uk-UA" b="1" dirty="0" err="1" smtClean="0"/>
              <a:t>Рыжик</a:t>
            </a:r>
            <a:r>
              <a:rPr lang="uk-UA" b="1" dirty="0" smtClean="0"/>
              <a:t> (</a:t>
            </a:r>
            <a:r>
              <a:rPr lang="uk-UA" b="1" dirty="0" err="1" smtClean="0"/>
              <a:t>второй</a:t>
            </a:r>
            <a:r>
              <a:rPr lang="uk-UA" b="1" dirty="0" smtClean="0"/>
              <a:t>)</a:t>
            </a:r>
            <a:endParaRPr lang="ru-RU" dirty="0"/>
          </a:p>
        </p:txBody>
      </p:sp>
      <p:pic>
        <p:nvPicPr>
          <p:cNvPr id="7" name="Picture 8" descr="C:\Users\Альбина\Desktop\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33575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лнце 7"/>
          <p:cNvSpPr/>
          <p:nvPr/>
        </p:nvSpPr>
        <p:spPr>
          <a:xfrm>
            <a:off x="4000496" y="1500174"/>
            <a:ext cx="5357850" cy="5929354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35718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Лиса (</a:t>
            </a:r>
            <a:r>
              <a:rPr lang="uk-UA" b="1" dirty="0" err="1" smtClean="0"/>
              <a:t>вторая</a:t>
            </a:r>
            <a:r>
              <a:rPr lang="uk-UA" b="1" dirty="0" smtClean="0"/>
              <a:t>) и Бульба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Picture 13" descr="C:\Users\Альбина\Desktop\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857628"/>
            <a:ext cx="2000264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Пк\Desktop\000000000000000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410"/>
            <a:ext cx="9144000" cy="69634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err="1" smtClean="0"/>
              <a:t>Третий</a:t>
            </a:r>
            <a:r>
              <a:rPr lang="uk-UA" b="1" dirty="0" smtClean="0"/>
              <a:t> </a:t>
            </a:r>
            <a:r>
              <a:rPr lang="uk-UA" b="1" dirty="0" err="1" smtClean="0"/>
              <a:t>этап</a:t>
            </a:r>
            <a:r>
              <a:rPr lang="uk-UA" b="1" dirty="0" smtClean="0"/>
              <a:t> </a:t>
            </a:r>
            <a:r>
              <a:rPr lang="uk-UA" b="1" dirty="0" err="1" smtClean="0"/>
              <a:t>научных</a:t>
            </a:r>
            <a:r>
              <a:rPr lang="uk-UA" b="1" dirty="0" smtClean="0"/>
              <a:t> </a:t>
            </a:r>
            <a:r>
              <a:rPr lang="uk-UA" b="1" dirty="0" err="1" smtClean="0"/>
              <a:t>исследований</a:t>
            </a:r>
            <a:r>
              <a:rPr lang="uk-UA" b="1" dirty="0" smtClean="0"/>
              <a:t> (1957—1960 </a:t>
            </a:r>
            <a:r>
              <a:rPr lang="uk-UA" b="1" dirty="0" err="1" smtClean="0"/>
              <a:t>годы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57158" y="1714488"/>
            <a:ext cx="3286148" cy="271464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1857364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Рыжая</a:t>
            </a:r>
            <a:r>
              <a:rPr lang="uk-UA" b="1" dirty="0" smtClean="0"/>
              <a:t> и </a:t>
            </a:r>
            <a:r>
              <a:rPr lang="uk-UA" b="1" dirty="0" err="1" smtClean="0"/>
              <a:t>Джойна</a:t>
            </a:r>
            <a:endParaRPr lang="ru-RU" dirty="0"/>
          </a:p>
        </p:txBody>
      </p:sp>
      <p:pic>
        <p:nvPicPr>
          <p:cNvPr id="8" name="Picture 18" descr="C:\Users\Альбина\Desktop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2543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уб 8"/>
          <p:cNvSpPr/>
          <p:nvPr/>
        </p:nvSpPr>
        <p:spPr>
          <a:xfrm>
            <a:off x="1643042" y="4572008"/>
            <a:ext cx="3929090" cy="2500330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14546" y="471488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Белка и </a:t>
            </a:r>
            <a:r>
              <a:rPr lang="uk-UA" b="1" dirty="0" err="1" smtClean="0"/>
              <a:t>Модница</a:t>
            </a:r>
            <a:endParaRPr lang="ru-RU" dirty="0"/>
          </a:p>
        </p:txBody>
      </p:sp>
      <p:pic>
        <p:nvPicPr>
          <p:cNvPr id="11" name="Picture 20" descr="C:\Users\Альбина\Desktop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214950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ертикальный свиток 11"/>
          <p:cNvSpPr/>
          <p:nvPr/>
        </p:nvSpPr>
        <p:spPr>
          <a:xfrm>
            <a:off x="5357818" y="2071678"/>
            <a:ext cx="3786182" cy="442915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57950" y="2643182"/>
            <a:ext cx="208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Отважная</a:t>
            </a:r>
            <a:r>
              <a:rPr lang="uk-UA" b="1" dirty="0" smtClean="0"/>
              <a:t> и </a:t>
            </a:r>
            <a:r>
              <a:rPr lang="uk-UA" b="1" dirty="0" err="1" smtClean="0"/>
              <a:t>Малёк</a:t>
            </a:r>
            <a:endParaRPr lang="ru-RU" dirty="0"/>
          </a:p>
        </p:txBody>
      </p:sp>
      <p:pic>
        <p:nvPicPr>
          <p:cNvPr id="15" name="Picture 32" descr="C:\Users\Альбина\Desktop\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429000"/>
            <a:ext cx="3214678" cy="24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к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83" y="1"/>
            <a:ext cx="915578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041775" cy="39512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В </a:t>
            </a:r>
            <a:r>
              <a:rPr lang="uk-UA" b="1" dirty="0" err="1" smtClean="0">
                <a:solidFill>
                  <a:schemeClr val="tx1"/>
                </a:solidFill>
              </a:rPr>
              <a:t>Китае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производились</a:t>
            </a:r>
            <a:r>
              <a:rPr lang="uk-UA" b="1" dirty="0" smtClean="0">
                <a:solidFill>
                  <a:schemeClr val="tx1"/>
                </a:solidFill>
              </a:rPr>
              <a:t> запуски собак на </a:t>
            </a:r>
            <a:r>
              <a:rPr lang="uk-UA" b="1" dirty="0" err="1" smtClean="0">
                <a:solidFill>
                  <a:schemeClr val="tx1"/>
                </a:solidFill>
              </a:rPr>
              <a:t>геофизических</a:t>
            </a:r>
            <a:r>
              <a:rPr lang="uk-UA" b="1" dirty="0" smtClean="0">
                <a:solidFill>
                  <a:schemeClr val="tx1"/>
                </a:solidFill>
              </a:rPr>
              <a:t> ракетах в 60-х </a:t>
            </a:r>
            <a:r>
              <a:rPr lang="uk-UA" b="1" dirty="0" err="1" smtClean="0">
                <a:solidFill>
                  <a:schemeClr val="tx1"/>
                </a:solidFill>
              </a:rPr>
              <a:t>годах</a:t>
            </a:r>
            <a:r>
              <a:rPr lang="uk-UA" b="1" dirty="0" smtClean="0">
                <a:solidFill>
                  <a:schemeClr val="tx1"/>
                </a:solidFill>
              </a:rPr>
              <a:t> XX </a:t>
            </a:r>
            <a:r>
              <a:rPr lang="uk-UA" b="1" dirty="0" err="1" smtClean="0">
                <a:solidFill>
                  <a:schemeClr val="tx1"/>
                </a:solidFill>
              </a:rPr>
              <a:t>века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b="1" dirty="0" err="1" smtClean="0">
                <a:solidFill>
                  <a:schemeClr val="tx1"/>
                </a:solidFill>
              </a:rPr>
              <a:t>Учёными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Института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биофизики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Китайской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академии</a:t>
            </a:r>
            <a:r>
              <a:rPr lang="uk-UA" b="1" dirty="0" smtClean="0">
                <a:solidFill>
                  <a:schemeClr val="tx1"/>
                </a:solidFill>
              </a:rPr>
              <a:t> наук </a:t>
            </a:r>
            <a:r>
              <a:rPr lang="uk-UA" b="1" dirty="0" err="1" smtClean="0">
                <a:solidFill>
                  <a:schemeClr val="tx1"/>
                </a:solidFill>
              </a:rPr>
              <a:t>были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отобраны</a:t>
            </a:r>
            <a:r>
              <a:rPr lang="uk-UA" b="1" dirty="0" smtClean="0">
                <a:solidFill>
                  <a:schemeClr val="tx1"/>
                </a:solidFill>
              </a:rPr>
              <a:t> 30 собак. </a:t>
            </a:r>
            <a:r>
              <a:rPr lang="uk-UA" b="1" dirty="0" err="1" smtClean="0">
                <a:solidFill>
                  <a:schemeClr val="tx1"/>
                </a:solidFill>
              </a:rPr>
              <a:t>Они</a:t>
            </a:r>
            <a:r>
              <a:rPr lang="uk-UA" b="1" dirty="0" smtClean="0">
                <a:solidFill>
                  <a:schemeClr val="tx1"/>
                </a:solidFill>
              </a:rPr>
              <a:t> проходили </a:t>
            </a:r>
            <a:r>
              <a:rPr lang="uk-UA" b="1" dirty="0" err="1" smtClean="0">
                <a:solidFill>
                  <a:schemeClr val="tx1"/>
                </a:solidFill>
              </a:rPr>
              <a:t>специальную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подготовку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во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время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которой</a:t>
            </a:r>
            <a:r>
              <a:rPr lang="uk-UA" b="1" dirty="0" smtClean="0">
                <a:solidFill>
                  <a:schemeClr val="tx1"/>
                </a:solidFill>
              </a:rPr>
              <a:t> учились переносить </a:t>
            </a:r>
            <a:r>
              <a:rPr lang="uk-UA" b="1" dirty="0" err="1" smtClean="0">
                <a:solidFill>
                  <a:schemeClr val="tx1"/>
                </a:solidFill>
              </a:rPr>
              <a:t>перегрузки</a:t>
            </a:r>
            <a:r>
              <a:rPr lang="uk-UA" b="1" dirty="0" smtClean="0">
                <a:solidFill>
                  <a:schemeClr val="tx1"/>
                </a:solidFill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</a:rPr>
              <a:t>длительное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время</a:t>
            </a:r>
            <a:r>
              <a:rPr lang="uk-UA" b="1" dirty="0" smtClean="0">
                <a:solidFill>
                  <a:schemeClr val="tx1"/>
                </a:solidFill>
              </a:rPr>
              <a:t> находиться в </a:t>
            </a:r>
            <a:r>
              <a:rPr lang="uk-UA" b="1" dirty="0" err="1" smtClean="0">
                <a:solidFill>
                  <a:schemeClr val="tx1"/>
                </a:solidFill>
              </a:rPr>
              <a:t>замкнутом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пространстве</a:t>
            </a:r>
            <a:r>
              <a:rPr lang="uk-UA" b="1" dirty="0" smtClean="0">
                <a:solidFill>
                  <a:schemeClr val="tx1"/>
                </a:solidFill>
              </a:rPr>
              <a:t>, не бояться </a:t>
            </a:r>
            <a:r>
              <a:rPr lang="uk-UA" b="1" dirty="0" err="1" smtClean="0">
                <a:solidFill>
                  <a:schemeClr val="tx1"/>
                </a:solidFill>
              </a:rPr>
              <a:t>шума</a:t>
            </a:r>
            <a:r>
              <a:rPr lang="uk-UA" b="1" dirty="0" smtClean="0">
                <a:solidFill>
                  <a:schemeClr val="tx1"/>
                </a:solidFill>
              </a:rPr>
              <a:t> и </a:t>
            </a:r>
            <a:r>
              <a:rPr lang="uk-UA" b="1" dirty="0" err="1" smtClean="0">
                <a:solidFill>
                  <a:schemeClr val="tx1"/>
                </a:solidFill>
              </a:rPr>
              <a:t>вибрации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b="1" dirty="0" err="1" smtClean="0">
                <a:solidFill>
                  <a:schemeClr val="tx1"/>
                </a:solidFill>
              </a:rPr>
              <a:t>Две</a:t>
            </a:r>
            <a:r>
              <a:rPr lang="uk-UA" b="1" dirty="0" smtClean="0">
                <a:solidFill>
                  <a:schemeClr val="tx1"/>
                </a:solidFill>
              </a:rPr>
              <a:t> собаки </a:t>
            </a:r>
            <a:r>
              <a:rPr lang="uk-UA" b="1" dirty="0" err="1" smtClean="0">
                <a:solidFill>
                  <a:schemeClr val="tx1"/>
                </a:solidFill>
              </a:rPr>
              <a:t>совершили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полёты</a:t>
            </a:r>
            <a:r>
              <a:rPr lang="uk-UA" b="1" dirty="0" smtClean="0">
                <a:solidFill>
                  <a:schemeClr val="tx1"/>
                </a:solidFill>
              </a:rPr>
              <a:t> на ракетах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483" name="Picture 3" descr="C:\Users\Пк\Desktop\eaab859e93c2kb9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759380" cy="3367100"/>
          </a:xfrm>
          <a:prstGeom prst="rect">
            <a:avLst/>
          </a:prstGeom>
          <a:noFill/>
        </p:spPr>
      </p:pic>
      <p:pic>
        <p:nvPicPr>
          <p:cNvPr id="20484" name="Picture 4" descr="C:\Users\Пк\Desktop\100315991_9079000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02550"/>
            <a:ext cx="4276768" cy="3255450"/>
          </a:xfrm>
          <a:prstGeom prst="rect">
            <a:avLst/>
          </a:prstGeom>
          <a:noFill/>
        </p:spPr>
      </p:pic>
      <p:pic>
        <p:nvPicPr>
          <p:cNvPr id="20485" name="Picture 5" descr="C:\Users\Пк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290"/>
            <a:ext cx="2314575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к\Desktop\092698a0f3ead8a4080a5870a9698c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СССР. </a:t>
            </a:r>
            <a:r>
              <a:rPr lang="uk-UA" b="1" dirty="0" err="1" smtClean="0"/>
              <a:t>Космические</a:t>
            </a:r>
            <a:r>
              <a:rPr lang="uk-UA" b="1" dirty="0" smtClean="0"/>
              <a:t> </a:t>
            </a:r>
            <a:r>
              <a:rPr lang="uk-UA" b="1" dirty="0" err="1" smtClean="0"/>
              <a:t>аппараты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sz="2900" b="1" dirty="0" err="1" smtClean="0"/>
              <a:t>Полёты</a:t>
            </a:r>
            <a:r>
              <a:rPr lang="uk-UA" sz="2900" b="1" dirty="0" smtClean="0"/>
              <a:t> собак на </a:t>
            </a:r>
            <a:r>
              <a:rPr lang="uk-UA" sz="2900" b="1" dirty="0" err="1" smtClean="0"/>
              <a:t>космических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аппаратах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предполагали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орбитальные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полёты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вокруг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Земли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продолжительное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время</a:t>
            </a:r>
            <a:r>
              <a:rPr lang="uk-UA" sz="2900" b="1" dirty="0" smtClean="0"/>
              <a:t> с </a:t>
            </a:r>
            <a:r>
              <a:rPr lang="uk-UA" sz="2900" b="1" dirty="0" err="1" smtClean="0"/>
              <a:t>первой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космической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скоростью</a:t>
            </a:r>
            <a:r>
              <a:rPr lang="uk-UA" sz="2900" b="1" dirty="0" smtClean="0"/>
              <a:t>. </a:t>
            </a:r>
            <a:r>
              <a:rPr lang="uk-UA" sz="2900" b="1" dirty="0" err="1" smtClean="0"/>
              <a:t>Основной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целью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экспериментов</a:t>
            </a:r>
            <a:r>
              <a:rPr lang="uk-UA" sz="2900" b="1" dirty="0" smtClean="0"/>
              <a:t> по запускам </a:t>
            </a:r>
            <a:r>
              <a:rPr lang="uk-UA" sz="2900" b="1" dirty="0" err="1" smtClean="0"/>
              <a:t>космических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кораблей-спутников</a:t>
            </a:r>
            <a:r>
              <a:rPr lang="uk-UA" sz="2900" b="1" dirty="0" smtClean="0"/>
              <a:t>, </a:t>
            </a:r>
            <a:r>
              <a:rPr lang="uk-UA" sz="2900" b="1" dirty="0" err="1" smtClean="0"/>
              <a:t>было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исследование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влияния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факторов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космического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полёта</a:t>
            </a:r>
            <a:r>
              <a:rPr lang="uk-UA" sz="2900" b="1" dirty="0" smtClean="0"/>
              <a:t> на </a:t>
            </a:r>
            <a:r>
              <a:rPr lang="uk-UA" sz="2900" b="1" dirty="0" err="1" smtClean="0"/>
              <a:t>организм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животных</a:t>
            </a:r>
            <a:r>
              <a:rPr lang="uk-UA" sz="2900" b="1" dirty="0" smtClean="0"/>
              <a:t> и других </a:t>
            </a:r>
            <a:r>
              <a:rPr lang="uk-UA" sz="2900" b="1" dirty="0" err="1" smtClean="0"/>
              <a:t>биологических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объектов</a:t>
            </a:r>
            <a:r>
              <a:rPr lang="uk-UA" sz="2900" b="1" dirty="0" smtClean="0"/>
              <a:t> (</a:t>
            </a:r>
            <a:r>
              <a:rPr lang="uk-UA" sz="2900" b="1" dirty="0" err="1" smtClean="0"/>
              <a:t>перегрузка</a:t>
            </a:r>
            <a:r>
              <a:rPr lang="uk-UA" sz="2900" b="1" dirty="0" smtClean="0"/>
              <a:t>, </a:t>
            </a:r>
            <a:r>
              <a:rPr lang="uk-UA" sz="2900" b="1" dirty="0" err="1" smtClean="0"/>
              <a:t>длительная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невесомость</a:t>
            </a:r>
            <a:r>
              <a:rPr lang="uk-UA" sz="2900" b="1" dirty="0" smtClean="0"/>
              <a:t>, </a:t>
            </a:r>
            <a:r>
              <a:rPr lang="uk-UA" sz="2900" b="1" dirty="0" err="1" smtClean="0"/>
              <a:t>переход</a:t>
            </a:r>
            <a:r>
              <a:rPr lang="uk-UA" sz="2900" b="1" dirty="0" smtClean="0"/>
              <a:t> от </a:t>
            </a:r>
            <a:r>
              <a:rPr lang="uk-UA" sz="2900" b="1" dirty="0" err="1" smtClean="0"/>
              <a:t>перегрузок</a:t>
            </a:r>
            <a:r>
              <a:rPr lang="uk-UA" sz="2900" b="1" dirty="0" smtClean="0"/>
              <a:t> к </a:t>
            </a:r>
            <a:r>
              <a:rPr lang="uk-UA" sz="2900" b="1" dirty="0" err="1" smtClean="0"/>
              <a:t>невесомости</a:t>
            </a:r>
            <a:r>
              <a:rPr lang="uk-UA" sz="2900" b="1" dirty="0" smtClean="0"/>
              <a:t> и </a:t>
            </a:r>
            <a:r>
              <a:rPr lang="uk-UA" sz="2900" b="1" dirty="0" err="1" smtClean="0"/>
              <a:t>обратно</a:t>
            </a:r>
            <a:r>
              <a:rPr lang="uk-UA" sz="2900" b="1" dirty="0" smtClean="0"/>
              <a:t>), </a:t>
            </a:r>
            <a:r>
              <a:rPr lang="uk-UA" sz="2900" b="1" dirty="0" err="1" smtClean="0"/>
              <a:t>изучение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действия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космической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радиации</a:t>
            </a:r>
            <a:r>
              <a:rPr lang="uk-UA" sz="2900" b="1" dirty="0" smtClean="0"/>
              <a:t> на </a:t>
            </a:r>
            <a:r>
              <a:rPr lang="uk-UA" sz="2900" b="1" dirty="0" err="1" smtClean="0"/>
              <a:t>животные</a:t>
            </a:r>
            <a:r>
              <a:rPr lang="uk-UA" sz="2900" b="1" dirty="0" smtClean="0"/>
              <a:t> и </a:t>
            </a:r>
            <a:r>
              <a:rPr lang="uk-UA" sz="2900" b="1" dirty="0" err="1" smtClean="0"/>
              <a:t>растительные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организмы</a:t>
            </a:r>
            <a:r>
              <a:rPr lang="uk-UA" sz="2900" b="1" dirty="0" smtClean="0"/>
              <a:t>. </a:t>
            </a:r>
            <a:r>
              <a:rPr lang="uk-UA" sz="2900" b="1" dirty="0" err="1" smtClean="0"/>
              <a:t>Также</a:t>
            </a:r>
            <a:r>
              <a:rPr lang="uk-UA" sz="2900" b="1" dirty="0" smtClean="0"/>
              <a:t> проводились </a:t>
            </a:r>
            <a:r>
              <a:rPr lang="uk-UA" sz="2900" b="1" dirty="0" err="1" smtClean="0"/>
              <a:t>медико-биологические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эксперименты</a:t>
            </a:r>
            <a:r>
              <a:rPr lang="uk-UA" sz="2900" b="1" dirty="0" smtClean="0"/>
              <a:t> и </a:t>
            </a:r>
            <a:r>
              <a:rPr lang="uk-UA" sz="2900" b="1" dirty="0" err="1" smtClean="0"/>
              <a:t>научные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исследования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космического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пространства</a:t>
            </a:r>
            <a:r>
              <a:rPr lang="uk-UA" sz="2900" b="1" dirty="0" smtClean="0"/>
              <a:t>. </a:t>
            </a:r>
            <a:r>
              <a:rPr lang="uk-UA" sz="2900" b="1" dirty="0" err="1" smtClean="0"/>
              <a:t>Полёты</a:t>
            </a:r>
            <a:r>
              <a:rPr lang="uk-UA" sz="2900" b="1" dirty="0" smtClean="0"/>
              <a:t> собак на </a:t>
            </a:r>
            <a:r>
              <a:rPr lang="uk-UA" sz="2900" b="1" dirty="0" err="1" smtClean="0"/>
              <a:t>кораблях-спутниках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должны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были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доказать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безопасность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орбитальных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космических</a:t>
            </a:r>
            <a:r>
              <a:rPr lang="uk-UA" sz="2900" b="1" dirty="0" smtClean="0"/>
              <a:t> </a:t>
            </a:r>
            <a:r>
              <a:rPr lang="uk-UA" sz="2900" b="1" dirty="0" err="1" smtClean="0"/>
              <a:t>полётов</a:t>
            </a:r>
            <a:r>
              <a:rPr lang="uk-UA" sz="2900" b="1" dirty="0" smtClean="0"/>
              <a:t> для </a:t>
            </a:r>
            <a:r>
              <a:rPr lang="uk-UA" sz="2900" b="1" dirty="0" err="1" smtClean="0"/>
              <a:t>человека</a:t>
            </a:r>
            <a:r>
              <a:rPr lang="uk-UA" sz="2900" b="1" dirty="0" smtClean="0"/>
              <a:t>.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7" name="Picture 39" descr="C:\Users\Альбина\Desktop\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928670"/>
            <a:ext cx="254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C:\Users\Альбина\Desktop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372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1" descr="C:\Users\Альбина\Desktop\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643446"/>
            <a:ext cx="25431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546</Words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Животные в космосе</vt:lpstr>
      <vt:lpstr>Слайд 2</vt:lpstr>
      <vt:lpstr>Собаки в космосе</vt:lpstr>
      <vt:lpstr>Первый этап научных исследований (июль — сентябрь 1951 года) </vt:lpstr>
      <vt:lpstr>Слайд 5</vt:lpstr>
      <vt:lpstr>Второй этап научных исследований (1954—1957 годы)</vt:lpstr>
      <vt:lpstr>Третий этап научных исследований (1957—1960 годы)</vt:lpstr>
      <vt:lpstr>Слайд 8</vt:lpstr>
      <vt:lpstr>СССР. Космические аппараты</vt:lpstr>
      <vt:lpstr>Обезьяны в космосе</vt:lpstr>
      <vt:lpstr>Кошки в космосе</vt:lpstr>
      <vt:lpstr>Черепахи в космосе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космосе</dc:title>
  <dc:creator>Пк</dc:creator>
  <cp:lastModifiedBy>Пк</cp:lastModifiedBy>
  <cp:revision>9</cp:revision>
  <dcterms:created xsi:type="dcterms:W3CDTF">2014-04-07T21:36:12Z</dcterms:created>
  <dcterms:modified xsi:type="dcterms:W3CDTF">2014-04-21T14:11:27Z</dcterms:modified>
</cp:coreProperties>
</file>