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718"/>
    <a:srgbClr val="000510"/>
    <a:srgbClr val="000B22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BB4AA-8964-4519-B922-1E406DE16963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69B17-67E4-49A7-9EA0-C9BCFBB36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5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9B17-67E4-49A7-9EA0-C9BCFBB364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3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540552" cy="62406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11392"/>
            <a:ext cx="543609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Робота</a:t>
            </a:r>
          </a:p>
          <a:p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Учениц</a:t>
            </a:r>
            <a:r>
              <a:rPr lang="uk-UA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 11-А класу</a:t>
            </a:r>
          </a:p>
          <a:p>
            <a:r>
              <a:rPr lang="uk-UA" sz="4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Сзш</a:t>
            </a:r>
            <a:r>
              <a:rPr lang="uk-UA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№26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міста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Києва</a:t>
            </a:r>
            <a:endParaRPr lang="ru-RU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uk-UA" sz="4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Пекаревої</a:t>
            </a:r>
            <a:r>
              <a:rPr lang="uk-UA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Вікторії</a:t>
            </a:r>
          </a:p>
        </p:txBody>
      </p:sp>
    </p:spTree>
    <p:extLst>
      <p:ext uri="{BB962C8B-B14F-4D97-AF65-F5344CB8AC3E}">
        <p14:creationId xmlns:p14="http://schemas.microsoft.com/office/powerpoint/2010/main" val="18103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5112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На честь ученого </a:t>
            </a:r>
            <a:r>
              <a:rPr lang="ru-RU" sz="2400" dirty="0" err="1">
                <a:solidFill>
                  <a:srgbClr val="FFFF00"/>
                </a:solidFill>
              </a:rPr>
              <a:t>названі</a:t>
            </a:r>
            <a:r>
              <a:rPr lang="ru-RU" sz="2400" dirty="0">
                <a:solidFill>
                  <a:srgbClr val="FFFF0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rgbClr val="FFFF00"/>
                </a:solidFill>
              </a:rPr>
              <a:t>Кратери</a:t>
            </a:r>
            <a:r>
              <a:rPr lang="ru-RU" sz="2400" dirty="0">
                <a:solidFill>
                  <a:srgbClr val="FFFF00"/>
                </a:solidFill>
              </a:rPr>
              <a:t> на </a:t>
            </a:r>
            <a:r>
              <a:rPr lang="ru-RU" sz="2400" dirty="0" err="1">
                <a:solidFill>
                  <a:srgbClr val="FFFF00"/>
                </a:solidFill>
              </a:rPr>
              <a:t>Місяці</a:t>
            </a:r>
            <a:r>
              <a:rPr lang="ru-RU" sz="2400" dirty="0">
                <a:solidFill>
                  <a:srgbClr val="FFFF00"/>
                </a:solidFill>
              </a:rPr>
              <a:t> і на </a:t>
            </a:r>
            <a:r>
              <a:rPr lang="ru-RU" sz="2400" dirty="0" err="1">
                <a:solidFill>
                  <a:srgbClr val="FFFF00"/>
                </a:solidFill>
              </a:rPr>
              <a:t>Марсі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rgbClr val="FFFF00"/>
                </a:solidFill>
              </a:rPr>
              <a:t>Астероїд</a:t>
            </a:r>
            <a:r>
              <a:rPr lang="ru-RU" sz="2400" dirty="0">
                <a:solidFill>
                  <a:srgbClr val="FFFF00"/>
                </a:solidFill>
              </a:rPr>
              <a:t> 1134 Кеплер.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rgbClr val="FFFF00"/>
                </a:solidFill>
              </a:rPr>
              <a:t>Наднова</a:t>
            </a:r>
            <a:r>
              <a:rPr lang="ru-RU" sz="2400" dirty="0">
                <a:solidFill>
                  <a:srgbClr val="FFFF00"/>
                </a:solidFill>
              </a:rPr>
              <a:t> 1604, описана ним.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rgbClr val="FFFF00"/>
                </a:solidFill>
              </a:rPr>
              <a:t>Орбітальна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обсерваторія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НАСА.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rgbClr val="FFFF00"/>
                </a:solidFill>
              </a:rPr>
              <a:t>Кеплерів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університет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Лінца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rgbClr val="FFFF00"/>
                </a:solidFill>
              </a:rPr>
              <a:t>Станція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Віденського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метрополітену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45260" y="2967335"/>
            <a:ext cx="31085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6600" b="1" cap="none" spc="0" dirty="0" smtClean="0">
                <a:ln/>
                <a:solidFill>
                  <a:srgbClr val="FF0066"/>
                </a:solidFill>
                <a:effectLst/>
              </a:rPr>
              <a:t>Пам'ять</a:t>
            </a:r>
            <a:endParaRPr lang="uk-UA" sz="6600" b="1" cap="none" spc="0" dirty="0">
              <a:ln/>
              <a:solidFill>
                <a:srgbClr val="FF0066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7500"/>
            <a:ext cx="21621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996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756576" cy="7155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6478"/>
            <a:ext cx="92497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«Він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помер від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виснаження, туги й бідності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247343"/>
            <a:ext cx="399593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anose="03010101010201010101" pitchFamily="66" charset="0"/>
              </a:rPr>
              <a:t>«</a:t>
            </a:r>
            <a:r>
              <a:rPr lang="uk-UA" sz="2400" dirty="0">
                <a:latin typeface="Monotype Corsiva" panose="03010101010201010101" pitchFamily="66" charset="0"/>
              </a:rPr>
              <a:t>Спостереження над плином цих </a:t>
            </a:r>
            <a:r>
              <a:rPr lang="uk-UA" sz="2400" dirty="0" smtClean="0">
                <a:latin typeface="Monotype Corsiva" panose="03010101010201010101" pitchFamily="66" charset="0"/>
              </a:rPr>
              <a:t>світил не </a:t>
            </a:r>
            <a:r>
              <a:rPr lang="uk-UA" sz="2400" dirty="0">
                <a:latin typeface="Monotype Corsiva" panose="03010101010201010101" pitchFamily="66" charset="0"/>
              </a:rPr>
              <a:t>заслуговує на увагу, бо вони не повертаються»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69" y="1072006"/>
            <a:ext cx="483881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Monotype Corsiva" panose="03010101010201010101" pitchFamily="66" charset="0"/>
              </a:rPr>
              <a:t>«Люди помиляються, гадаючи, що від небесних світил залежать земні справи»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717032"/>
            <a:ext cx="417646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«Я люблю Коперника не лише за його високу обдарованість, а й за розум стійкий і спокійний</a:t>
            </a:r>
            <a:r>
              <a:rPr lang="uk-UA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08" y="5373216"/>
            <a:ext cx="921702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latin typeface="Monotype Corsiva" panose="03010101010201010101" pitchFamily="66" charset="0"/>
              </a:rPr>
              <a:t>«Жереб </a:t>
            </a:r>
            <a:r>
              <a:rPr lang="uk-UA" sz="2400" dirty="0" smtClean="0">
                <a:latin typeface="Monotype Corsiva" panose="03010101010201010101" pitchFamily="66" charset="0"/>
              </a:rPr>
              <a:t>кинуто. Я </a:t>
            </a:r>
            <a:r>
              <a:rPr lang="uk-UA" sz="2400" dirty="0">
                <a:latin typeface="Monotype Corsiva" panose="03010101010201010101" pitchFamily="66" charset="0"/>
              </a:rPr>
              <a:t>написав книгу, і мені байдуже, прочитають її сучасники чи потомки, я зачекаю, чекала ж природа тисячу років споглядача своїх творінь»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32570"/>
            <a:ext cx="4427984" cy="65556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Monotype Corsiva" panose="03010101010201010101" pitchFamily="66" charset="0"/>
              </a:rPr>
              <a:t>«Він жив у епоху, коли ще не було певності, що існує якась загальна закономірність для всіх явищ природи. І якою глибокою була його віра в таку закономірність, коли, працюючи в самотині, ніким не підтримуваний і не маючи нікого, хто б його розумів, він протягом багатьох десятків років черпав у ній силу для важкого і кропіткого емпіричного дослідження руху планет і математичних законів цього руху!» 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9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77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70375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Дякую</a:t>
            </a:r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 за </a:t>
            </a:r>
            <a:r>
              <a:rPr lang="ru-RU" sz="8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увагу</a:t>
            </a:r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!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56178" y="5934670"/>
            <a:ext cx="4687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Йоганн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Кеплер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7742" y="487902"/>
            <a:ext cx="4852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1571,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Вайль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-дер-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Штадт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листопада 1630,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Реґенсбурґ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03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076" y="404663"/>
            <a:ext cx="7613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 математик, астроном, астролог і оптик.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 закони руху планет.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3" y="1235660"/>
            <a:ext cx="2222748" cy="2837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33" y="1236529"/>
            <a:ext cx="2376264" cy="3002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0141" y="1377162"/>
            <a:ext cx="39577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Презирство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Суверенність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Працьовитість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Замкнутий і похмурий характер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 деспотичний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Скупість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Недовірливість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Буркотливість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8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8" y="0"/>
            <a:ext cx="1148476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29344"/>
            <a:ext cx="3076722" cy="2628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83316"/>
            <a:ext cx="2533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rgbClr val="00B050"/>
                </a:solidFill>
                <a:effectLst/>
              </a:rPr>
              <a:t>Хроніка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06646"/>
            <a:ext cx="833555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0    років - 1571 рік – народження (</a:t>
            </a:r>
            <a:r>
              <a:rPr lang="uk-UA" dirty="0">
                <a:solidFill>
                  <a:schemeClr val="bg1"/>
                </a:solidFill>
              </a:rPr>
              <a:t>І</a:t>
            </a:r>
            <a:r>
              <a:rPr lang="uk-UA" dirty="0" smtClean="0">
                <a:solidFill>
                  <a:schemeClr val="bg1"/>
                </a:solidFill>
              </a:rPr>
              <a:t> смерть)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6    років - 1577 рік – хворіє віспою (ІІ смерть)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7    років - 1578 рік – вперше побачив комету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9    років - 1580 рік – вперше побачив місячне затемнення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13  років - 1584 рік – майже «знедолений» (ІІІ смерть)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18  років - 1589 рік – зникнення батька, закінчує </a:t>
            </a:r>
            <a:r>
              <a:rPr lang="uk-UA" dirty="0">
                <a:solidFill>
                  <a:schemeClr val="bg1"/>
                </a:solidFill>
              </a:rPr>
              <a:t>школу при монастирі </a:t>
            </a:r>
            <a:r>
              <a:rPr lang="uk-UA" dirty="0" err="1" smtClean="0">
                <a:solidFill>
                  <a:schemeClr val="bg1"/>
                </a:solidFill>
              </a:rPr>
              <a:t>Маульбронн</a:t>
            </a:r>
            <a:endParaRPr lang="uk-UA" dirty="0" smtClean="0">
              <a:solidFill>
                <a:schemeClr val="bg1"/>
              </a:solidFill>
            </a:endParaRPr>
          </a:p>
          <a:p>
            <a:pPr marL="342900" indent="-342900">
              <a:buAutoNum type="arabicPlain" startAt="20"/>
            </a:pPr>
            <a:r>
              <a:rPr lang="uk-UA" dirty="0" smtClean="0">
                <a:solidFill>
                  <a:schemeClr val="bg1"/>
                </a:solidFill>
              </a:rPr>
              <a:t>років - 1591 рік – вступає до </a:t>
            </a:r>
            <a:r>
              <a:rPr lang="uk-UA" dirty="0">
                <a:solidFill>
                  <a:schemeClr val="bg1"/>
                </a:solidFill>
              </a:rPr>
              <a:t>університету в </a:t>
            </a:r>
            <a:r>
              <a:rPr lang="uk-UA" dirty="0" err="1" smtClean="0">
                <a:solidFill>
                  <a:schemeClr val="bg1"/>
                </a:solidFill>
              </a:rPr>
              <a:t>Тюбінґені</a:t>
            </a:r>
            <a:endParaRPr lang="uk-UA" dirty="0" smtClean="0">
              <a:solidFill>
                <a:schemeClr val="bg1"/>
              </a:solidFill>
            </a:endParaRPr>
          </a:p>
          <a:p>
            <a:pPr marL="342900" indent="-342900">
              <a:buAutoNum type="arabicPlain" startAt="23"/>
            </a:pPr>
            <a:r>
              <a:rPr lang="uk-UA" dirty="0" smtClean="0">
                <a:solidFill>
                  <a:schemeClr val="bg1"/>
                </a:solidFill>
              </a:rPr>
              <a:t>роки  - 1594 рік -- </a:t>
            </a:r>
            <a:r>
              <a:rPr lang="uk-UA" dirty="0">
                <a:solidFill>
                  <a:schemeClr val="bg1"/>
                </a:solidFill>
              </a:rPr>
              <a:t>запрошений </a:t>
            </a:r>
            <a:r>
              <a:rPr lang="uk-UA" dirty="0" smtClean="0">
                <a:solidFill>
                  <a:schemeClr val="bg1"/>
                </a:solidFill>
              </a:rPr>
              <a:t>читати </a:t>
            </a:r>
            <a:r>
              <a:rPr lang="uk-UA" dirty="0">
                <a:solidFill>
                  <a:schemeClr val="bg1"/>
                </a:solidFill>
              </a:rPr>
              <a:t>лекції </a:t>
            </a:r>
            <a:r>
              <a:rPr lang="uk-UA" dirty="0" smtClean="0">
                <a:solidFill>
                  <a:schemeClr val="bg1"/>
                </a:solidFill>
              </a:rPr>
              <a:t>в </a:t>
            </a:r>
            <a:r>
              <a:rPr lang="uk-UA" dirty="0">
                <a:solidFill>
                  <a:schemeClr val="bg1"/>
                </a:solidFill>
              </a:rPr>
              <a:t>університеті </a:t>
            </a:r>
            <a:r>
              <a:rPr lang="uk-UA" dirty="0" smtClean="0">
                <a:solidFill>
                  <a:schemeClr val="bg1"/>
                </a:solidFill>
              </a:rPr>
              <a:t>м. </a:t>
            </a:r>
            <a:r>
              <a:rPr lang="uk-UA" dirty="0" err="1" smtClean="0">
                <a:solidFill>
                  <a:schemeClr val="bg1"/>
                </a:solidFill>
              </a:rPr>
              <a:t>Ґрац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lain" startAt="25"/>
            </a:pPr>
            <a:r>
              <a:rPr lang="uk-UA" dirty="0" smtClean="0">
                <a:solidFill>
                  <a:schemeClr val="bg1"/>
                </a:solidFill>
              </a:rPr>
              <a:t>років - 1596 рік – перша книга «Таємниця світу»</a:t>
            </a:r>
            <a:endParaRPr lang="uk-UA" dirty="0">
              <a:solidFill>
                <a:schemeClr val="bg1"/>
              </a:solidFill>
            </a:endParaRPr>
          </a:p>
          <a:p>
            <a:pPr marL="342900" indent="-342900">
              <a:buAutoNum type="arabicPlain" startAt="26"/>
            </a:pPr>
            <a:r>
              <a:rPr lang="uk-UA" dirty="0" smtClean="0">
                <a:solidFill>
                  <a:schemeClr val="bg1"/>
                </a:solidFill>
              </a:rPr>
              <a:t>років - 1597 рік – одружується </a:t>
            </a:r>
            <a:r>
              <a:rPr lang="ru-RU" dirty="0" smtClean="0">
                <a:solidFill>
                  <a:schemeClr val="bg1"/>
                </a:solidFill>
              </a:rPr>
              <a:t>з вдовою </a:t>
            </a:r>
            <a:r>
              <a:rPr lang="ru-RU" dirty="0">
                <a:solidFill>
                  <a:schemeClr val="bg1"/>
                </a:solidFill>
              </a:rPr>
              <a:t>Барбарою Мюллер фон </a:t>
            </a:r>
            <a:r>
              <a:rPr lang="ru-RU" dirty="0" smtClean="0">
                <a:solidFill>
                  <a:schemeClr val="bg1"/>
                </a:solidFill>
              </a:rPr>
              <a:t>Мулек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29  років - 1600 рік – прибуває до Праги</a:t>
            </a:r>
          </a:p>
          <a:p>
            <a:pPr marL="342900" indent="-342900">
              <a:buAutoNum type="arabicPlain" startAt="33"/>
            </a:pPr>
            <a:r>
              <a:rPr lang="uk-UA" dirty="0" smtClean="0">
                <a:solidFill>
                  <a:schemeClr val="bg1"/>
                </a:solidFill>
              </a:rPr>
              <a:t>роки  - 1604 рік – публікація спостережень наднової</a:t>
            </a:r>
          </a:p>
          <a:p>
            <a:pPr marL="342900" indent="-342900">
              <a:buAutoNum type="arabicPlain" startAt="38"/>
            </a:pPr>
            <a:r>
              <a:rPr lang="uk-UA" dirty="0" smtClean="0">
                <a:solidFill>
                  <a:schemeClr val="bg1"/>
                </a:solidFill>
              </a:rPr>
              <a:t>років - 1609 рік – І і ІІ закони у «Новій астрономії»</a:t>
            </a:r>
          </a:p>
          <a:p>
            <a:pPr marL="342900" indent="-342900">
              <a:buAutoNum type="arabicPlain" startAt="38"/>
            </a:pPr>
            <a:r>
              <a:rPr lang="uk-UA" dirty="0" smtClean="0">
                <a:solidFill>
                  <a:schemeClr val="bg1"/>
                </a:solidFill>
              </a:rPr>
              <a:t>років - 1610 рік – відкриття супутників, робота «Діоптрика»</a:t>
            </a:r>
          </a:p>
          <a:p>
            <a:pPr marL="342900" indent="-342900">
              <a:buAutoNum type="arabicPlain" startAt="40"/>
            </a:pPr>
            <a:r>
              <a:rPr lang="uk-UA" dirty="0" smtClean="0">
                <a:solidFill>
                  <a:schemeClr val="bg1"/>
                </a:solidFill>
              </a:rPr>
              <a:t>років - 1611 рік – гіпотеза </a:t>
            </a:r>
            <a:r>
              <a:rPr lang="uk-UA" dirty="0" err="1" smtClean="0">
                <a:solidFill>
                  <a:schemeClr val="bg1"/>
                </a:solidFill>
              </a:rPr>
              <a:t>Кеплера</a:t>
            </a:r>
            <a:endParaRPr lang="uk-UA" dirty="0" smtClean="0">
              <a:solidFill>
                <a:schemeClr val="bg1"/>
              </a:solidFill>
            </a:endParaRPr>
          </a:p>
          <a:p>
            <a:pPr marL="342900" indent="-342900">
              <a:buAutoNum type="arabicPlain" startAt="40"/>
            </a:pPr>
            <a:r>
              <a:rPr lang="uk-UA" dirty="0" smtClean="0">
                <a:solidFill>
                  <a:schemeClr val="bg1"/>
                </a:solidFill>
              </a:rPr>
              <a:t>рік     - 1612 </a:t>
            </a:r>
            <a:r>
              <a:rPr lang="uk-UA" dirty="0" err="1" smtClean="0">
                <a:solidFill>
                  <a:schemeClr val="bg1"/>
                </a:solidFill>
              </a:rPr>
              <a:t>рік</a:t>
            </a:r>
            <a:r>
              <a:rPr lang="uk-UA" dirty="0" smtClean="0">
                <a:solidFill>
                  <a:schemeClr val="bg1"/>
                </a:solidFill>
              </a:rPr>
              <a:t> – переїзд до </a:t>
            </a:r>
            <a:r>
              <a:rPr lang="uk-UA" dirty="0" err="1" smtClean="0">
                <a:solidFill>
                  <a:schemeClr val="bg1"/>
                </a:solidFill>
              </a:rPr>
              <a:t>Лінца</a:t>
            </a:r>
            <a:endParaRPr lang="uk-UA" dirty="0" smtClean="0">
              <a:solidFill>
                <a:schemeClr val="bg1"/>
              </a:solidFill>
            </a:endParaRPr>
          </a:p>
          <a:p>
            <a:pPr marL="342900" indent="-342900">
              <a:buAutoNum type="arabicPlain" startAt="40"/>
            </a:pPr>
            <a:r>
              <a:rPr lang="uk-UA" dirty="0" smtClean="0">
                <a:solidFill>
                  <a:schemeClr val="bg1"/>
                </a:solidFill>
              </a:rPr>
              <a:t>роки - 1613 рік – одружується вдруге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47 років - 1618 рік – ІІІ третій закон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57 років - 1628 рік -- </a:t>
            </a:r>
            <a:r>
              <a:rPr lang="uk-UA" dirty="0">
                <a:solidFill>
                  <a:schemeClr val="bg1"/>
                </a:solidFill>
              </a:rPr>
              <a:t>переходить на службу до </a:t>
            </a:r>
            <a:r>
              <a:rPr lang="uk-UA" dirty="0" err="1">
                <a:solidFill>
                  <a:schemeClr val="bg1"/>
                </a:solidFill>
              </a:rPr>
              <a:t>Валленштейна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59 років - 1630 рік – відправляється до імператора, застуда, помирає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0"/>
            <a:ext cx="3348996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28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252520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9007" y="764704"/>
            <a:ext cx="5005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Закони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Кеплера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1333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емпіричні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4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Названо </a:t>
            </a:r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на 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честь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німецького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астронома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Йоганеса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Кеплера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</a:t>
            </a:r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  </a:t>
            </a:r>
            <a:r>
              <a:rPr lang="ru-RU" sz="24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жень</a:t>
            </a:r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Марса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здійснених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данським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астрономом </a:t>
            </a:r>
            <a:r>
              <a:rPr lang="ru-RU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Браге.</a:t>
            </a:r>
          </a:p>
        </p:txBody>
      </p:sp>
    </p:spTree>
    <p:extLst>
      <p:ext uri="{BB962C8B-B14F-4D97-AF65-F5344CB8AC3E}">
        <p14:creationId xmlns:p14="http://schemas.microsoft.com/office/powerpoint/2010/main" val="9601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0"/>
            <a:ext cx="915767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3676" y="0"/>
            <a:ext cx="5034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Перший закон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9" y="4395804"/>
            <a:ext cx="4729691" cy="2491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" y="953079"/>
            <a:ext cx="4729691" cy="3442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8857" y="2492896"/>
            <a:ext cx="34935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обертаються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еліптичними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орбітами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одному з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фокусів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орбіти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 і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фокус, в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82080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1456"/>
            <a:ext cx="9144000" cy="68565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8379" y="4077072"/>
            <a:ext cx="4780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Другий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закон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39" y="60152"/>
            <a:ext cx="4894809" cy="2864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26745" y="5137186"/>
            <a:ext cx="787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Радіус-вектор планети (тіла Сонячної системи) за рівні проміжки часу описує рівновеликі площі.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93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4956" y="1903581"/>
            <a:ext cx="439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Третій</a:t>
            </a:r>
            <a:r>
              <a:rPr lang="ru-RU" sz="54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закон</a:t>
            </a:r>
            <a:endParaRPr lang="ru-RU" sz="5400" b="1" cap="all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3" y="282691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зоряних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півосей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орбіт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57908"/>
            <a:ext cx="3660594" cy="2865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64" y="3925892"/>
            <a:ext cx="4162911" cy="2329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4736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6" y="0"/>
            <a:ext cx="916659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32365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вага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9062" y="1728364"/>
            <a:ext cx="27629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Відхилення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законів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Кеплера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276872"/>
            <a:ext cx="73934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погляду фізики,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Кеплера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описують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матеріальної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навколо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нерухомого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мас у межах </a:t>
            </a:r>
            <a:r>
              <a:rPr lang="uk-UA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нью-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тонівської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гравітації. Насправді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рух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 впливає сила тяжіння не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 з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боку Сонця, а й з боку інших планет.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скінченну масу, а отже центр Сонця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рухається внаслідок тяжіння планет.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ньютонівська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не враховує ефекти, які можна </a:t>
            </a:r>
            <a:r>
              <a:rPr lang="uk-UA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роз-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рахувати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 у рамках загальної теорії відносності. </a:t>
            </a:r>
            <a:r>
              <a:rPr lang="uk-UA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Пере-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лічені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призводять до збурень — невеликих відхилень фактичного руху планет від законів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Кеплера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8027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677</Words>
  <Application>Microsoft Office PowerPoint</Application>
  <PresentationFormat>Экран (4:3)</PresentationFormat>
  <Paragraphs>78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2013-11-26T22:09:29Z</dcterms:created>
  <dcterms:modified xsi:type="dcterms:W3CDTF">2014-04-24T20:49:13Z</dcterms:modified>
</cp:coreProperties>
</file>