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74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8" autoAdjust="0"/>
    <p:restoredTop sz="94660"/>
  </p:normalViewPr>
  <p:slideViewPr>
    <p:cSldViewPr>
      <p:cViewPr varScale="1">
        <p:scale>
          <a:sx n="104" d="100"/>
          <a:sy n="104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4EF465-1B3E-4A66-9D62-2C52A593FB70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818A22-1CB9-41F2-8A91-EF6095384DB2}">
      <dgm:prSet phldrT="[Текст]" custT="1"/>
      <dgm:spPr/>
      <dgm:t>
        <a:bodyPr/>
        <a:lstStyle/>
        <a:p>
          <a:r>
            <a:rPr lang="ru-RU" sz="1600" dirty="0" smtClean="0"/>
            <a:t>За </a:t>
          </a:r>
          <a:r>
            <a:rPr lang="ru-RU" sz="1600" dirty="0" err="1" smtClean="0"/>
            <a:t>вмістом</a:t>
          </a:r>
          <a:r>
            <a:rPr lang="ru-RU" sz="1600" dirty="0" smtClean="0"/>
            <a:t> </a:t>
          </a:r>
          <a:r>
            <a:rPr lang="ru-RU" sz="1600" dirty="0" err="1" smtClean="0"/>
            <a:t>нікелистого</a:t>
          </a:r>
          <a:r>
            <a:rPr lang="ru-RU" sz="1600" dirty="0" smtClean="0"/>
            <a:t> </a:t>
          </a:r>
          <a:r>
            <a:rPr lang="ru-RU" sz="1600" dirty="0" err="1" smtClean="0"/>
            <a:t>заліза</a:t>
          </a:r>
          <a:r>
            <a:rPr lang="ru-RU" sz="1600" dirty="0" smtClean="0"/>
            <a:t> </a:t>
          </a:r>
          <a:r>
            <a:rPr lang="ru-RU" sz="1600" dirty="0" err="1" smtClean="0"/>
            <a:t>й</a:t>
          </a:r>
          <a:r>
            <a:rPr lang="ru-RU" sz="1600" dirty="0" smtClean="0"/>
            <a:t> </a:t>
          </a:r>
          <a:r>
            <a:rPr lang="ru-RU" sz="1600" dirty="0" err="1" smtClean="0"/>
            <a:t>силікатів</a:t>
          </a:r>
          <a:r>
            <a:rPr lang="ru-RU" sz="1600" dirty="0" smtClean="0"/>
            <a:t> </a:t>
          </a:r>
          <a:r>
            <a:rPr lang="ru-RU" sz="1600" dirty="0" err="1" smtClean="0"/>
            <a:t>метеорити</a:t>
          </a:r>
          <a:r>
            <a:rPr lang="ru-RU" sz="1600" dirty="0" smtClean="0"/>
            <a:t> </a:t>
          </a:r>
          <a:r>
            <a:rPr lang="ru-RU" sz="1600" dirty="0" err="1" smtClean="0"/>
            <a:t>поділяють</a:t>
          </a:r>
          <a:r>
            <a:rPr lang="ru-RU" sz="1600" dirty="0" smtClean="0"/>
            <a:t> на </a:t>
          </a:r>
          <a:r>
            <a:rPr lang="ru-RU" sz="1600" dirty="0" err="1" smtClean="0"/>
            <a:t>такі</a:t>
          </a:r>
          <a:r>
            <a:rPr lang="ru-RU" sz="1600" dirty="0" smtClean="0"/>
            <a:t> </a:t>
          </a:r>
          <a:r>
            <a:rPr lang="ru-RU" sz="1600" dirty="0" err="1" smtClean="0"/>
            <a:t>категорії</a:t>
          </a:r>
          <a:endParaRPr lang="ru-RU" sz="1600" dirty="0"/>
        </a:p>
      </dgm:t>
    </dgm:pt>
    <dgm:pt modelId="{7E4FABA6-C76F-4A6E-A5F2-16D923180BAC}" type="parTrans" cxnId="{6D19B4B4-641A-481A-8057-CEEDB555C29B}">
      <dgm:prSet/>
      <dgm:spPr/>
      <dgm:t>
        <a:bodyPr/>
        <a:lstStyle/>
        <a:p>
          <a:endParaRPr lang="ru-RU"/>
        </a:p>
      </dgm:t>
    </dgm:pt>
    <dgm:pt modelId="{32BA299F-DDF7-4BC9-8679-2D768DB0843C}" type="sibTrans" cxnId="{6D19B4B4-641A-481A-8057-CEEDB555C29B}">
      <dgm:prSet/>
      <dgm:spPr/>
      <dgm:t>
        <a:bodyPr/>
        <a:lstStyle/>
        <a:p>
          <a:endParaRPr lang="ru-RU"/>
        </a:p>
      </dgm:t>
    </dgm:pt>
    <dgm:pt modelId="{6F2CF920-BD97-4A82-B672-007D0BD3ABD3}">
      <dgm:prSet phldrT="[Текст]" custT="1"/>
      <dgm:spPr/>
      <dgm:t>
        <a:bodyPr/>
        <a:lstStyle/>
        <a:p>
          <a:r>
            <a:rPr lang="ru-RU" sz="1200" dirty="0" smtClean="0"/>
            <a:t/>
          </a:r>
          <a:br>
            <a:rPr lang="ru-RU" sz="1200" dirty="0" smtClean="0"/>
          </a:br>
          <a:r>
            <a:rPr lang="ru-RU" sz="2000" dirty="0" err="1" smtClean="0"/>
            <a:t>кам</a:t>
          </a:r>
          <a:r>
            <a:rPr lang="en-US" sz="2000" dirty="0" smtClean="0"/>
            <a:t>`</a:t>
          </a:r>
          <a:r>
            <a:rPr lang="ru-RU" sz="2000" dirty="0" err="1" smtClean="0"/>
            <a:t>яні</a:t>
          </a:r>
          <a:r>
            <a:rPr lang="ru-RU" sz="2000" dirty="0" smtClean="0"/>
            <a:t>(92%)</a:t>
          </a:r>
          <a:endParaRPr lang="ru-RU" sz="2000" dirty="0"/>
        </a:p>
      </dgm:t>
    </dgm:pt>
    <dgm:pt modelId="{58BC700A-5329-4509-8C44-233A5A9C02AA}" type="parTrans" cxnId="{3D2D582F-4A64-4E78-AA71-CE6C89BFED39}">
      <dgm:prSet/>
      <dgm:spPr/>
      <dgm:t>
        <a:bodyPr/>
        <a:lstStyle/>
        <a:p>
          <a:endParaRPr lang="ru-RU"/>
        </a:p>
      </dgm:t>
    </dgm:pt>
    <dgm:pt modelId="{0ABBAA14-CCFC-4F7D-AC25-836DF26CC03C}" type="sibTrans" cxnId="{3D2D582F-4A64-4E78-AA71-CE6C89BFED39}">
      <dgm:prSet/>
      <dgm:spPr/>
      <dgm:t>
        <a:bodyPr/>
        <a:lstStyle/>
        <a:p>
          <a:endParaRPr lang="ru-RU"/>
        </a:p>
      </dgm:t>
    </dgm:pt>
    <dgm:pt modelId="{AAAB553F-1ACB-498F-82C1-59E8B5132D1C}">
      <dgm:prSet phldrT="[Текст]" custT="1"/>
      <dgm:spPr/>
      <dgm:t>
        <a:bodyPr/>
        <a:lstStyle/>
        <a:p>
          <a:r>
            <a:rPr lang="uk-UA" sz="1400" dirty="0" smtClean="0"/>
            <a:t>хондрити</a:t>
          </a:r>
          <a:endParaRPr lang="ru-RU" sz="1400" dirty="0"/>
        </a:p>
      </dgm:t>
    </dgm:pt>
    <dgm:pt modelId="{3460CA75-695D-4D53-B3E3-A1B79EC93B52}" type="parTrans" cxnId="{20D98B73-5D91-416F-B90C-05E5444D7EC8}">
      <dgm:prSet/>
      <dgm:spPr/>
      <dgm:t>
        <a:bodyPr/>
        <a:lstStyle/>
        <a:p>
          <a:endParaRPr lang="ru-RU"/>
        </a:p>
      </dgm:t>
    </dgm:pt>
    <dgm:pt modelId="{72143387-A609-4699-9D19-38B6702F7707}" type="sibTrans" cxnId="{20D98B73-5D91-416F-B90C-05E5444D7EC8}">
      <dgm:prSet/>
      <dgm:spPr/>
      <dgm:t>
        <a:bodyPr/>
        <a:lstStyle/>
        <a:p>
          <a:endParaRPr lang="ru-RU"/>
        </a:p>
      </dgm:t>
    </dgm:pt>
    <dgm:pt modelId="{8CC7EDCE-3D6E-4602-B8A0-EFBB03528A9F}">
      <dgm:prSet phldrT="[Текст]" custT="1"/>
      <dgm:spPr/>
      <dgm:t>
        <a:bodyPr/>
        <a:lstStyle/>
        <a:p>
          <a:r>
            <a:rPr lang="uk-UA" sz="1400" dirty="0" smtClean="0"/>
            <a:t>ахондрити</a:t>
          </a:r>
          <a:endParaRPr lang="ru-RU" sz="1400" dirty="0"/>
        </a:p>
      </dgm:t>
    </dgm:pt>
    <dgm:pt modelId="{BC355F07-65AE-4F9F-A9B6-275B00AB3780}" type="parTrans" cxnId="{0E4EA16F-9E58-483A-86C3-117F8185401B}">
      <dgm:prSet/>
      <dgm:spPr/>
      <dgm:t>
        <a:bodyPr/>
        <a:lstStyle/>
        <a:p>
          <a:endParaRPr lang="ru-RU"/>
        </a:p>
      </dgm:t>
    </dgm:pt>
    <dgm:pt modelId="{B1434DDE-8727-48D2-9E93-F896EE49C907}" type="sibTrans" cxnId="{0E4EA16F-9E58-483A-86C3-117F8185401B}">
      <dgm:prSet/>
      <dgm:spPr/>
      <dgm:t>
        <a:bodyPr/>
        <a:lstStyle/>
        <a:p>
          <a:endParaRPr lang="ru-RU"/>
        </a:p>
      </dgm:t>
    </dgm:pt>
    <dgm:pt modelId="{1F1F65A9-A16C-471E-8C16-504CEA2FD703}">
      <dgm:prSet phldrT="[Текст]" custT="1"/>
      <dgm:spPr/>
      <dgm:t>
        <a:bodyPr/>
        <a:lstStyle/>
        <a:p>
          <a:r>
            <a:rPr lang="uk-UA" sz="1600" dirty="0" err="1" smtClean="0"/>
            <a:t>Залізо-</a:t>
          </a:r>
          <a:r>
            <a:rPr lang="ru-RU" sz="1600" dirty="0" err="1" smtClean="0"/>
            <a:t>кам</a:t>
          </a:r>
          <a:r>
            <a:rPr lang="en-US" sz="1600" dirty="0" smtClean="0"/>
            <a:t>`</a:t>
          </a:r>
          <a:r>
            <a:rPr lang="ru-RU" sz="1600" dirty="0" err="1" smtClean="0"/>
            <a:t>яні</a:t>
          </a:r>
          <a:r>
            <a:rPr lang="ru-RU" sz="1600" dirty="0" smtClean="0"/>
            <a:t>(2%)</a:t>
          </a:r>
          <a:endParaRPr lang="ru-RU" sz="1600" dirty="0"/>
        </a:p>
      </dgm:t>
    </dgm:pt>
    <dgm:pt modelId="{8AF918C5-ABFC-442B-A3D7-15211E9C173D}" type="parTrans" cxnId="{4D4BADC8-C007-4C1B-BCC4-4A6553FEF992}">
      <dgm:prSet/>
      <dgm:spPr/>
      <dgm:t>
        <a:bodyPr/>
        <a:lstStyle/>
        <a:p>
          <a:endParaRPr lang="ru-RU"/>
        </a:p>
      </dgm:t>
    </dgm:pt>
    <dgm:pt modelId="{E581350F-4FE5-42B4-81C4-38C9A216904B}" type="sibTrans" cxnId="{4D4BADC8-C007-4C1B-BCC4-4A6553FEF992}">
      <dgm:prSet/>
      <dgm:spPr/>
      <dgm:t>
        <a:bodyPr/>
        <a:lstStyle/>
        <a:p>
          <a:endParaRPr lang="ru-RU"/>
        </a:p>
      </dgm:t>
    </dgm:pt>
    <dgm:pt modelId="{0E3CD22E-0876-48AC-9C08-A42056253E39}">
      <dgm:prSet custT="1"/>
      <dgm:spPr/>
      <dgm:t>
        <a:bodyPr/>
        <a:lstStyle/>
        <a:p>
          <a:r>
            <a:rPr lang="uk-UA" sz="1600" dirty="0" smtClean="0"/>
            <a:t>залізні (6%)</a:t>
          </a:r>
          <a:endParaRPr lang="ru-RU" sz="1600" dirty="0"/>
        </a:p>
      </dgm:t>
    </dgm:pt>
    <dgm:pt modelId="{FE6016A9-F678-4D8F-88EA-FCB206302DCB}" type="parTrans" cxnId="{CCDDA4F5-62AA-463D-992B-6F353E3F0457}">
      <dgm:prSet/>
      <dgm:spPr/>
      <dgm:t>
        <a:bodyPr/>
        <a:lstStyle/>
        <a:p>
          <a:endParaRPr lang="ru-RU"/>
        </a:p>
      </dgm:t>
    </dgm:pt>
    <dgm:pt modelId="{DB8C0F70-35B1-49A1-B752-AB39EF4BDAE6}" type="sibTrans" cxnId="{CCDDA4F5-62AA-463D-992B-6F353E3F0457}">
      <dgm:prSet/>
      <dgm:spPr/>
      <dgm:t>
        <a:bodyPr/>
        <a:lstStyle/>
        <a:p>
          <a:endParaRPr lang="ru-RU"/>
        </a:p>
      </dgm:t>
    </dgm:pt>
    <dgm:pt modelId="{9FC2F614-DB55-4E2A-BA3F-F917682CE703}">
      <dgm:prSet custT="1"/>
      <dgm:spPr/>
      <dgm:t>
        <a:bodyPr/>
        <a:lstStyle/>
        <a:p>
          <a:r>
            <a:rPr lang="uk-UA" sz="1400" dirty="0" smtClean="0"/>
            <a:t>Атаксити(</a:t>
          </a:r>
          <a:r>
            <a:rPr lang="en-US" sz="1400" dirty="0" smtClean="0"/>
            <a:t>Ni&gt;</a:t>
          </a:r>
          <a:r>
            <a:rPr lang="uk-UA" sz="1400" dirty="0" smtClean="0"/>
            <a:t>12%)</a:t>
          </a:r>
          <a:endParaRPr lang="ru-RU" sz="1400" dirty="0"/>
        </a:p>
      </dgm:t>
    </dgm:pt>
    <dgm:pt modelId="{2793177A-89CB-4F6E-8BB8-6AE270B5B198}" type="parTrans" cxnId="{0E915813-07D5-4118-AC1D-3853A9CE9005}">
      <dgm:prSet/>
      <dgm:spPr/>
      <dgm:t>
        <a:bodyPr/>
        <a:lstStyle/>
        <a:p>
          <a:endParaRPr lang="ru-RU"/>
        </a:p>
      </dgm:t>
    </dgm:pt>
    <dgm:pt modelId="{C9DC9F58-16FD-4F29-B47D-FF73696B2318}" type="sibTrans" cxnId="{0E915813-07D5-4118-AC1D-3853A9CE9005}">
      <dgm:prSet/>
      <dgm:spPr/>
      <dgm:t>
        <a:bodyPr/>
        <a:lstStyle/>
        <a:p>
          <a:endParaRPr lang="ru-RU"/>
        </a:p>
      </dgm:t>
    </dgm:pt>
    <dgm:pt modelId="{44F67456-B305-4D95-9C77-811389331815}">
      <dgm:prSet custT="1"/>
      <dgm:spPr/>
      <dgm:t>
        <a:bodyPr/>
        <a:lstStyle/>
        <a:p>
          <a:r>
            <a:rPr lang="uk-UA" sz="1400" dirty="0" err="1" smtClean="0"/>
            <a:t>Гексаедрити</a:t>
          </a:r>
          <a:r>
            <a:rPr lang="uk-UA" sz="1400" dirty="0" smtClean="0"/>
            <a:t>(4-6% </a:t>
          </a:r>
          <a:r>
            <a:rPr lang="en-US" sz="1400" dirty="0" smtClean="0"/>
            <a:t>Ni</a:t>
          </a:r>
          <a:r>
            <a:rPr lang="uk-UA" sz="1400" dirty="0" smtClean="0"/>
            <a:t>)</a:t>
          </a:r>
          <a:endParaRPr lang="ru-RU" sz="1400" dirty="0"/>
        </a:p>
      </dgm:t>
    </dgm:pt>
    <dgm:pt modelId="{D240CCA7-036A-40E1-BEDB-EC9EEEEB02BA}" type="parTrans" cxnId="{14919B92-1B4B-414D-977D-918D2FF0F725}">
      <dgm:prSet/>
      <dgm:spPr/>
      <dgm:t>
        <a:bodyPr/>
        <a:lstStyle/>
        <a:p>
          <a:endParaRPr lang="ru-RU"/>
        </a:p>
      </dgm:t>
    </dgm:pt>
    <dgm:pt modelId="{5BD78F57-691B-4DFA-9660-12133F18ED67}" type="sibTrans" cxnId="{14919B92-1B4B-414D-977D-918D2FF0F725}">
      <dgm:prSet/>
      <dgm:spPr/>
      <dgm:t>
        <a:bodyPr/>
        <a:lstStyle/>
        <a:p>
          <a:endParaRPr lang="ru-RU"/>
        </a:p>
      </dgm:t>
    </dgm:pt>
    <dgm:pt modelId="{DF5878A6-C1C0-4504-B035-29387F6E8B4D}">
      <dgm:prSet custT="1"/>
      <dgm:spPr/>
      <dgm:t>
        <a:bodyPr/>
        <a:lstStyle/>
        <a:p>
          <a:r>
            <a:rPr lang="uk-UA" sz="1400" dirty="0" smtClean="0"/>
            <a:t>Октаедрити(6-12</a:t>
          </a:r>
          <a:r>
            <a:rPr lang="en-US" sz="1400" dirty="0" smtClean="0"/>
            <a:t>% Ni</a:t>
          </a:r>
          <a:r>
            <a:rPr lang="uk-UA" sz="1400" dirty="0" smtClean="0"/>
            <a:t>)</a:t>
          </a:r>
          <a:endParaRPr lang="ru-RU" sz="1400" dirty="0"/>
        </a:p>
      </dgm:t>
    </dgm:pt>
    <dgm:pt modelId="{7EE4C2E7-144E-47C6-BCAA-E98E17B22539}" type="parTrans" cxnId="{50829ACA-8155-46C3-8B2C-587C736C5D04}">
      <dgm:prSet/>
      <dgm:spPr/>
      <dgm:t>
        <a:bodyPr/>
        <a:lstStyle/>
        <a:p>
          <a:endParaRPr lang="ru-RU"/>
        </a:p>
      </dgm:t>
    </dgm:pt>
    <dgm:pt modelId="{9FA32A52-9518-46C4-BDEF-D9D8E317C868}" type="sibTrans" cxnId="{50829ACA-8155-46C3-8B2C-587C736C5D04}">
      <dgm:prSet/>
      <dgm:spPr/>
      <dgm:t>
        <a:bodyPr/>
        <a:lstStyle/>
        <a:p>
          <a:endParaRPr lang="ru-RU"/>
        </a:p>
      </dgm:t>
    </dgm:pt>
    <dgm:pt modelId="{A8FE424C-6F6F-472B-AAAC-2978E42E40A9}">
      <dgm:prSet custT="1"/>
      <dgm:spPr/>
      <dgm:t>
        <a:bodyPr/>
        <a:lstStyle/>
        <a:p>
          <a:r>
            <a:rPr lang="uk-UA" sz="1600" dirty="0" err="1" smtClean="0"/>
            <a:t>Мезосиде-рити</a:t>
          </a:r>
          <a:endParaRPr lang="ru-RU" sz="1600" dirty="0"/>
        </a:p>
      </dgm:t>
    </dgm:pt>
    <dgm:pt modelId="{5B424EBC-B785-4DFA-ABB0-96C1094CDE2C}" type="parTrans" cxnId="{2DDB25EF-604D-47E9-88F5-8433846EF15C}">
      <dgm:prSet/>
      <dgm:spPr/>
      <dgm:t>
        <a:bodyPr/>
        <a:lstStyle/>
        <a:p>
          <a:endParaRPr lang="ru-RU"/>
        </a:p>
      </dgm:t>
    </dgm:pt>
    <dgm:pt modelId="{D2DD6F66-C34C-4AD1-BF4E-4ADA27CE52E5}" type="sibTrans" cxnId="{2DDB25EF-604D-47E9-88F5-8433846EF15C}">
      <dgm:prSet/>
      <dgm:spPr/>
      <dgm:t>
        <a:bodyPr/>
        <a:lstStyle/>
        <a:p>
          <a:endParaRPr lang="ru-RU"/>
        </a:p>
      </dgm:t>
    </dgm:pt>
    <dgm:pt modelId="{4FDA7680-74A0-419E-ACE9-5F789D749175}">
      <dgm:prSet custT="1"/>
      <dgm:spPr/>
      <dgm:t>
        <a:bodyPr/>
        <a:lstStyle/>
        <a:p>
          <a:r>
            <a:rPr lang="uk-UA" sz="1600" dirty="0" smtClean="0"/>
            <a:t>паласити</a:t>
          </a:r>
          <a:endParaRPr lang="ru-RU" sz="1600" dirty="0"/>
        </a:p>
      </dgm:t>
    </dgm:pt>
    <dgm:pt modelId="{C156EACE-41AB-47A3-972D-FD93E57622C2}" type="parTrans" cxnId="{0D350A93-DDE7-47E6-A2B5-E92F3CDF287E}">
      <dgm:prSet/>
      <dgm:spPr/>
      <dgm:t>
        <a:bodyPr/>
        <a:lstStyle/>
        <a:p>
          <a:endParaRPr lang="ru-RU"/>
        </a:p>
      </dgm:t>
    </dgm:pt>
    <dgm:pt modelId="{00575217-C63F-46FE-9698-12E97549CC75}" type="sibTrans" cxnId="{0D350A93-DDE7-47E6-A2B5-E92F3CDF287E}">
      <dgm:prSet/>
      <dgm:spPr/>
      <dgm:t>
        <a:bodyPr/>
        <a:lstStyle/>
        <a:p>
          <a:endParaRPr lang="ru-RU"/>
        </a:p>
      </dgm:t>
    </dgm:pt>
    <dgm:pt modelId="{7752D2EA-2D23-4AA3-8783-17F7BEF2D5BE}" type="pres">
      <dgm:prSet presAssocID="{1C4EF465-1B3E-4A66-9D62-2C52A593FB7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CC002B4-62E2-4165-81AF-DD221E982478}" type="pres">
      <dgm:prSet presAssocID="{15818A22-1CB9-41F2-8A91-EF6095384DB2}" presName="hierRoot1" presStyleCnt="0"/>
      <dgm:spPr/>
    </dgm:pt>
    <dgm:pt modelId="{F3044485-44CD-4C81-92BE-778433EA7BA3}" type="pres">
      <dgm:prSet presAssocID="{15818A22-1CB9-41F2-8A91-EF6095384DB2}" presName="composite" presStyleCnt="0"/>
      <dgm:spPr/>
    </dgm:pt>
    <dgm:pt modelId="{68E17122-4702-4653-B9C7-0E17B074FCE6}" type="pres">
      <dgm:prSet presAssocID="{15818A22-1CB9-41F2-8A91-EF6095384DB2}" presName="background" presStyleLbl="node0" presStyleIdx="0" presStyleCnt="1"/>
      <dgm:spPr/>
    </dgm:pt>
    <dgm:pt modelId="{504A5ED1-544F-49A2-A56A-720A7441C33F}" type="pres">
      <dgm:prSet presAssocID="{15818A22-1CB9-41F2-8A91-EF6095384DB2}" presName="text" presStyleLbl="fgAcc0" presStyleIdx="0" presStyleCnt="1" custScaleX="210651" custScaleY="2373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34602E-BDA9-42A6-8E59-124BC6DDA765}" type="pres">
      <dgm:prSet presAssocID="{15818A22-1CB9-41F2-8A91-EF6095384DB2}" presName="hierChild2" presStyleCnt="0"/>
      <dgm:spPr/>
    </dgm:pt>
    <dgm:pt modelId="{F4E5EF54-CEEB-43F3-8765-5410FBBE3129}" type="pres">
      <dgm:prSet presAssocID="{58BC700A-5329-4509-8C44-233A5A9C02AA}" presName="Name10" presStyleLbl="parChTrans1D2" presStyleIdx="0" presStyleCnt="3"/>
      <dgm:spPr/>
      <dgm:t>
        <a:bodyPr/>
        <a:lstStyle/>
        <a:p>
          <a:endParaRPr lang="ru-RU"/>
        </a:p>
      </dgm:t>
    </dgm:pt>
    <dgm:pt modelId="{FA3640E6-5B57-4C7C-9CAB-36F62EC395FE}" type="pres">
      <dgm:prSet presAssocID="{6F2CF920-BD97-4A82-B672-007D0BD3ABD3}" presName="hierRoot2" presStyleCnt="0"/>
      <dgm:spPr/>
    </dgm:pt>
    <dgm:pt modelId="{1F823497-DBB6-41CD-874E-DA6D9BBB4E8B}" type="pres">
      <dgm:prSet presAssocID="{6F2CF920-BD97-4A82-B672-007D0BD3ABD3}" presName="composite2" presStyleCnt="0"/>
      <dgm:spPr/>
    </dgm:pt>
    <dgm:pt modelId="{9065F7DD-AA42-49C5-A443-9D1FD639E26C}" type="pres">
      <dgm:prSet presAssocID="{6F2CF920-BD97-4A82-B672-007D0BD3ABD3}" presName="background2" presStyleLbl="node2" presStyleIdx="0" presStyleCnt="3"/>
      <dgm:spPr/>
    </dgm:pt>
    <dgm:pt modelId="{C59A1ECA-46C4-410C-AA08-0461E8A0E1DA}" type="pres">
      <dgm:prSet presAssocID="{6F2CF920-BD97-4A82-B672-007D0BD3ABD3}" presName="text2" presStyleLbl="fgAcc2" presStyleIdx="0" presStyleCnt="3" custScaleY="115588" custLinFactNeighborX="-28899" custLinFactNeighborY="-296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687DDB-5C9F-4C5E-AB6E-9DC99EF0BE9C}" type="pres">
      <dgm:prSet presAssocID="{6F2CF920-BD97-4A82-B672-007D0BD3ABD3}" presName="hierChild3" presStyleCnt="0"/>
      <dgm:spPr/>
    </dgm:pt>
    <dgm:pt modelId="{5FAD408E-B924-4CCE-9EAC-18ED2739099D}" type="pres">
      <dgm:prSet presAssocID="{3460CA75-695D-4D53-B3E3-A1B79EC93B52}" presName="Name17" presStyleLbl="parChTrans1D3" presStyleIdx="0" presStyleCnt="7"/>
      <dgm:spPr/>
      <dgm:t>
        <a:bodyPr/>
        <a:lstStyle/>
        <a:p>
          <a:endParaRPr lang="ru-RU"/>
        </a:p>
      </dgm:t>
    </dgm:pt>
    <dgm:pt modelId="{63652402-569A-40CD-9192-296EAB55872F}" type="pres">
      <dgm:prSet presAssocID="{AAAB553F-1ACB-498F-82C1-59E8B5132D1C}" presName="hierRoot3" presStyleCnt="0"/>
      <dgm:spPr/>
    </dgm:pt>
    <dgm:pt modelId="{1A3B0190-DAD2-4367-A0A5-228CBC0D279F}" type="pres">
      <dgm:prSet presAssocID="{AAAB553F-1ACB-498F-82C1-59E8B5132D1C}" presName="composite3" presStyleCnt="0"/>
      <dgm:spPr/>
    </dgm:pt>
    <dgm:pt modelId="{AB71B745-CAAE-4463-A938-9DE110208CA3}" type="pres">
      <dgm:prSet presAssocID="{AAAB553F-1ACB-498F-82C1-59E8B5132D1C}" presName="background3" presStyleLbl="node3" presStyleIdx="0" presStyleCnt="7"/>
      <dgm:spPr/>
    </dgm:pt>
    <dgm:pt modelId="{1383225C-01EC-484C-87B0-FB5B92EED965}" type="pres">
      <dgm:prSet presAssocID="{AAAB553F-1ACB-498F-82C1-59E8B5132D1C}" presName="text3" presStyleLbl="fgAcc3" presStyleIdx="0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D51A33-1938-4052-AE97-6320B0879D5C}" type="pres">
      <dgm:prSet presAssocID="{AAAB553F-1ACB-498F-82C1-59E8B5132D1C}" presName="hierChild4" presStyleCnt="0"/>
      <dgm:spPr/>
    </dgm:pt>
    <dgm:pt modelId="{1961BFB4-22F8-446B-89F8-6CD682A5FA60}" type="pres">
      <dgm:prSet presAssocID="{BC355F07-65AE-4F9F-A9B6-275B00AB3780}" presName="Name17" presStyleLbl="parChTrans1D3" presStyleIdx="1" presStyleCnt="7"/>
      <dgm:spPr/>
      <dgm:t>
        <a:bodyPr/>
        <a:lstStyle/>
        <a:p>
          <a:endParaRPr lang="ru-RU"/>
        </a:p>
      </dgm:t>
    </dgm:pt>
    <dgm:pt modelId="{3B021655-F0D3-4A92-B893-9D562C7C00A4}" type="pres">
      <dgm:prSet presAssocID="{8CC7EDCE-3D6E-4602-B8A0-EFBB03528A9F}" presName="hierRoot3" presStyleCnt="0"/>
      <dgm:spPr/>
    </dgm:pt>
    <dgm:pt modelId="{C51EB4DE-1A44-4C8D-84C2-EBF7ECF72A65}" type="pres">
      <dgm:prSet presAssocID="{8CC7EDCE-3D6E-4602-B8A0-EFBB03528A9F}" presName="composite3" presStyleCnt="0"/>
      <dgm:spPr/>
    </dgm:pt>
    <dgm:pt modelId="{A3D8876C-F0B0-49EA-B079-58576CC755EC}" type="pres">
      <dgm:prSet presAssocID="{8CC7EDCE-3D6E-4602-B8A0-EFBB03528A9F}" presName="background3" presStyleLbl="node3" presStyleIdx="1" presStyleCnt="7"/>
      <dgm:spPr/>
    </dgm:pt>
    <dgm:pt modelId="{8E9D8CA4-BE6C-42B6-90E2-533EF4CC094C}" type="pres">
      <dgm:prSet presAssocID="{8CC7EDCE-3D6E-4602-B8A0-EFBB03528A9F}" presName="text3" presStyleLbl="fgAcc3" presStyleIdx="1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E2CCC6-C2B8-406C-A961-501D807B7E30}" type="pres">
      <dgm:prSet presAssocID="{8CC7EDCE-3D6E-4602-B8A0-EFBB03528A9F}" presName="hierChild4" presStyleCnt="0"/>
      <dgm:spPr/>
    </dgm:pt>
    <dgm:pt modelId="{C005B719-AEBF-4923-A006-B54D713BE12E}" type="pres">
      <dgm:prSet presAssocID="{FE6016A9-F678-4D8F-88EA-FCB206302DCB}" presName="Name10" presStyleLbl="parChTrans1D2" presStyleIdx="1" presStyleCnt="3"/>
      <dgm:spPr/>
      <dgm:t>
        <a:bodyPr/>
        <a:lstStyle/>
        <a:p>
          <a:endParaRPr lang="ru-RU"/>
        </a:p>
      </dgm:t>
    </dgm:pt>
    <dgm:pt modelId="{8AF42EF2-F798-4BE6-9E4B-24704E3D8741}" type="pres">
      <dgm:prSet presAssocID="{0E3CD22E-0876-48AC-9C08-A42056253E39}" presName="hierRoot2" presStyleCnt="0"/>
      <dgm:spPr/>
    </dgm:pt>
    <dgm:pt modelId="{E091F8FD-7018-4C86-8630-DC33E5DAB688}" type="pres">
      <dgm:prSet presAssocID="{0E3CD22E-0876-48AC-9C08-A42056253E39}" presName="composite2" presStyleCnt="0"/>
      <dgm:spPr/>
    </dgm:pt>
    <dgm:pt modelId="{85315D6C-A3E0-4458-9DAF-C769B9CB6244}" type="pres">
      <dgm:prSet presAssocID="{0E3CD22E-0876-48AC-9C08-A42056253E39}" presName="background2" presStyleLbl="node2" presStyleIdx="1" presStyleCnt="3"/>
      <dgm:spPr/>
    </dgm:pt>
    <dgm:pt modelId="{3D068C02-BD6A-4398-85EA-5532D925B4A6}" type="pres">
      <dgm:prSet presAssocID="{0E3CD22E-0876-48AC-9C08-A42056253E39}" presName="text2" presStyleLbl="fgAcc2" presStyleIdx="1" presStyleCnt="3" custLinFactNeighborX="1074" custLinFactNeighborY="-75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537CA9-9FF0-46E6-891F-39E54E44C6D8}" type="pres">
      <dgm:prSet presAssocID="{0E3CD22E-0876-48AC-9C08-A42056253E39}" presName="hierChild3" presStyleCnt="0"/>
      <dgm:spPr/>
    </dgm:pt>
    <dgm:pt modelId="{25171215-7427-4547-A326-D8A42B324A16}" type="pres">
      <dgm:prSet presAssocID="{D240CCA7-036A-40E1-BEDB-EC9EEEEB02BA}" presName="Name17" presStyleLbl="parChTrans1D3" presStyleIdx="2" presStyleCnt="7"/>
      <dgm:spPr/>
      <dgm:t>
        <a:bodyPr/>
        <a:lstStyle/>
        <a:p>
          <a:endParaRPr lang="ru-RU"/>
        </a:p>
      </dgm:t>
    </dgm:pt>
    <dgm:pt modelId="{880BD857-3F22-4A46-833C-69E14C89978D}" type="pres">
      <dgm:prSet presAssocID="{44F67456-B305-4D95-9C77-811389331815}" presName="hierRoot3" presStyleCnt="0"/>
      <dgm:spPr/>
    </dgm:pt>
    <dgm:pt modelId="{FA1FE7C7-E2AD-4139-A757-121BA7172554}" type="pres">
      <dgm:prSet presAssocID="{44F67456-B305-4D95-9C77-811389331815}" presName="composite3" presStyleCnt="0"/>
      <dgm:spPr/>
    </dgm:pt>
    <dgm:pt modelId="{0855AFE6-EBB4-41CA-9FE2-B12D3189D164}" type="pres">
      <dgm:prSet presAssocID="{44F67456-B305-4D95-9C77-811389331815}" presName="background3" presStyleLbl="node3" presStyleIdx="2" presStyleCnt="7"/>
      <dgm:spPr/>
    </dgm:pt>
    <dgm:pt modelId="{6306FB4D-73B7-4C75-845D-D25C24126064}" type="pres">
      <dgm:prSet presAssocID="{44F67456-B305-4D95-9C77-811389331815}" presName="text3" presStyleLbl="fgAcc3" presStyleIdx="2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0F3BE4-5388-456F-B318-870AB762D490}" type="pres">
      <dgm:prSet presAssocID="{44F67456-B305-4D95-9C77-811389331815}" presName="hierChild4" presStyleCnt="0"/>
      <dgm:spPr/>
    </dgm:pt>
    <dgm:pt modelId="{22F58C4C-16A6-4A8D-BABD-5C2938A59C0C}" type="pres">
      <dgm:prSet presAssocID="{7EE4C2E7-144E-47C6-BCAA-E98E17B22539}" presName="Name17" presStyleLbl="parChTrans1D3" presStyleIdx="3" presStyleCnt="7"/>
      <dgm:spPr/>
      <dgm:t>
        <a:bodyPr/>
        <a:lstStyle/>
        <a:p>
          <a:endParaRPr lang="ru-RU"/>
        </a:p>
      </dgm:t>
    </dgm:pt>
    <dgm:pt modelId="{5B963E81-99D6-4C59-9666-45974C2F1C6D}" type="pres">
      <dgm:prSet presAssocID="{DF5878A6-C1C0-4504-B035-29387F6E8B4D}" presName="hierRoot3" presStyleCnt="0"/>
      <dgm:spPr/>
    </dgm:pt>
    <dgm:pt modelId="{E72123AB-C8A3-44AB-A2B9-E30C3A1BC784}" type="pres">
      <dgm:prSet presAssocID="{DF5878A6-C1C0-4504-B035-29387F6E8B4D}" presName="composite3" presStyleCnt="0"/>
      <dgm:spPr/>
    </dgm:pt>
    <dgm:pt modelId="{9AC2BEF2-65ED-47CF-A669-CB43B7855F43}" type="pres">
      <dgm:prSet presAssocID="{DF5878A6-C1C0-4504-B035-29387F6E8B4D}" presName="background3" presStyleLbl="node3" presStyleIdx="3" presStyleCnt="7"/>
      <dgm:spPr/>
    </dgm:pt>
    <dgm:pt modelId="{2D859886-22C4-4087-8409-CA041267D950}" type="pres">
      <dgm:prSet presAssocID="{DF5878A6-C1C0-4504-B035-29387F6E8B4D}" presName="text3" presStyleLbl="fgAcc3" presStyleIdx="3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0E9B58-E411-4686-93CD-906BDD56BB33}" type="pres">
      <dgm:prSet presAssocID="{DF5878A6-C1C0-4504-B035-29387F6E8B4D}" presName="hierChild4" presStyleCnt="0"/>
      <dgm:spPr/>
    </dgm:pt>
    <dgm:pt modelId="{75AFB9DE-C2B8-4FE2-B567-1E7A916D4AEF}" type="pres">
      <dgm:prSet presAssocID="{2793177A-89CB-4F6E-8BB8-6AE270B5B198}" presName="Name17" presStyleLbl="parChTrans1D3" presStyleIdx="4" presStyleCnt="7"/>
      <dgm:spPr/>
      <dgm:t>
        <a:bodyPr/>
        <a:lstStyle/>
        <a:p>
          <a:endParaRPr lang="ru-RU"/>
        </a:p>
      </dgm:t>
    </dgm:pt>
    <dgm:pt modelId="{079277F2-F915-40F5-A850-BC86EC9790B3}" type="pres">
      <dgm:prSet presAssocID="{9FC2F614-DB55-4E2A-BA3F-F917682CE703}" presName="hierRoot3" presStyleCnt="0"/>
      <dgm:spPr/>
    </dgm:pt>
    <dgm:pt modelId="{112C2687-03B5-4168-ADE7-29F290936FD4}" type="pres">
      <dgm:prSet presAssocID="{9FC2F614-DB55-4E2A-BA3F-F917682CE703}" presName="composite3" presStyleCnt="0"/>
      <dgm:spPr/>
    </dgm:pt>
    <dgm:pt modelId="{F4A0D3B4-43B4-43BE-9172-AD1AE349BB71}" type="pres">
      <dgm:prSet presAssocID="{9FC2F614-DB55-4E2A-BA3F-F917682CE703}" presName="background3" presStyleLbl="node3" presStyleIdx="4" presStyleCnt="7"/>
      <dgm:spPr/>
    </dgm:pt>
    <dgm:pt modelId="{BF6E9930-B803-48EA-BFC6-4B4A6CCCEECD}" type="pres">
      <dgm:prSet presAssocID="{9FC2F614-DB55-4E2A-BA3F-F917682CE703}" presName="text3" presStyleLbl="fgAcc3" presStyleIdx="4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FCDC1F-A017-4A7F-AF9F-7A1279CFE6DF}" type="pres">
      <dgm:prSet presAssocID="{9FC2F614-DB55-4E2A-BA3F-F917682CE703}" presName="hierChild4" presStyleCnt="0"/>
      <dgm:spPr/>
    </dgm:pt>
    <dgm:pt modelId="{A202E09B-5077-4133-92F7-5898CAB3D7FC}" type="pres">
      <dgm:prSet presAssocID="{8AF918C5-ABFC-442B-A3D7-15211E9C173D}" presName="Name10" presStyleLbl="parChTrans1D2" presStyleIdx="2" presStyleCnt="3"/>
      <dgm:spPr/>
      <dgm:t>
        <a:bodyPr/>
        <a:lstStyle/>
        <a:p>
          <a:endParaRPr lang="ru-RU"/>
        </a:p>
      </dgm:t>
    </dgm:pt>
    <dgm:pt modelId="{4F622853-B3F9-4DBE-9C22-86119B460F09}" type="pres">
      <dgm:prSet presAssocID="{1F1F65A9-A16C-471E-8C16-504CEA2FD703}" presName="hierRoot2" presStyleCnt="0"/>
      <dgm:spPr/>
    </dgm:pt>
    <dgm:pt modelId="{045DCA93-9210-4BD8-9AA0-795DAA190C08}" type="pres">
      <dgm:prSet presAssocID="{1F1F65A9-A16C-471E-8C16-504CEA2FD703}" presName="composite2" presStyleCnt="0"/>
      <dgm:spPr/>
    </dgm:pt>
    <dgm:pt modelId="{5DCEDE00-7173-405B-A4D0-B2E9DA5ABBBF}" type="pres">
      <dgm:prSet presAssocID="{1F1F65A9-A16C-471E-8C16-504CEA2FD703}" presName="background2" presStyleLbl="node2" presStyleIdx="2" presStyleCnt="3"/>
      <dgm:spPr/>
    </dgm:pt>
    <dgm:pt modelId="{7926D5D9-AECE-4023-B691-1D89D5E6AE2D}" type="pres">
      <dgm:prSet presAssocID="{1F1F65A9-A16C-471E-8C16-504CEA2FD703}" presName="text2" presStyleLbl="fgAcc2" presStyleIdx="2" presStyleCnt="3" custLinFactNeighborX="21465" custLinFactNeighborY="-289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059F50-7D79-4A92-A425-33277BDF909B}" type="pres">
      <dgm:prSet presAssocID="{1F1F65A9-A16C-471E-8C16-504CEA2FD703}" presName="hierChild3" presStyleCnt="0"/>
      <dgm:spPr/>
    </dgm:pt>
    <dgm:pt modelId="{D69D48B8-356C-40D0-81AC-F81C23C39D05}" type="pres">
      <dgm:prSet presAssocID="{C156EACE-41AB-47A3-972D-FD93E57622C2}" presName="Name17" presStyleLbl="parChTrans1D3" presStyleIdx="5" presStyleCnt="7"/>
      <dgm:spPr/>
      <dgm:t>
        <a:bodyPr/>
        <a:lstStyle/>
        <a:p>
          <a:endParaRPr lang="ru-RU"/>
        </a:p>
      </dgm:t>
    </dgm:pt>
    <dgm:pt modelId="{2D322C5D-1774-4D69-B8E1-9CF7E303B705}" type="pres">
      <dgm:prSet presAssocID="{4FDA7680-74A0-419E-ACE9-5F789D749175}" presName="hierRoot3" presStyleCnt="0"/>
      <dgm:spPr/>
    </dgm:pt>
    <dgm:pt modelId="{FE9A5337-DE9A-496F-895A-2DC4F81EC65F}" type="pres">
      <dgm:prSet presAssocID="{4FDA7680-74A0-419E-ACE9-5F789D749175}" presName="composite3" presStyleCnt="0"/>
      <dgm:spPr/>
    </dgm:pt>
    <dgm:pt modelId="{A9B64873-C9CA-4ACC-9B94-02EAFC6AD3EA}" type="pres">
      <dgm:prSet presAssocID="{4FDA7680-74A0-419E-ACE9-5F789D749175}" presName="background3" presStyleLbl="node3" presStyleIdx="5" presStyleCnt="7"/>
      <dgm:spPr/>
    </dgm:pt>
    <dgm:pt modelId="{3B3617F2-90ED-4C22-AB9B-6205E293990A}" type="pres">
      <dgm:prSet presAssocID="{4FDA7680-74A0-419E-ACE9-5F789D749175}" presName="text3" presStyleLbl="fgAcc3" presStyleIdx="5" presStyleCnt="7" custLinFactNeighborX="3650" custLinFactNeighborY="-46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2AD9BD-443C-4221-98F7-2C4C25A45AE1}" type="pres">
      <dgm:prSet presAssocID="{4FDA7680-74A0-419E-ACE9-5F789D749175}" presName="hierChild4" presStyleCnt="0"/>
      <dgm:spPr/>
    </dgm:pt>
    <dgm:pt modelId="{88ED2711-9AB2-4414-A1D7-D5C630A1DD03}" type="pres">
      <dgm:prSet presAssocID="{5B424EBC-B785-4DFA-ABB0-96C1094CDE2C}" presName="Name17" presStyleLbl="parChTrans1D3" presStyleIdx="6" presStyleCnt="7"/>
      <dgm:spPr/>
      <dgm:t>
        <a:bodyPr/>
        <a:lstStyle/>
        <a:p>
          <a:endParaRPr lang="ru-RU"/>
        </a:p>
      </dgm:t>
    </dgm:pt>
    <dgm:pt modelId="{435529C9-899B-4EB4-AC18-C30AAA7734BD}" type="pres">
      <dgm:prSet presAssocID="{A8FE424C-6F6F-472B-AAAC-2978E42E40A9}" presName="hierRoot3" presStyleCnt="0"/>
      <dgm:spPr/>
    </dgm:pt>
    <dgm:pt modelId="{8D700B85-357E-4885-9D78-5B24EE645FDE}" type="pres">
      <dgm:prSet presAssocID="{A8FE424C-6F6F-472B-AAAC-2978E42E40A9}" presName="composite3" presStyleCnt="0"/>
      <dgm:spPr/>
    </dgm:pt>
    <dgm:pt modelId="{FFAD26CC-41F4-4A9F-A2EC-E5957B7645A6}" type="pres">
      <dgm:prSet presAssocID="{A8FE424C-6F6F-472B-AAAC-2978E42E40A9}" presName="background3" presStyleLbl="node3" presStyleIdx="6" presStyleCnt="7"/>
      <dgm:spPr/>
    </dgm:pt>
    <dgm:pt modelId="{52B7149B-DD61-45F9-8A7B-8AA8B6741EA5}" type="pres">
      <dgm:prSet presAssocID="{A8FE424C-6F6F-472B-AAAC-2978E42E40A9}" presName="text3" presStyleLbl="fgAcc3" presStyleIdx="6" presStyleCnt="7" custScaleX="1172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0DA1EC-D177-49DD-9CBB-5851E928B69D}" type="pres">
      <dgm:prSet presAssocID="{A8FE424C-6F6F-472B-AAAC-2978E42E40A9}" presName="hierChild4" presStyleCnt="0"/>
      <dgm:spPr/>
    </dgm:pt>
  </dgm:ptLst>
  <dgm:cxnLst>
    <dgm:cxn modelId="{60262C3E-77AE-45B8-8758-BB57BAF3E9F4}" type="presOf" srcId="{A8FE424C-6F6F-472B-AAAC-2978E42E40A9}" destId="{52B7149B-DD61-45F9-8A7B-8AA8B6741EA5}" srcOrd="0" destOrd="0" presId="urn:microsoft.com/office/officeart/2005/8/layout/hierarchy1"/>
    <dgm:cxn modelId="{DD92AA06-DE86-4896-928B-06960F103098}" type="presOf" srcId="{5B424EBC-B785-4DFA-ABB0-96C1094CDE2C}" destId="{88ED2711-9AB2-4414-A1D7-D5C630A1DD03}" srcOrd="0" destOrd="0" presId="urn:microsoft.com/office/officeart/2005/8/layout/hierarchy1"/>
    <dgm:cxn modelId="{20D98B73-5D91-416F-B90C-05E5444D7EC8}" srcId="{6F2CF920-BD97-4A82-B672-007D0BD3ABD3}" destId="{AAAB553F-1ACB-498F-82C1-59E8B5132D1C}" srcOrd="0" destOrd="0" parTransId="{3460CA75-695D-4D53-B3E3-A1B79EC93B52}" sibTransId="{72143387-A609-4699-9D19-38B6702F7707}"/>
    <dgm:cxn modelId="{FBEC44B2-3125-4A59-9B19-C82AB84173FA}" type="presOf" srcId="{3460CA75-695D-4D53-B3E3-A1B79EC93B52}" destId="{5FAD408E-B924-4CCE-9EAC-18ED2739099D}" srcOrd="0" destOrd="0" presId="urn:microsoft.com/office/officeart/2005/8/layout/hierarchy1"/>
    <dgm:cxn modelId="{77005CD5-DFBF-41F3-BD49-FAC1326B1293}" type="presOf" srcId="{1F1F65A9-A16C-471E-8C16-504CEA2FD703}" destId="{7926D5D9-AECE-4023-B691-1D89D5E6AE2D}" srcOrd="0" destOrd="0" presId="urn:microsoft.com/office/officeart/2005/8/layout/hierarchy1"/>
    <dgm:cxn modelId="{2DDB25EF-604D-47E9-88F5-8433846EF15C}" srcId="{1F1F65A9-A16C-471E-8C16-504CEA2FD703}" destId="{A8FE424C-6F6F-472B-AAAC-2978E42E40A9}" srcOrd="1" destOrd="0" parTransId="{5B424EBC-B785-4DFA-ABB0-96C1094CDE2C}" sibTransId="{D2DD6F66-C34C-4AD1-BF4E-4ADA27CE52E5}"/>
    <dgm:cxn modelId="{6D19B4B4-641A-481A-8057-CEEDB555C29B}" srcId="{1C4EF465-1B3E-4A66-9D62-2C52A593FB70}" destId="{15818A22-1CB9-41F2-8A91-EF6095384DB2}" srcOrd="0" destOrd="0" parTransId="{7E4FABA6-C76F-4A6E-A5F2-16D923180BAC}" sibTransId="{32BA299F-DDF7-4BC9-8679-2D768DB0843C}"/>
    <dgm:cxn modelId="{4AE99299-4C75-49C0-A423-1B21225B93C9}" type="presOf" srcId="{DF5878A6-C1C0-4504-B035-29387F6E8B4D}" destId="{2D859886-22C4-4087-8409-CA041267D950}" srcOrd="0" destOrd="0" presId="urn:microsoft.com/office/officeart/2005/8/layout/hierarchy1"/>
    <dgm:cxn modelId="{0E915813-07D5-4118-AC1D-3853A9CE9005}" srcId="{0E3CD22E-0876-48AC-9C08-A42056253E39}" destId="{9FC2F614-DB55-4E2A-BA3F-F917682CE703}" srcOrd="2" destOrd="0" parTransId="{2793177A-89CB-4F6E-8BB8-6AE270B5B198}" sibTransId="{C9DC9F58-16FD-4F29-B47D-FF73696B2318}"/>
    <dgm:cxn modelId="{53807F4A-789F-4BB9-B907-701FACF1BEA4}" type="presOf" srcId="{D240CCA7-036A-40E1-BEDB-EC9EEEEB02BA}" destId="{25171215-7427-4547-A326-D8A42B324A16}" srcOrd="0" destOrd="0" presId="urn:microsoft.com/office/officeart/2005/8/layout/hierarchy1"/>
    <dgm:cxn modelId="{68784AD2-329C-41EE-A975-9DDAC0570AE5}" type="presOf" srcId="{9FC2F614-DB55-4E2A-BA3F-F917682CE703}" destId="{BF6E9930-B803-48EA-BFC6-4B4A6CCCEECD}" srcOrd="0" destOrd="0" presId="urn:microsoft.com/office/officeart/2005/8/layout/hierarchy1"/>
    <dgm:cxn modelId="{8BF89C03-93B6-4855-B7BA-D4E8B9991BD2}" type="presOf" srcId="{44F67456-B305-4D95-9C77-811389331815}" destId="{6306FB4D-73B7-4C75-845D-D25C24126064}" srcOrd="0" destOrd="0" presId="urn:microsoft.com/office/officeart/2005/8/layout/hierarchy1"/>
    <dgm:cxn modelId="{93901ABE-A821-4FD4-8D3C-F6B23E954B79}" type="presOf" srcId="{58BC700A-5329-4509-8C44-233A5A9C02AA}" destId="{F4E5EF54-CEEB-43F3-8765-5410FBBE3129}" srcOrd="0" destOrd="0" presId="urn:microsoft.com/office/officeart/2005/8/layout/hierarchy1"/>
    <dgm:cxn modelId="{C08E612E-4345-48DF-832B-8AD2A770B43C}" type="presOf" srcId="{AAAB553F-1ACB-498F-82C1-59E8B5132D1C}" destId="{1383225C-01EC-484C-87B0-FB5B92EED965}" srcOrd="0" destOrd="0" presId="urn:microsoft.com/office/officeart/2005/8/layout/hierarchy1"/>
    <dgm:cxn modelId="{50829ACA-8155-46C3-8B2C-587C736C5D04}" srcId="{0E3CD22E-0876-48AC-9C08-A42056253E39}" destId="{DF5878A6-C1C0-4504-B035-29387F6E8B4D}" srcOrd="1" destOrd="0" parTransId="{7EE4C2E7-144E-47C6-BCAA-E98E17B22539}" sibTransId="{9FA32A52-9518-46C4-BDEF-D9D8E317C868}"/>
    <dgm:cxn modelId="{A3571F74-30B1-45A2-A57C-76DD247E2B09}" type="presOf" srcId="{6F2CF920-BD97-4A82-B672-007D0BD3ABD3}" destId="{C59A1ECA-46C4-410C-AA08-0461E8A0E1DA}" srcOrd="0" destOrd="0" presId="urn:microsoft.com/office/officeart/2005/8/layout/hierarchy1"/>
    <dgm:cxn modelId="{0D350A93-DDE7-47E6-A2B5-E92F3CDF287E}" srcId="{1F1F65A9-A16C-471E-8C16-504CEA2FD703}" destId="{4FDA7680-74A0-419E-ACE9-5F789D749175}" srcOrd="0" destOrd="0" parTransId="{C156EACE-41AB-47A3-972D-FD93E57622C2}" sibTransId="{00575217-C63F-46FE-9698-12E97549CC75}"/>
    <dgm:cxn modelId="{4D4BADC8-C007-4C1B-BCC4-4A6553FEF992}" srcId="{15818A22-1CB9-41F2-8A91-EF6095384DB2}" destId="{1F1F65A9-A16C-471E-8C16-504CEA2FD703}" srcOrd="2" destOrd="0" parTransId="{8AF918C5-ABFC-442B-A3D7-15211E9C173D}" sibTransId="{E581350F-4FE5-42B4-81C4-38C9A216904B}"/>
    <dgm:cxn modelId="{14919B92-1B4B-414D-977D-918D2FF0F725}" srcId="{0E3CD22E-0876-48AC-9C08-A42056253E39}" destId="{44F67456-B305-4D95-9C77-811389331815}" srcOrd="0" destOrd="0" parTransId="{D240CCA7-036A-40E1-BEDB-EC9EEEEB02BA}" sibTransId="{5BD78F57-691B-4DFA-9660-12133F18ED67}"/>
    <dgm:cxn modelId="{B05CCE40-4250-486C-945A-B2016CBB21BD}" type="presOf" srcId="{15818A22-1CB9-41F2-8A91-EF6095384DB2}" destId="{504A5ED1-544F-49A2-A56A-720A7441C33F}" srcOrd="0" destOrd="0" presId="urn:microsoft.com/office/officeart/2005/8/layout/hierarchy1"/>
    <dgm:cxn modelId="{51C5A7AE-62FE-4AD7-9987-EE247EBE2547}" type="presOf" srcId="{4FDA7680-74A0-419E-ACE9-5F789D749175}" destId="{3B3617F2-90ED-4C22-AB9B-6205E293990A}" srcOrd="0" destOrd="0" presId="urn:microsoft.com/office/officeart/2005/8/layout/hierarchy1"/>
    <dgm:cxn modelId="{6341F054-63E5-4517-A735-9F10ED7CE714}" type="presOf" srcId="{FE6016A9-F678-4D8F-88EA-FCB206302DCB}" destId="{C005B719-AEBF-4923-A006-B54D713BE12E}" srcOrd="0" destOrd="0" presId="urn:microsoft.com/office/officeart/2005/8/layout/hierarchy1"/>
    <dgm:cxn modelId="{56D7000B-8B0A-4B14-9194-2A1D3EB616D6}" type="presOf" srcId="{7EE4C2E7-144E-47C6-BCAA-E98E17B22539}" destId="{22F58C4C-16A6-4A8D-BABD-5C2938A59C0C}" srcOrd="0" destOrd="0" presId="urn:microsoft.com/office/officeart/2005/8/layout/hierarchy1"/>
    <dgm:cxn modelId="{A8E94010-9A5F-4517-AF3D-3A7D63D074E8}" type="presOf" srcId="{C156EACE-41AB-47A3-972D-FD93E57622C2}" destId="{D69D48B8-356C-40D0-81AC-F81C23C39D05}" srcOrd="0" destOrd="0" presId="urn:microsoft.com/office/officeart/2005/8/layout/hierarchy1"/>
    <dgm:cxn modelId="{EA4A7050-1207-4F6C-9F29-2395048D48A0}" type="presOf" srcId="{2793177A-89CB-4F6E-8BB8-6AE270B5B198}" destId="{75AFB9DE-C2B8-4FE2-B567-1E7A916D4AEF}" srcOrd="0" destOrd="0" presId="urn:microsoft.com/office/officeart/2005/8/layout/hierarchy1"/>
    <dgm:cxn modelId="{3D2D582F-4A64-4E78-AA71-CE6C89BFED39}" srcId="{15818A22-1CB9-41F2-8A91-EF6095384DB2}" destId="{6F2CF920-BD97-4A82-B672-007D0BD3ABD3}" srcOrd="0" destOrd="0" parTransId="{58BC700A-5329-4509-8C44-233A5A9C02AA}" sibTransId="{0ABBAA14-CCFC-4F7D-AC25-836DF26CC03C}"/>
    <dgm:cxn modelId="{CCEAEF64-BD25-4ED7-A210-A2C070973E89}" type="presOf" srcId="{1C4EF465-1B3E-4A66-9D62-2C52A593FB70}" destId="{7752D2EA-2D23-4AA3-8783-17F7BEF2D5BE}" srcOrd="0" destOrd="0" presId="urn:microsoft.com/office/officeart/2005/8/layout/hierarchy1"/>
    <dgm:cxn modelId="{CCDDA4F5-62AA-463D-992B-6F353E3F0457}" srcId="{15818A22-1CB9-41F2-8A91-EF6095384DB2}" destId="{0E3CD22E-0876-48AC-9C08-A42056253E39}" srcOrd="1" destOrd="0" parTransId="{FE6016A9-F678-4D8F-88EA-FCB206302DCB}" sibTransId="{DB8C0F70-35B1-49A1-B752-AB39EF4BDAE6}"/>
    <dgm:cxn modelId="{0255C845-5AE9-4520-BBA8-507E3D5F81BB}" type="presOf" srcId="{BC355F07-65AE-4F9F-A9B6-275B00AB3780}" destId="{1961BFB4-22F8-446B-89F8-6CD682A5FA60}" srcOrd="0" destOrd="0" presId="urn:microsoft.com/office/officeart/2005/8/layout/hierarchy1"/>
    <dgm:cxn modelId="{98B7A92D-2E61-41CE-B89A-7226D6807426}" type="presOf" srcId="{8AF918C5-ABFC-442B-A3D7-15211E9C173D}" destId="{A202E09B-5077-4133-92F7-5898CAB3D7FC}" srcOrd="0" destOrd="0" presId="urn:microsoft.com/office/officeart/2005/8/layout/hierarchy1"/>
    <dgm:cxn modelId="{B9A7A169-3982-4F58-B2C7-80D94BA03AC0}" type="presOf" srcId="{0E3CD22E-0876-48AC-9C08-A42056253E39}" destId="{3D068C02-BD6A-4398-85EA-5532D925B4A6}" srcOrd="0" destOrd="0" presId="urn:microsoft.com/office/officeart/2005/8/layout/hierarchy1"/>
    <dgm:cxn modelId="{0E4EA16F-9E58-483A-86C3-117F8185401B}" srcId="{6F2CF920-BD97-4A82-B672-007D0BD3ABD3}" destId="{8CC7EDCE-3D6E-4602-B8A0-EFBB03528A9F}" srcOrd="1" destOrd="0" parTransId="{BC355F07-65AE-4F9F-A9B6-275B00AB3780}" sibTransId="{B1434DDE-8727-48D2-9E93-F896EE49C907}"/>
    <dgm:cxn modelId="{90BE3B42-06E5-4200-975E-4BE0DFC402BF}" type="presOf" srcId="{8CC7EDCE-3D6E-4602-B8A0-EFBB03528A9F}" destId="{8E9D8CA4-BE6C-42B6-90E2-533EF4CC094C}" srcOrd="0" destOrd="0" presId="urn:microsoft.com/office/officeart/2005/8/layout/hierarchy1"/>
    <dgm:cxn modelId="{BC9AE5F2-A7F9-4FFE-9DE3-649F58F9C9A5}" type="presParOf" srcId="{7752D2EA-2D23-4AA3-8783-17F7BEF2D5BE}" destId="{0CC002B4-62E2-4165-81AF-DD221E982478}" srcOrd="0" destOrd="0" presId="urn:microsoft.com/office/officeart/2005/8/layout/hierarchy1"/>
    <dgm:cxn modelId="{00F9B1FA-E52C-4C2C-BF9E-A9EBFF98F959}" type="presParOf" srcId="{0CC002B4-62E2-4165-81AF-DD221E982478}" destId="{F3044485-44CD-4C81-92BE-778433EA7BA3}" srcOrd="0" destOrd="0" presId="urn:microsoft.com/office/officeart/2005/8/layout/hierarchy1"/>
    <dgm:cxn modelId="{E14C8085-619E-49E6-89B4-94FE861E42FD}" type="presParOf" srcId="{F3044485-44CD-4C81-92BE-778433EA7BA3}" destId="{68E17122-4702-4653-B9C7-0E17B074FCE6}" srcOrd="0" destOrd="0" presId="urn:microsoft.com/office/officeart/2005/8/layout/hierarchy1"/>
    <dgm:cxn modelId="{988F58C4-4B2A-4DB1-8395-78A0FEEDAC74}" type="presParOf" srcId="{F3044485-44CD-4C81-92BE-778433EA7BA3}" destId="{504A5ED1-544F-49A2-A56A-720A7441C33F}" srcOrd="1" destOrd="0" presId="urn:microsoft.com/office/officeart/2005/8/layout/hierarchy1"/>
    <dgm:cxn modelId="{7FF5B087-9510-4067-B9D6-AAD64ACDA61D}" type="presParOf" srcId="{0CC002B4-62E2-4165-81AF-DD221E982478}" destId="{7D34602E-BDA9-42A6-8E59-124BC6DDA765}" srcOrd="1" destOrd="0" presId="urn:microsoft.com/office/officeart/2005/8/layout/hierarchy1"/>
    <dgm:cxn modelId="{90E7FFF6-DB54-45BB-864A-6C906A153B51}" type="presParOf" srcId="{7D34602E-BDA9-42A6-8E59-124BC6DDA765}" destId="{F4E5EF54-CEEB-43F3-8765-5410FBBE3129}" srcOrd="0" destOrd="0" presId="urn:microsoft.com/office/officeart/2005/8/layout/hierarchy1"/>
    <dgm:cxn modelId="{59FBFF9F-C9C4-46F2-A434-BEEBEE083DE2}" type="presParOf" srcId="{7D34602E-BDA9-42A6-8E59-124BC6DDA765}" destId="{FA3640E6-5B57-4C7C-9CAB-36F62EC395FE}" srcOrd="1" destOrd="0" presId="urn:microsoft.com/office/officeart/2005/8/layout/hierarchy1"/>
    <dgm:cxn modelId="{5EB98B6A-8D63-48D4-85AC-6751D9D5DA18}" type="presParOf" srcId="{FA3640E6-5B57-4C7C-9CAB-36F62EC395FE}" destId="{1F823497-DBB6-41CD-874E-DA6D9BBB4E8B}" srcOrd="0" destOrd="0" presId="urn:microsoft.com/office/officeart/2005/8/layout/hierarchy1"/>
    <dgm:cxn modelId="{F3749DE7-EF06-4619-A639-FF12EDB3C3C5}" type="presParOf" srcId="{1F823497-DBB6-41CD-874E-DA6D9BBB4E8B}" destId="{9065F7DD-AA42-49C5-A443-9D1FD639E26C}" srcOrd="0" destOrd="0" presId="urn:microsoft.com/office/officeart/2005/8/layout/hierarchy1"/>
    <dgm:cxn modelId="{35991C6B-7E3B-44AA-9C86-D669FF66EE7D}" type="presParOf" srcId="{1F823497-DBB6-41CD-874E-DA6D9BBB4E8B}" destId="{C59A1ECA-46C4-410C-AA08-0461E8A0E1DA}" srcOrd="1" destOrd="0" presId="urn:microsoft.com/office/officeart/2005/8/layout/hierarchy1"/>
    <dgm:cxn modelId="{E9CEC202-7BA4-4BB4-AB28-EDD059B86418}" type="presParOf" srcId="{FA3640E6-5B57-4C7C-9CAB-36F62EC395FE}" destId="{FE687DDB-5C9F-4C5E-AB6E-9DC99EF0BE9C}" srcOrd="1" destOrd="0" presId="urn:microsoft.com/office/officeart/2005/8/layout/hierarchy1"/>
    <dgm:cxn modelId="{BDA88F15-2BF5-4D23-9989-1F22C4D0BE2B}" type="presParOf" srcId="{FE687DDB-5C9F-4C5E-AB6E-9DC99EF0BE9C}" destId="{5FAD408E-B924-4CCE-9EAC-18ED2739099D}" srcOrd="0" destOrd="0" presId="urn:microsoft.com/office/officeart/2005/8/layout/hierarchy1"/>
    <dgm:cxn modelId="{BAB7D4A8-F632-451A-AF9A-41882B5FFC4F}" type="presParOf" srcId="{FE687DDB-5C9F-4C5E-AB6E-9DC99EF0BE9C}" destId="{63652402-569A-40CD-9192-296EAB55872F}" srcOrd="1" destOrd="0" presId="urn:microsoft.com/office/officeart/2005/8/layout/hierarchy1"/>
    <dgm:cxn modelId="{6FCB73D5-0673-4AB9-82CC-52695389DC98}" type="presParOf" srcId="{63652402-569A-40CD-9192-296EAB55872F}" destId="{1A3B0190-DAD2-4367-A0A5-228CBC0D279F}" srcOrd="0" destOrd="0" presId="urn:microsoft.com/office/officeart/2005/8/layout/hierarchy1"/>
    <dgm:cxn modelId="{2F6B2C3E-507F-4CA6-8A79-9A770C0A9C5C}" type="presParOf" srcId="{1A3B0190-DAD2-4367-A0A5-228CBC0D279F}" destId="{AB71B745-CAAE-4463-A938-9DE110208CA3}" srcOrd="0" destOrd="0" presId="urn:microsoft.com/office/officeart/2005/8/layout/hierarchy1"/>
    <dgm:cxn modelId="{80BD5053-04E3-44BE-8388-0BFFE780DE0C}" type="presParOf" srcId="{1A3B0190-DAD2-4367-A0A5-228CBC0D279F}" destId="{1383225C-01EC-484C-87B0-FB5B92EED965}" srcOrd="1" destOrd="0" presId="urn:microsoft.com/office/officeart/2005/8/layout/hierarchy1"/>
    <dgm:cxn modelId="{44756DC4-DB3A-4BB3-9ED1-520011B79802}" type="presParOf" srcId="{63652402-569A-40CD-9192-296EAB55872F}" destId="{30D51A33-1938-4052-AE97-6320B0879D5C}" srcOrd="1" destOrd="0" presId="urn:microsoft.com/office/officeart/2005/8/layout/hierarchy1"/>
    <dgm:cxn modelId="{CBD325BC-2DC9-4655-8467-29A6A9D8EF36}" type="presParOf" srcId="{FE687DDB-5C9F-4C5E-AB6E-9DC99EF0BE9C}" destId="{1961BFB4-22F8-446B-89F8-6CD682A5FA60}" srcOrd="2" destOrd="0" presId="urn:microsoft.com/office/officeart/2005/8/layout/hierarchy1"/>
    <dgm:cxn modelId="{0105B9D3-9587-4C05-9A29-19AA101F6E7D}" type="presParOf" srcId="{FE687DDB-5C9F-4C5E-AB6E-9DC99EF0BE9C}" destId="{3B021655-F0D3-4A92-B893-9D562C7C00A4}" srcOrd="3" destOrd="0" presId="urn:microsoft.com/office/officeart/2005/8/layout/hierarchy1"/>
    <dgm:cxn modelId="{DAFA32C1-7A70-40FA-81E8-8BD7A5322E6E}" type="presParOf" srcId="{3B021655-F0D3-4A92-B893-9D562C7C00A4}" destId="{C51EB4DE-1A44-4C8D-84C2-EBF7ECF72A65}" srcOrd="0" destOrd="0" presId="urn:microsoft.com/office/officeart/2005/8/layout/hierarchy1"/>
    <dgm:cxn modelId="{80C8C6A8-F15D-4F5E-9D34-E4754BEB06B3}" type="presParOf" srcId="{C51EB4DE-1A44-4C8D-84C2-EBF7ECF72A65}" destId="{A3D8876C-F0B0-49EA-B079-58576CC755EC}" srcOrd="0" destOrd="0" presId="urn:microsoft.com/office/officeart/2005/8/layout/hierarchy1"/>
    <dgm:cxn modelId="{505A4720-65BE-49AE-8401-CBDB2498FBCC}" type="presParOf" srcId="{C51EB4DE-1A44-4C8D-84C2-EBF7ECF72A65}" destId="{8E9D8CA4-BE6C-42B6-90E2-533EF4CC094C}" srcOrd="1" destOrd="0" presId="urn:microsoft.com/office/officeart/2005/8/layout/hierarchy1"/>
    <dgm:cxn modelId="{178AF51C-29BA-487F-8293-C7AB4C0703FB}" type="presParOf" srcId="{3B021655-F0D3-4A92-B893-9D562C7C00A4}" destId="{13E2CCC6-C2B8-406C-A961-501D807B7E30}" srcOrd="1" destOrd="0" presId="urn:microsoft.com/office/officeart/2005/8/layout/hierarchy1"/>
    <dgm:cxn modelId="{420549DA-930F-4123-9554-6DB8E9FAB1F6}" type="presParOf" srcId="{7D34602E-BDA9-42A6-8E59-124BC6DDA765}" destId="{C005B719-AEBF-4923-A006-B54D713BE12E}" srcOrd="2" destOrd="0" presId="urn:microsoft.com/office/officeart/2005/8/layout/hierarchy1"/>
    <dgm:cxn modelId="{207FEBB7-3438-4D83-B030-AA274DD99816}" type="presParOf" srcId="{7D34602E-BDA9-42A6-8E59-124BC6DDA765}" destId="{8AF42EF2-F798-4BE6-9E4B-24704E3D8741}" srcOrd="3" destOrd="0" presId="urn:microsoft.com/office/officeart/2005/8/layout/hierarchy1"/>
    <dgm:cxn modelId="{3DD613D9-2299-4337-8EC0-BE1E3010D769}" type="presParOf" srcId="{8AF42EF2-F798-4BE6-9E4B-24704E3D8741}" destId="{E091F8FD-7018-4C86-8630-DC33E5DAB688}" srcOrd="0" destOrd="0" presId="urn:microsoft.com/office/officeart/2005/8/layout/hierarchy1"/>
    <dgm:cxn modelId="{6BD1B7B4-561D-4F27-BC2D-060A4D6ACDF1}" type="presParOf" srcId="{E091F8FD-7018-4C86-8630-DC33E5DAB688}" destId="{85315D6C-A3E0-4458-9DAF-C769B9CB6244}" srcOrd="0" destOrd="0" presId="urn:microsoft.com/office/officeart/2005/8/layout/hierarchy1"/>
    <dgm:cxn modelId="{15178F30-A743-4639-94EB-865A55303121}" type="presParOf" srcId="{E091F8FD-7018-4C86-8630-DC33E5DAB688}" destId="{3D068C02-BD6A-4398-85EA-5532D925B4A6}" srcOrd="1" destOrd="0" presId="urn:microsoft.com/office/officeart/2005/8/layout/hierarchy1"/>
    <dgm:cxn modelId="{82C162A2-F0E5-4892-8749-1F76E3673DA7}" type="presParOf" srcId="{8AF42EF2-F798-4BE6-9E4B-24704E3D8741}" destId="{D8537CA9-9FF0-46E6-891F-39E54E44C6D8}" srcOrd="1" destOrd="0" presId="urn:microsoft.com/office/officeart/2005/8/layout/hierarchy1"/>
    <dgm:cxn modelId="{4D1D9E50-550A-4C88-96E8-96B1E70119E0}" type="presParOf" srcId="{D8537CA9-9FF0-46E6-891F-39E54E44C6D8}" destId="{25171215-7427-4547-A326-D8A42B324A16}" srcOrd="0" destOrd="0" presId="urn:microsoft.com/office/officeart/2005/8/layout/hierarchy1"/>
    <dgm:cxn modelId="{2E6AC09B-83FB-4541-99AD-5325F502EF02}" type="presParOf" srcId="{D8537CA9-9FF0-46E6-891F-39E54E44C6D8}" destId="{880BD857-3F22-4A46-833C-69E14C89978D}" srcOrd="1" destOrd="0" presId="urn:microsoft.com/office/officeart/2005/8/layout/hierarchy1"/>
    <dgm:cxn modelId="{7129C2F2-CBC0-4D90-9A0F-3B463164A01D}" type="presParOf" srcId="{880BD857-3F22-4A46-833C-69E14C89978D}" destId="{FA1FE7C7-E2AD-4139-A757-121BA7172554}" srcOrd="0" destOrd="0" presId="urn:microsoft.com/office/officeart/2005/8/layout/hierarchy1"/>
    <dgm:cxn modelId="{37667FFC-321D-4C2A-A985-BE88185C104E}" type="presParOf" srcId="{FA1FE7C7-E2AD-4139-A757-121BA7172554}" destId="{0855AFE6-EBB4-41CA-9FE2-B12D3189D164}" srcOrd="0" destOrd="0" presId="urn:microsoft.com/office/officeart/2005/8/layout/hierarchy1"/>
    <dgm:cxn modelId="{F47EED21-9A38-4F7B-BBAA-7483905FC4AF}" type="presParOf" srcId="{FA1FE7C7-E2AD-4139-A757-121BA7172554}" destId="{6306FB4D-73B7-4C75-845D-D25C24126064}" srcOrd="1" destOrd="0" presId="urn:microsoft.com/office/officeart/2005/8/layout/hierarchy1"/>
    <dgm:cxn modelId="{DA86E150-AD2F-4656-9FE0-43E89DB993BF}" type="presParOf" srcId="{880BD857-3F22-4A46-833C-69E14C89978D}" destId="{B20F3BE4-5388-456F-B318-870AB762D490}" srcOrd="1" destOrd="0" presId="urn:microsoft.com/office/officeart/2005/8/layout/hierarchy1"/>
    <dgm:cxn modelId="{057473AA-41B4-4733-9873-23DC5745D48D}" type="presParOf" srcId="{D8537CA9-9FF0-46E6-891F-39E54E44C6D8}" destId="{22F58C4C-16A6-4A8D-BABD-5C2938A59C0C}" srcOrd="2" destOrd="0" presId="urn:microsoft.com/office/officeart/2005/8/layout/hierarchy1"/>
    <dgm:cxn modelId="{8335CC82-3A24-4566-B2F3-CBE6A8906152}" type="presParOf" srcId="{D8537CA9-9FF0-46E6-891F-39E54E44C6D8}" destId="{5B963E81-99D6-4C59-9666-45974C2F1C6D}" srcOrd="3" destOrd="0" presId="urn:microsoft.com/office/officeart/2005/8/layout/hierarchy1"/>
    <dgm:cxn modelId="{C61AA670-4D80-4E67-9E13-FFCA0714DA0A}" type="presParOf" srcId="{5B963E81-99D6-4C59-9666-45974C2F1C6D}" destId="{E72123AB-C8A3-44AB-A2B9-E30C3A1BC784}" srcOrd="0" destOrd="0" presId="urn:microsoft.com/office/officeart/2005/8/layout/hierarchy1"/>
    <dgm:cxn modelId="{706D4AE3-C54F-4436-9233-1FDABD7BEC3A}" type="presParOf" srcId="{E72123AB-C8A3-44AB-A2B9-E30C3A1BC784}" destId="{9AC2BEF2-65ED-47CF-A669-CB43B7855F43}" srcOrd="0" destOrd="0" presId="urn:microsoft.com/office/officeart/2005/8/layout/hierarchy1"/>
    <dgm:cxn modelId="{B8B57799-6D4E-4F2B-8BEA-3705D77CB8DC}" type="presParOf" srcId="{E72123AB-C8A3-44AB-A2B9-E30C3A1BC784}" destId="{2D859886-22C4-4087-8409-CA041267D950}" srcOrd="1" destOrd="0" presId="urn:microsoft.com/office/officeart/2005/8/layout/hierarchy1"/>
    <dgm:cxn modelId="{56E45CD7-1A76-4C27-A135-59AA6080B964}" type="presParOf" srcId="{5B963E81-99D6-4C59-9666-45974C2F1C6D}" destId="{AC0E9B58-E411-4686-93CD-906BDD56BB33}" srcOrd="1" destOrd="0" presId="urn:microsoft.com/office/officeart/2005/8/layout/hierarchy1"/>
    <dgm:cxn modelId="{5DC0B9ED-FCE6-4763-8F5C-B895A2DE313C}" type="presParOf" srcId="{D8537CA9-9FF0-46E6-891F-39E54E44C6D8}" destId="{75AFB9DE-C2B8-4FE2-B567-1E7A916D4AEF}" srcOrd="4" destOrd="0" presId="urn:microsoft.com/office/officeart/2005/8/layout/hierarchy1"/>
    <dgm:cxn modelId="{CBB7F0BD-BE4C-4573-9024-C2177D19A0AF}" type="presParOf" srcId="{D8537CA9-9FF0-46E6-891F-39E54E44C6D8}" destId="{079277F2-F915-40F5-A850-BC86EC9790B3}" srcOrd="5" destOrd="0" presId="urn:microsoft.com/office/officeart/2005/8/layout/hierarchy1"/>
    <dgm:cxn modelId="{0FCCE840-A1B6-4CDA-B6FA-F8A5D92A854C}" type="presParOf" srcId="{079277F2-F915-40F5-A850-BC86EC9790B3}" destId="{112C2687-03B5-4168-ADE7-29F290936FD4}" srcOrd="0" destOrd="0" presId="urn:microsoft.com/office/officeart/2005/8/layout/hierarchy1"/>
    <dgm:cxn modelId="{CE3289A4-D506-4B7C-901B-73F425FC8C72}" type="presParOf" srcId="{112C2687-03B5-4168-ADE7-29F290936FD4}" destId="{F4A0D3B4-43B4-43BE-9172-AD1AE349BB71}" srcOrd="0" destOrd="0" presId="urn:microsoft.com/office/officeart/2005/8/layout/hierarchy1"/>
    <dgm:cxn modelId="{05560854-2491-4A5D-A4A5-472DF3068106}" type="presParOf" srcId="{112C2687-03B5-4168-ADE7-29F290936FD4}" destId="{BF6E9930-B803-48EA-BFC6-4B4A6CCCEECD}" srcOrd="1" destOrd="0" presId="urn:microsoft.com/office/officeart/2005/8/layout/hierarchy1"/>
    <dgm:cxn modelId="{99A18916-E652-4A0B-8FB6-B9A8F2C3D74F}" type="presParOf" srcId="{079277F2-F915-40F5-A850-BC86EC9790B3}" destId="{11FCDC1F-A017-4A7F-AF9F-7A1279CFE6DF}" srcOrd="1" destOrd="0" presId="urn:microsoft.com/office/officeart/2005/8/layout/hierarchy1"/>
    <dgm:cxn modelId="{F946D2C4-1E20-4DFB-8DD1-BBCDD5222C50}" type="presParOf" srcId="{7D34602E-BDA9-42A6-8E59-124BC6DDA765}" destId="{A202E09B-5077-4133-92F7-5898CAB3D7FC}" srcOrd="4" destOrd="0" presId="urn:microsoft.com/office/officeart/2005/8/layout/hierarchy1"/>
    <dgm:cxn modelId="{EB0BF459-4DE0-4148-B08B-535B02C6FB3F}" type="presParOf" srcId="{7D34602E-BDA9-42A6-8E59-124BC6DDA765}" destId="{4F622853-B3F9-4DBE-9C22-86119B460F09}" srcOrd="5" destOrd="0" presId="urn:microsoft.com/office/officeart/2005/8/layout/hierarchy1"/>
    <dgm:cxn modelId="{A095F081-A535-4C39-A867-6D602654348A}" type="presParOf" srcId="{4F622853-B3F9-4DBE-9C22-86119B460F09}" destId="{045DCA93-9210-4BD8-9AA0-795DAA190C08}" srcOrd="0" destOrd="0" presId="urn:microsoft.com/office/officeart/2005/8/layout/hierarchy1"/>
    <dgm:cxn modelId="{95D97553-AD1E-4BAC-B527-42A475CDDDD9}" type="presParOf" srcId="{045DCA93-9210-4BD8-9AA0-795DAA190C08}" destId="{5DCEDE00-7173-405B-A4D0-B2E9DA5ABBBF}" srcOrd="0" destOrd="0" presId="urn:microsoft.com/office/officeart/2005/8/layout/hierarchy1"/>
    <dgm:cxn modelId="{5B7EC3EF-C156-47E6-AE7E-E1B9F5E0499A}" type="presParOf" srcId="{045DCA93-9210-4BD8-9AA0-795DAA190C08}" destId="{7926D5D9-AECE-4023-B691-1D89D5E6AE2D}" srcOrd="1" destOrd="0" presId="urn:microsoft.com/office/officeart/2005/8/layout/hierarchy1"/>
    <dgm:cxn modelId="{3E0F2AF7-D599-4A82-A155-13E6926BAAAB}" type="presParOf" srcId="{4F622853-B3F9-4DBE-9C22-86119B460F09}" destId="{90059F50-7D79-4A92-A425-33277BDF909B}" srcOrd="1" destOrd="0" presId="urn:microsoft.com/office/officeart/2005/8/layout/hierarchy1"/>
    <dgm:cxn modelId="{4E33F76F-13F9-4677-99A2-A37DCECB4ED1}" type="presParOf" srcId="{90059F50-7D79-4A92-A425-33277BDF909B}" destId="{D69D48B8-356C-40D0-81AC-F81C23C39D05}" srcOrd="0" destOrd="0" presId="urn:microsoft.com/office/officeart/2005/8/layout/hierarchy1"/>
    <dgm:cxn modelId="{11F0F909-D36A-4407-9B41-476B8CA4EF6D}" type="presParOf" srcId="{90059F50-7D79-4A92-A425-33277BDF909B}" destId="{2D322C5D-1774-4D69-B8E1-9CF7E303B705}" srcOrd="1" destOrd="0" presId="urn:microsoft.com/office/officeart/2005/8/layout/hierarchy1"/>
    <dgm:cxn modelId="{E5846434-2D53-4152-8A60-DEAAEFF30593}" type="presParOf" srcId="{2D322C5D-1774-4D69-B8E1-9CF7E303B705}" destId="{FE9A5337-DE9A-496F-895A-2DC4F81EC65F}" srcOrd="0" destOrd="0" presId="urn:microsoft.com/office/officeart/2005/8/layout/hierarchy1"/>
    <dgm:cxn modelId="{99CD5C3A-F588-4D36-9AC2-6D462E36F161}" type="presParOf" srcId="{FE9A5337-DE9A-496F-895A-2DC4F81EC65F}" destId="{A9B64873-C9CA-4ACC-9B94-02EAFC6AD3EA}" srcOrd="0" destOrd="0" presId="urn:microsoft.com/office/officeart/2005/8/layout/hierarchy1"/>
    <dgm:cxn modelId="{4E286BDB-8532-4DE7-99A9-4D6A09CA13B0}" type="presParOf" srcId="{FE9A5337-DE9A-496F-895A-2DC4F81EC65F}" destId="{3B3617F2-90ED-4C22-AB9B-6205E293990A}" srcOrd="1" destOrd="0" presId="urn:microsoft.com/office/officeart/2005/8/layout/hierarchy1"/>
    <dgm:cxn modelId="{AE0FAC53-C5EA-41C7-BB82-3C2B55B5198C}" type="presParOf" srcId="{2D322C5D-1774-4D69-B8E1-9CF7E303B705}" destId="{952AD9BD-443C-4221-98F7-2C4C25A45AE1}" srcOrd="1" destOrd="0" presId="urn:microsoft.com/office/officeart/2005/8/layout/hierarchy1"/>
    <dgm:cxn modelId="{CF0377DF-920F-4442-8CE4-0176A123F516}" type="presParOf" srcId="{90059F50-7D79-4A92-A425-33277BDF909B}" destId="{88ED2711-9AB2-4414-A1D7-D5C630A1DD03}" srcOrd="2" destOrd="0" presId="urn:microsoft.com/office/officeart/2005/8/layout/hierarchy1"/>
    <dgm:cxn modelId="{FCD9004F-1AC7-4F3C-A9A0-A0955665B3FD}" type="presParOf" srcId="{90059F50-7D79-4A92-A425-33277BDF909B}" destId="{435529C9-899B-4EB4-AC18-C30AAA7734BD}" srcOrd="3" destOrd="0" presId="urn:microsoft.com/office/officeart/2005/8/layout/hierarchy1"/>
    <dgm:cxn modelId="{32ADD958-B505-42BD-9865-25A43267BD96}" type="presParOf" srcId="{435529C9-899B-4EB4-AC18-C30AAA7734BD}" destId="{8D700B85-357E-4885-9D78-5B24EE645FDE}" srcOrd="0" destOrd="0" presId="urn:microsoft.com/office/officeart/2005/8/layout/hierarchy1"/>
    <dgm:cxn modelId="{ED67611B-5430-4030-8F68-EED7016E3E77}" type="presParOf" srcId="{8D700B85-357E-4885-9D78-5B24EE645FDE}" destId="{FFAD26CC-41F4-4A9F-A2EC-E5957B7645A6}" srcOrd="0" destOrd="0" presId="urn:microsoft.com/office/officeart/2005/8/layout/hierarchy1"/>
    <dgm:cxn modelId="{10747A6F-761E-42F5-AFEC-3EAC957013D4}" type="presParOf" srcId="{8D700B85-357E-4885-9D78-5B24EE645FDE}" destId="{52B7149B-DD61-45F9-8A7B-8AA8B6741EA5}" srcOrd="1" destOrd="0" presId="urn:microsoft.com/office/officeart/2005/8/layout/hierarchy1"/>
    <dgm:cxn modelId="{20262333-EEFA-4363-B5C4-51B5D109A3D8}" type="presParOf" srcId="{435529C9-899B-4EB4-AC18-C30AAA7734BD}" destId="{1A0DA1EC-D177-49DD-9CBB-5851E928B69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ED2711-9AB2-4414-A1D7-D5C630A1DD03}">
      <dsp:nvSpPr>
        <dsp:cNvPr id="0" name=""/>
        <dsp:cNvSpPr/>
      </dsp:nvSpPr>
      <dsp:spPr>
        <a:xfrm>
          <a:off x="7716176" y="2689650"/>
          <a:ext cx="406565" cy="486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463"/>
              </a:lnTo>
              <a:lnTo>
                <a:pt x="406565" y="391463"/>
              </a:lnTo>
              <a:lnTo>
                <a:pt x="406565" y="486463"/>
              </a:lnTo>
            </a:path>
          </a:pathLst>
        </a:custGeom>
        <a:noFill/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9D48B8-356C-40D0-81AC-F81C23C39D05}">
      <dsp:nvSpPr>
        <dsp:cNvPr id="0" name=""/>
        <dsp:cNvSpPr/>
      </dsp:nvSpPr>
      <dsp:spPr>
        <a:xfrm>
          <a:off x="6818157" y="2689650"/>
          <a:ext cx="898018" cy="456105"/>
        </a:xfrm>
        <a:custGeom>
          <a:avLst/>
          <a:gdLst/>
          <a:ahLst/>
          <a:cxnLst/>
          <a:rect l="0" t="0" r="0" b="0"/>
          <a:pathLst>
            <a:path>
              <a:moveTo>
                <a:pt x="898018" y="0"/>
              </a:moveTo>
              <a:lnTo>
                <a:pt x="898018" y="361105"/>
              </a:lnTo>
              <a:lnTo>
                <a:pt x="0" y="361105"/>
              </a:lnTo>
              <a:lnTo>
                <a:pt x="0" y="456105"/>
              </a:lnTo>
            </a:path>
          </a:pathLst>
        </a:custGeom>
        <a:noFill/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2E09B-5077-4133-92F7-5898CAB3D7FC}">
      <dsp:nvSpPr>
        <dsp:cNvPr id="0" name=""/>
        <dsp:cNvSpPr/>
      </dsp:nvSpPr>
      <dsp:spPr>
        <a:xfrm>
          <a:off x="4318307" y="1928440"/>
          <a:ext cx="3397869" cy="110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27"/>
              </a:lnTo>
              <a:lnTo>
                <a:pt x="3397869" y="15027"/>
              </a:lnTo>
              <a:lnTo>
                <a:pt x="3397869" y="110027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AFB9DE-C2B8-4FE2-B567-1E7A916D4AEF}">
      <dsp:nvSpPr>
        <dsp:cNvPr id="0" name=""/>
        <dsp:cNvSpPr/>
      </dsp:nvSpPr>
      <dsp:spPr>
        <a:xfrm>
          <a:off x="4284999" y="2828938"/>
          <a:ext cx="1242357" cy="347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175"/>
              </a:lnTo>
              <a:lnTo>
                <a:pt x="1242357" y="252175"/>
              </a:lnTo>
              <a:lnTo>
                <a:pt x="1242357" y="347175"/>
              </a:lnTo>
            </a:path>
          </a:pathLst>
        </a:custGeom>
        <a:noFill/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58C4C-16A6-4A8D-BABD-5C2938A59C0C}">
      <dsp:nvSpPr>
        <dsp:cNvPr id="0" name=""/>
        <dsp:cNvSpPr/>
      </dsp:nvSpPr>
      <dsp:spPr>
        <a:xfrm>
          <a:off x="4228265" y="2828938"/>
          <a:ext cx="91440" cy="347175"/>
        </a:xfrm>
        <a:custGeom>
          <a:avLst/>
          <a:gdLst/>
          <a:ahLst/>
          <a:cxnLst/>
          <a:rect l="0" t="0" r="0" b="0"/>
          <a:pathLst>
            <a:path>
              <a:moveTo>
                <a:pt x="56733" y="0"/>
              </a:moveTo>
              <a:lnTo>
                <a:pt x="56733" y="252175"/>
              </a:lnTo>
              <a:lnTo>
                <a:pt x="45720" y="252175"/>
              </a:lnTo>
              <a:lnTo>
                <a:pt x="45720" y="347175"/>
              </a:lnTo>
            </a:path>
          </a:pathLst>
        </a:custGeom>
        <a:noFill/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171215-7427-4547-A326-D8A42B324A16}">
      <dsp:nvSpPr>
        <dsp:cNvPr id="0" name=""/>
        <dsp:cNvSpPr/>
      </dsp:nvSpPr>
      <dsp:spPr>
        <a:xfrm>
          <a:off x="3020614" y="2828938"/>
          <a:ext cx="1264384" cy="347175"/>
        </a:xfrm>
        <a:custGeom>
          <a:avLst/>
          <a:gdLst/>
          <a:ahLst/>
          <a:cxnLst/>
          <a:rect l="0" t="0" r="0" b="0"/>
          <a:pathLst>
            <a:path>
              <a:moveTo>
                <a:pt x="1264384" y="0"/>
              </a:moveTo>
              <a:lnTo>
                <a:pt x="1264384" y="252175"/>
              </a:lnTo>
              <a:lnTo>
                <a:pt x="0" y="252175"/>
              </a:lnTo>
              <a:lnTo>
                <a:pt x="0" y="347175"/>
              </a:lnTo>
            </a:path>
          </a:pathLst>
        </a:custGeom>
        <a:noFill/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05B719-AEBF-4923-A006-B54D713BE12E}">
      <dsp:nvSpPr>
        <dsp:cNvPr id="0" name=""/>
        <dsp:cNvSpPr/>
      </dsp:nvSpPr>
      <dsp:spPr>
        <a:xfrm>
          <a:off x="4239279" y="1928440"/>
          <a:ext cx="91440" cy="249315"/>
        </a:xfrm>
        <a:custGeom>
          <a:avLst/>
          <a:gdLst/>
          <a:ahLst/>
          <a:cxnLst/>
          <a:rect l="0" t="0" r="0" b="0"/>
          <a:pathLst>
            <a:path>
              <a:moveTo>
                <a:pt x="79027" y="0"/>
              </a:moveTo>
              <a:lnTo>
                <a:pt x="79027" y="154315"/>
              </a:lnTo>
              <a:lnTo>
                <a:pt x="45720" y="154315"/>
              </a:lnTo>
              <a:lnTo>
                <a:pt x="45720" y="249315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61BFB4-22F8-446B-89F8-6CD682A5FA60}">
      <dsp:nvSpPr>
        <dsp:cNvPr id="0" name=""/>
        <dsp:cNvSpPr/>
      </dsp:nvSpPr>
      <dsp:spPr>
        <a:xfrm>
          <a:off x="844203" y="2786559"/>
          <a:ext cx="923040" cy="491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060"/>
              </a:lnTo>
              <a:lnTo>
                <a:pt x="923040" y="396060"/>
              </a:lnTo>
              <a:lnTo>
                <a:pt x="923040" y="491060"/>
              </a:lnTo>
            </a:path>
          </a:pathLst>
        </a:custGeom>
        <a:noFill/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D408E-B924-4CCE-9EAC-18ED2739099D}">
      <dsp:nvSpPr>
        <dsp:cNvPr id="0" name=""/>
        <dsp:cNvSpPr/>
      </dsp:nvSpPr>
      <dsp:spPr>
        <a:xfrm>
          <a:off x="513872" y="2786559"/>
          <a:ext cx="330330" cy="491060"/>
        </a:xfrm>
        <a:custGeom>
          <a:avLst/>
          <a:gdLst/>
          <a:ahLst/>
          <a:cxnLst/>
          <a:rect l="0" t="0" r="0" b="0"/>
          <a:pathLst>
            <a:path>
              <a:moveTo>
                <a:pt x="330330" y="0"/>
              </a:moveTo>
              <a:lnTo>
                <a:pt x="330330" y="396060"/>
              </a:lnTo>
              <a:lnTo>
                <a:pt x="0" y="396060"/>
              </a:lnTo>
              <a:lnTo>
                <a:pt x="0" y="491060"/>
              </a:lnTo>
            </a:path>
          </a:pathLst>
        </a:custGeom>
        <a:noFill/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5EF54-CEEB-43F3-8765-5410FBBE3129}">
      <dsp:nvSpPr>
        <dsp:cNvPr id="0" name=""/>
        <dsp:cNvSpPr/>
      </dsp:nvSpPr>
      <dsp:spPr>
        <a:xfrm>
          <a:off x="844203" y="1928440"/>
          <a:ext cx="3474103" cy="105429"/>
        </a:xfrm>
        <a:custGeom>
          <a:avLst/>
          <a:gdLst/>
          <a:ahLst/>
          <a:cxnLst/>
          <a:rect l="0" t="0" r="0" b="0"/>
          <a:pathLst>
            <a:path>
              <a:moveTo>
                <a:pt x="3474103" y="0"/>
              </a:moveTo>
              <a:lnTo>
                <a:pt x="3474103" y="10430"/>
              </a:lnTo>
              <a:lnTo>
                <a:pt x="0" y="10430"/>
              </a:lnTo>
              <a:lnTo>
                <a:pt x="0" y="105429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E17122-4702-4653-B9C7-0E17B074FCE6}">
      <dsp:nvSpPr>
        <dsp:cNvPr id="0" name=""/>
        <dsp:cNvSpPr/>
      </dsp:nvSpPr>
      <dsp:spPr>
        <a:xfrm>
          <a:off x="3238209" y="382550"/>
          <a:ext cx="2160195" cy="15458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04A5ED1-544F-49A2-A56A-720A7441C33F}">
      <dsp:nvSpPr>
        <dsp:cNvPr id="0" name=""/>
        <dsp:cNvSpPr/>
      </dsp:nvSpPr>
      <dsp:spPr>
        <a:xfrm>
          <a:off x="3352152" y="490796"/>
          <a:ext cx="2160195" cy="1545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 </a:t>
          </a:r>
          <a:r>
            <a:rPr lang="ru-RU" sz="1600" kern="1200" dirty="0" err="1" smtClean="0"/>
            <a:t>вмістом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нікелистого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заліза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й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силікатів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метеорити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поділяють</a:t>
          </a:r>
          <a:r>
            <a:rPr lang="ru-RU" sz="1600" kern="1200" dirty="0" smtClean="0"/>
            <a:t> на </a:t>
          </a:r>
          <a:r>
            <a:rPr lang="ru-RU" sz="1600" kern="1200" dirty="0" err="1" smtClean="0"/>
            <a:t>такі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категорії</a:t>
          </a:r>
          <a:endParaRPr lang="ru-RU" sz="1600" kern="1200" dirty="0"/>
        </a:p>
      </dsp:txBody>
      <dsp:txXfrm>
        <a:off x="3352152" y="490796"/>
        <a:ext cx="2160195" cy="1545889"/>
      </dsp:txXfrm>
    </dsp:sp>
    <dsp:sp modelId="{9065F7DD-AA42-49C5-A443-9D1FD639E26C}">
      <dsp:nvSpPr>
        <dsp:cNvPr id="0" name=""/>
        <dsp:cNvSpPr/>
      </dsp:nvSpPr>
      <dsp:spPr>
        <a:xfrm>
          <a:off x="331460" y="2033870"/>
          <a:ext cx="1025485" cy="7526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9A1ECA-46C4-410C-AA08-0461E8A0E1DA}">
      <dsp:nvSpPr>
        <dsp:cNvPr id="0" name=""/>
        <dsp:cNvSpPr/>
      </dsp:nvSpPr>
      <dsp:spPr>
        <a:xfrm>
          <a:off x="445403" y="2142115"/>
          <a:ext cx="1025485" cy="752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/>
          </a:r>
          <a:br>
            <a:rPr lang="ru-RU" sz="1200" kern="1200" dirty="0" smtClean="0"/>
          </a:br>
          <a:r>
            <a:rPr lang="ru-RU" sz="2000" kern="1200" dirty="0" err="1" smtClean="0"/>
            <a:t>кам</a:t>
          </a:r>
          <a:r>
            <a:rPr lang="en-US" sz="2000" kern="1200" dirty="0" smtClean="0"/>
            <a:t>`</a:t>
          </a:r>
          <a:r>
            <a:rPr lang="ru-RU" sz="2000" kern="1200" dirty="0" err="1" smtClean="0"/>
            <a:t>яні</a:t>
          </a:r>
          <a:r>
            <a:rPr lang="ru-RU" sz="2000" kern="1200" dirty="0" smtClean="0"/>
            <a:t>(92%)</a:t>
          </a:r>
          <a:endParaRPr lang="ru-RU" sz="2000" kern="1200" dirty="0"/>
        </a:p>
      </dsp:txBody>
      <dsp:txXfrm>
        <a:off x="445403" y="2142115"/>
        <a:ext cx="1025485" cy="752689"/>
      </dsp:txXfrm>
    </dsp:sp>
    <dsp:sp modelId="{AB71B745-CAAE-4463-A938-9DE110208CA3}">
      <dsp:nvSpPr>
        <dsp:cNvPr id="0" name=""/>
        <dsp:cNvSpPr/>
      </dsp:nvSpPr>
      <dsp:spPr>
        <a:xfrm>
          <a:off x="1130" y="3277620"/>
          <a:ext cx="1025485" cy="651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383225C-01EC-484C-87B0-FB5B92EED965}">
      <dsp:nvSpPr>
        <dsp:cNvPr id="0" name=""/>
        <dsp:cNvSpPr/>
      </dsp:nvSpPr>
      <dsp:spPr>
        <a:xfrm>
          <a:off x="115072" y="3385866"/>
          <a:ext cx="1025485" cy="651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хондрити</a:t>
          </a:r>
          <a:endParaRPr lang="ru-RU" sz="1400" kern="1200" dirty="0"/>
        </a:p>
      </dsp:txBody>
      <dsp:txXfrm>
        <a:off x="115072" y="3385866"/>
        <a:ext cx="1025485" cy="651183"/>
      </dsp:txXfrm>
    </dsp:sp>
    <dsp:sp modelId="{A3D8876C-F0B0-49EA-B079-58576CC755EC}">
      <dsp:nvSpPr>
        <dsp:cNvPr id="0" name=""/>
        <dsp:cNvSpPr/>
      </dsp:nvSpPr>
      <dsp:spPr>
        <a:xfrm>
          <a:off x="1254501" y="3277620"/>
          <a:ext cx="1025485" cy="651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E9D8CA4-BE6C-42B6-90E2-533EF4CC094C}">
      <dsp:nvSpPr>
        <dsp:cNvPr id="0" name=""/>
        <dsp:cNvSpPr/>
      </dsp:nvSpPr>
      <dsp:spPr>
        <a:xfrm>
          <a:off x="1368443" y="3385866"/>
          <a:ext cx="1025485" cy="651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ахондрити</a:t>
          </a:r>
          <a:endParaRPr lang="ru-RU" sz="1400" kern="1200" dirty="0"/>
        </a:p>
      </dsp:txBody>
      <dsp:txXfrm>
        <a:off x="1368443" y="3385866"/>
        <a:ext cx="1025485" cy="651183"/>
      </dsp:txXfrm>
    </dsp:sp>
    <dsp:sp modelId="{85315D6C-A3E0-4458-9DAF-C769B9CB6244}">
      <dsp:nvSpPr>
        <dsp:cNvPr id="0" name=""/>
        <dsp:cNvSpPr/>
      </dsp:nvSpPr>
      <dsp:spPr>
        <a:xfrm>
          <a:off x="3772256" y="2177755"/>
          <a:ext cx="1025485" cy="651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D068C02-BD6A-4398-85EA-5532D925B4A6}">
      <dsp:nvSpPr>
        <dsp:cNvPr id="0" name=""/>
        <dsp:cNvSpPr/>
      </dsp:nvSpPr>
      <dsp:spPr>
        <a:xfrm>
          <a:off x="3886199" y="2286001"/>
          <a:ext cx="1025485" cy="651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залізні (6%)</a:t>
          </a:r>
          <a:endParaRPr lang="ru-RU" sz="1600" kern="1200" dirty="0"/>
        </a:p>
      </dsp:txBody>
      <dsp:txXfrm>
        <a:off x="3886199" y="2286001"/>
        <a:ext cx="1025485" cy="651183"/>
      </dsp:txXfrm>
    </dsp:sp>
    <dsp:sp modelId="{0855AFE6-EBB4-41CA-9FE2-B12D3189D164}">
      <dsp:nvSpPr>
        <dsp:cNvPr id="0" name=""/>
        <dsp:cNvSpPr/>
      </dsp:nvSpPr>
      <dsp:spPr>
        <a:xfrm>
          <a:off x="2507872" y="3176113"/>
          <a:ext cx="1025485" cy="651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306FB4D-73B7-4C75-845D-D25C24126064}">
      <dsp:nvSpPr>
        <dsp:cNvPr id="0" name=""/>
        <dsp:cNvSpPr/>
      </dsp:nvSpPr>
      <dsp:spPr>
        <a:xfrm>
          <a:off x="2621814" y="3284359"/>
          <a:ext cx="1025485" cy="651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err="1" smtClean="0"/>
            <a:t>Гексаедрити</a:t>
          </a:r>
          <a:r>
            <a:rPr lang="uk-UA" sz="1400" kern="1200" dirty="0" smtClean="0"/>
            <a:t>(4-6% </a:t>
          </a:r>
          <a:r>
            <a:rPr lang="en-US" sz="1400" kern="1200" dirty="0" smtClean="0"/>
            <a:t>Ni</a:t>
          </a:r>
          <a:r>
            <a:rPr lang="uk-UA" sz="1400" kern="1200" dirty="0" smtClean="0"/>
            <a:t>)</a:t>
          </a:r>
          <a:endParaRPr lang="ru-RU" sz="1400" kern="1200" dirty="0"/>
        </a:p>
      </dsp:txBody>
      <dsp:txXfrm>
        <a:off x="2621814" y="3284359"/>
        <a:ext cx="1025485" cy="651183"/>
      </dsp:txXfrm>
    </dsp:sp>
    <dsp:sp modelId="{9AC2BEF2-65ED-47CF-A669-CB43B7855F43}">
      <dsp:nvSpPr>
        <dsp:cNvPr id="0" name=""/>
        <dsp:cNvSpPr/>
      </dsp:nvSpPr>
      <dsp:spPr>
        <a:xfrm>
          <a:off x="3761242" y="3176113"/>
          <a:ext cx="1025485" cy="651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859886-22C4-4087-8409-CA041267D950}">
      <dsp:nvSpPr>
        <dsp:cNvPr id="0" name=""/>
        <dsp:cNvSpPr/>
      </dsp:nvSpPr>
      <dsp:spPr>
        <a:xfrm>
          <a:off x="3875185" y="3284359"/>
          <a:ext cx="1025485" cy="651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Октаедрити(6-12</a:t>
          </a:r>
          <a:r>
            <a:rPr lang="en-US" sz="1400" kern="1200" dirty="0" smtClean="0"/>
            <a:t>% Ni</a:t>
          </a:r>
          <a:r>
            <a:rPr lang="uk-UA" sz="1400" kern="1200" dirty="0" smtClean="0"/>
            <a:t>)</a:t>
          </a:r>
          <a:endParaRPr lang="ru-RU" sz="1400" kern="1200" dirty="0"/>
        </a:p>
      </dsp:txBody>
      <dsp:txXfrm>
        <a:off x="3875185" y="3284359"/>
        <a:ext cx="1025485" cy="651183"/>
      </dsp:txXfrm>
    </dsp:sp>
    <dsp:sp modelId="{F4A0D3B4-43B4-43BE-9172-AD1AE349BB71}">
      <dsp:nvSpPr>
        <dsp:cNvPr id="0" name=""/>
        <dsp:cNvSpPr/>
      </dsp:nvSpPr>
      <dsp:spPr>
        <a:xfrm>
          <a:off x="5014613" y="3176113"/>
          <a:ext cx="1025485" cy="651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6E9930-B803-48EA-BFC6-4B4A6CCCEECD}">
      <dsp:nvSpPr>
        <dsp:cNvPr id="0" name=""/>
        <dsp:cNvSpPr/>
      </dsp:nvSpPr>
      <dsp:spPr>
        <a:xfrm>
          <a:off x="5128556" y="3284359"/>
          <a:ext cx="1025485" cy="651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Атаксити(</a:t>
          </a:r>
          <a:r>
            <a:rPr lang="en-US" sz="1400" kern="1200" dirty="0" smtClean="0"/>
            <a:t>Ni&gt;</a:t>
          </a:r>
          <a:r>
            <a:rPr lang="uk-UA" sz="1400" kern="1200" dirty="0" smtClean="0"/>
            <a:t>12%)</a:t>
          </a:r>
          <a:endParaRPr lang="ru-RU" sz="1400" kern="1200" dirty="0"/>
        </a:p>
      </dsp:txBody>
      <dsp:txXfrm>
        <a:off x="5128556" y="3284359"/>
        <a:ext cx="1025485" cy="651183"/>
      </dsp:txXfrm>
    </dsp:sp>
    <dsp:sp modelId="{5DCEDE00-7173-405B-A4D0-B2E9DA5ABBBF}">
      <dsp:nvSpPr>
        <dsp:cNvPr id="0" name=""/>
        <dsp:cNvSpPr/>
      </dsp:nvSpPr>
      <dsp:spPr>
        <a:xfrm>
          <a:off x="7203433" y="2038467"/>
          <a:ext cx="1025485" cy="651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26D5D9-AECE-4023-B691-1D89D5E6AE2D}">
      <dsp:nvSpPr>
        <dsp:cNvPr id="0" name=""/>
        <dsp:cNvSpPr/>
      </dsp:nvSpPr>
      <dsp:spPr>
        <a:xfrm>
          <a:off x="7317376" y="2146713"/>
          <a:ext cx="1025485" cy="651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err="1" smtClean="0"/>
            <a:t>Залізо-</a:t>
          </a:r>
          <a:r>
            <a:rPr lang="ru-RU" sz="1600" kern="1200" dirty="0" err="1" smtClean="0"/>
            <a:t>кам</a:t>
          </a:r>
          <a:r>
            <a:rPr lang="en-US" sz="1600" kern="1200" dirty="0" smtClean="0"/>
            <a:t>`</a:t>
          </a:r>
          <a:r>
            <a:rPr lang="ru-RU" sz="1600" kern="1200" dirty="0" err="1" smtClean="0"/>
            <a:t>яні</a:t>
          </a:r>
          <a:r>
            <a:rPr lang="ru-RU" sz="1600" kern="1200" dirty="0" smtClean="0"/>
            <a:t>(2%)</a:t>
          </a:r>
          <a:endParaRPr lang="ru-RU" sz="1600" kern="1200" dirty="0"/>
        </a:p>
      </dsp:txBody>
      <dsp:txXfrm>
        <a:off x="7317376" y="2146713"/>
        <a:ext cx="1025485" cy="651183"/>
      </dsp:txXfrm>
    </dsp:sp>
    <dsp:sp modelId="{A9B64873-C9CA-4ACC-9B94-02EAFC6AD3EA}">
      <dsp:nvSpPr>
        <dsp:cNvPr id="0" name=""/>
        <dsp:cNvSpPr/>
      </dsp:nvSpPr>
      <dsp:spPr>
        <a:xfrm>
          <a:off x="6305415" y="3145755"/>
          <a:ext cx="1025485" cy="651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B3617F2-90ED-4C22-AB9B-6205E293990A}">
      <dsp:nvSpPr>
        <dsp:cNvPr id="0" name=""/>
        <dsp:cNvSpPr/>
      </dsp:nvSpPr>
      <dsp:spPr>
        <a:xfrm>
          <a:off x="6419357" y="3254001"/>
          <a:ext cx="1025485" cy="651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паласити</a:t>
          </a:r>
          <a:endParaRPr lang="ru-RU" sz="1600" kern="1200" dirty="0"/>
        </a:p>
      </dsp:txBody>
      <dsp:txXfrm>
        <a:off x="6419357" y="3254001"/>
        <a:ext cx="1025485" cy="651183"/>
      </dsp:txXfrm>
    </dsp:sp>
    <dsp:sp modelId="{FFAD26CC-41F4-4A9F-A2EC-E5957B7645A6}">
      <dsp:nvSpPr>
        <dsp:cNvPr id="0" name=""/>
        <dsp:cNvSpPr/>
      </dsp:nvSpPr>
      <dsp:spPr>
        <a:xfrm>
          <a:off x="7521355" y="3176113"/>
          <a:ext cx="1202771" cy="651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2B7149B-DD61-45F9-8A7B-8AA8B6741EA5}">
      <dsp:nvSpPr>
        <dsp:cNvPr id="0" name=""/>
        <dsp:cNvSpPr/>
      </dsp:nvSpPr>
      <dsp:spPr>
        <a:xfrm>
          <a:off x="7635298" y="3284359"/>
          <a:ext cx="1202771" cy="651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err="1" smtClean="0"/>
            <a:t>Мезосиде-рити</a:t>
          </a:r>
          <a:endParaRPr lang="ru-RU" sz="1600" kern="1200" dirty="0"/>
        </a:p>
      </dsp:txBody>
      <dsp:txXfrm>
        <a:off x="7635298" y="3284359"/>
        <a:ext cx="1202771" cy="651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1/2/2003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1/2/2003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1/2/2003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1/2/2003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1/2/2003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1/2/2003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1/2/2003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1/2/2003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1/2/2003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1/2/2003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1/2/2003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1/2/2003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994" TargetMode="External"/><Relationship Id="rId3" Type="http://schemas.openxmlformats.org/officeDocument/2006/relationships/hyperlink" Target="http://uk.wikipedia.org/wiki/%D0%97%D0%B5%D0%BC%D0%BB%D1%8F" TargetMode="External"/><Relationship Id="rId7" Type="http://schemas.openxmlformats.org/officeDocument/2006/relationships/hyperlink" Target="http://uk.wikipedia.org/wiki/%D0%AE%D0%BF%D1%96%D1%82%D0%B5%D1%80_(%D0%BF%D0%BB%D0%B0%D0%BD%D0%B5%D1%82%D0%B0)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910" TargetMode="External"/><Relationship Id="rId5" Type="http://schemas.openxmlformats.org/officeDocument/2006/relationships/hyperlink" Target="http://uk.wikipedia.org/wiki/%D0%A1%D0%BE%D0%BD%D1%8F%D1%87%D0%BD%D0%B0_%D1%81%D0%B8%D1%81%D1%82%D0%B5%D0%BC%D0%B0" TargetMode="External"/><Relationship Id="rId4" Type="http://schemas.openxmlformats.org/officeDocument/2006/relationships/hyperlink" Target="http://uk.wikipedia.org/wiki/%D0%9A%D0%B3" TargetMode="External"/><Relationship Id="rId9" Type="http://schemas.openxmlformats.org/officeDocument/2006/relationships/hyperlink" Target="http://uk.wikipedia.org/wiki/%D0%9F%D0%BE%D0%BB%D1%8F%D1%80%D0%BD%D0%B5_%D1%81%D1%8F%D0%B9%D0%B2%D0%B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pace.vn.ua/son_sys/Comet.html" TargetMode="External"/><Relationship Id="rId2" Type="http://schemas.openxmlformats.org/officeDocument/2006/relationships/hyperlink" Target="http://uk.wikipedia.org/wik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g.ru/science/" TargetMode="External"/><Relationship Id="rId5" Type="http://schemas.openxmlformats.org/officeDocument/2006/relationships/hyperlink" Target="http://www.lnu.edu.ua/faculty/geology/" TargetMode="External"/><Relationship Id="rId4" Type="http://schemas.openxmlformats.org/officeDocument/2006/relationships/hyperlink" Target="http://shkolyar.in.ua/wiki/asteroid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531429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0" y="0"/>
            <a:ext cx="3619500" cy="241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8077200" cy="1368552"/>
          </a:xfrm>
        </p:spPr>
        <p:txBody>
          <a:bodyPr>
            <a:normAutofit/>
          </a:bodyPr>
          <a:lstStyle/>
          <a:p>
            <a:r>
              <a:rPr lang="uk-UA" sz="4800" dirty="0" smtClean="0"/>
              <a:t>Малі тіла сонячної системи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1200" y="5715000"/>
            <a:ext cx="3200400" cy="685800"/>
          </a:xfrm>
        </p:spPr>
        <p:txBody>
          <a:bodyPr>
            <a:normAutofit fontScale="62500" lnSpcReduction="20000"/>
          </a:bodyPr>
          <a:lstStyle/>
          <a:p>
            <a:r>
              <a:rPr lang="uk-UA" sz="2800" smtClean="0"/>
              <a:t>Підготували </a:t>
            </a:r>
            <a:r>
              <a:rPr lang="uk-UA" sz="2800" smtClean="0"/>
              <a:t>учениці </a:t>
            </a:r>
            <a:r>
              <a:rPr lang="uk-UA" sz="2800" dirty="0" smtClean="0"/>
              <a:t>11А класу</a:t>
            </a:r>
            <a:br>
              <a:rPr lang="uk-UA" sz="2800" dirty="0" smtClean="0"/>
            </a:br>
            <a:r>
              <a:rPr lang="uk-UA" sz="2800" dirty="0" smtClean="0"/>
              <a:t>Борисюк </a:t>
            </a:r>
            <a:r>
              <a:rPr lang="uk-UA" sz="2800" dirty="0" err="1" smtClean="0"/>
              <a:t>Каріна</a:t>
            </a:r>
            <a:r>
              <a:rPr lang="uk-UA" sz="2800" dirty="0" smtClean="0"/>
              <a:t>, Волос Інна, Горбатюк Анастасія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200400"/>
            <a:ext cx="2590800" cy="1724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Метеор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20574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800" b="1" dirty="0" smtClean="0"/>
              <a:t>Метеор</a:t>
            </a:r>
            <a:r>
              <a:rPr lang="ru-RU" sz="1800" dirty="0" smtClean="0"/>
              <a:t> (грец. </a:t>
            </a:r>
            <a:r>
              <a:rPr lang="el-GR" sz="1800" dirty="0" smtClean="0"/>
              <a:t>"</a:t>
            </a:r>
            <a:r>
              <a:rPr lang="ru-RU" sz="1800" dirty="0" err="1" smtClean="0"/>
              <a:t>небесний</a:t>
            </a:r>
            <a:r>
              <a:rPr lang="ru-RU" sz="1800" dirty="0" smtClean="0"/>
              <a:t>"), "</a:t>
            </a:r>
            <a:r>
              <a:rPr lang="ru-RU" sz="1800" dirty="0" err="1" smtClean="0"/>
              <a:t>зорепад</a:t>
            </a:r>
            <a:r>
              <a:rPr lang="ru-RU" sz="1800" dirty="0" smtClean="0"/>
              <a:t>" - </a:t>
            </a:r>
            <a:r>
              <a:rPr lang="ru-RU" sz="1800" dirty="0" err="1" smtClean="0"/>
              <a:t>явище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виникає</a:t>
            </a:r>
            <a:r>
              <a:rPr lang="ru-RU" sz="1800" dirty="0" smtClean="0"/>
              <a:t> при </a:t>
            </a:r>
            <a:r>
              <a:rPr lang="ru-RU" sz="1800" dirty="0" err="1" smtClean="0"/>
              <a:t>згорянні</a:t>
            </a:r>
            <a:r>
              <a:rPr lang="ru-RU" sz="1800" dirty="0" smtClean="0"/>
              <a:t> в </a:t>
            </a:r>
            <a:r>
              <a:rPr lang="ru-RU" sz="1800" dirty="0" err="1" smtClean="0"/>
              <a:t>атмосфері</a:t>
            </a:r>
            <a:r>
              <a:rPr lang="ru-RU" sz="1800" dirty="0" smtClean="0"/>
              <a:t> Землі </a:t>
            </a:r>
            <a:r>
              <a:rPr lang="ru-RU" sz="1800" dirty="0" err="1" smtClean="0"/>
              <a:t>дрібних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метеорних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тіл</a:t>
            </a:r>
            <a:r>
              <a:rPr lang="ru-RU" sz="1800" dirty="0" smtClean="0"/>
              <a:t> (</a:t>
            </a:r>
            <a:r>
              <a:rPr lang="ru-RU" sz="1800" dirty="0" err="1" smtClean="0"/>
              <a:t>наприклад</a:t>
            </a:r>
            <a:r>
              <a:rPr lang="ru-RU" sz="1800" dirty="0" smtClean="0"/>
              <a:t>, </a:t>
            </a:r>
            <a:r>
              <a:rPr lang="ru-RU" sz="1800" dirty="0" err="1" smtClean="0"/>
              <a:t>уламків</a:t>
            </a:r>
            <a:r>
              <a:rPr lang="ru-RU" sz="1800" dirty="0" smtClean="0"/>
              <a:t> комет </a:t>
            </a:r>
            <a:r>
              <a:rPr lang="ru-RU" sz="1800" dirty="0" err="1" smtClean="0"/>
              <a:t>чи</a:t>
            </a:r>
            <a:r>
              <a:rPr lang="ru-RU" sz="1800" dirty="0" smtClean="0"/>
              <a:t> астероїдів). </a:t>
            </a:r>
            <a:r>
              <a:rPr lang="ru-RU" sz="1800" dirty="0" err="1" smtClean="0"/>
              <a:t>Аналогічне</a:t>
            </a:r>
            <a:r>
              <a:rPr lang="ru-RU" sz="1800" dirty="0" smtClean="0"/>
              <a:t> </a:t>
            </a:r>
            <a:r>
              <a:rPr lang="ru-RU" sz="1800" dirty="0" err="1" smtClean="0"/>
              <a:t>явище</a:t>
            </a:r>
            <a:r>
              <a:rPr lang="ru-RU" sz="1800" dirty="0" smtClean="0"/>
              <a:t> </a:t>
            </a:r>
            <a:r>
              <a:rPr lang="ru-RU" sz="1800" dirty="0" err="1" smtClean="0"/>
              <a:t>більшої</a:t>
            </a:r>
            <a:r>
              <a:rPr lang="ru-RU" sz="1800" dirty="0" smtClean="0"/>
              <a:t> </a:t>
            </a:r>
            <a:r>
              <a:rPr lang="ru-RU" sz="1800" dirty="0" err="1" smtClean="0"/>
              <a:t>інтенсивності</a:t>
            </a:r>
            <a:r>
              <a:rPr lang="ru-RU" sz="1800" dirty="0" smtClean="0"/>
              <a:t> (</a:t>
            </a:r>
            <a:r>
              <a:rPr lang="ru-RU" sz="1800" dirty="0" err="1" smtClean="0"/>
              <a:t>яскравіше</a:t>
            </a:r>
            <a:r>
              <a:rPr lang="ru-RU" sz="1800" dirty="0" smtClean="0"/>
              <a:t> -4 зоряної величини) </a:t>
            </a:r>
            <a:r>
              <a:rPr lang="ru-RU" sz="1800" dirty="0" err="1" smtClean="0"/>
              <a:t>називається</a:t>
            </a:r>
            <a:r>
              <a:rPr lang="ru-RU" sz="1800" dirty="0" smtClean="0"/>
              <a:t> болідом. </a:t>
            </a:r>
            <a:r>
              <a:rPr lang="ru-RU" sz="1800" dirty="0" err="1" smtClean="0"/>
              <a:t>Давня</a:t>
            </a:r>
            <a:r>
              <a:rPr lang="ru-RU" sz="1800" dirty="0" smtClean="0"/>
              <a:t> </a:t>
            </a:r>
            <a:r>
              <a:rPr lang="ru-RU" sz="1800" dirty="0" err="1" smtClean="0"/>
              <a:t>назва</a:t>
            </a:r>
            <a:r>
              <a:rPr lang="ru-RU" sz="1800" dirty="0" smtClean="0"/>
              <a:t> - "</a:t>
            </a:r>
            <a:r>
              <a:rPr lang="ru-RU" sz="1800" dirty="0" err="1" smtClean="0"/>
              <a:t>літавець</a:t>
            </a:r>
            <a:r>
              <a:rPr lang="ru-RU" sz="1800" dirty="0" smtClean="0"/>
              <a:t>".</a:t>
            </a:r>
          </a:p>
          <a:p>
            <a:r>
              <a:rPr lang="ru-RU" sz="1800" dirty="0" err="1" smtClean="0"/>
              <a:t>Перші</a:t>
            </a:r>
            <a:r>
              <a:rPr lang="ru-RU" sz="1800" dirty="0" smtClean="0"/>
              <a:t> </a:t>
            </a:r>
            <a:r>
              <a:rPr lang="ru-RU" sz="1800" dirty="0" err="1" smtClean="0"/>
              <a:t>документальні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відомості</a:t>
            </a:r>
            <a:r>
              <a:rPr lang="ru-RU" sz="1800" dirty="0" smtClean="0"/>
              <a:t> про </a:t>
            </a:r>
            <a:r>
              <a:rPr lang="ru-RU" sz="1800" dirty="0" err="1" smtClean="0"/>
              <a:t>метеори</a:t>
            </a:r>
            <a:r>
              <a:rPr lang="ru-RU" sz="1800" dirty="0" smtClean="0"/>
              <a:t> </a:t>
            </a:r>
            <a:r>
              <a:rPr lang="ru-RU" sz="1800" dirty="0" err="1" smtClean="0"/>
              <a:t>виявлено</a:t>
            </a:r>
            <a:r>
              <a:rPr lang="ru-RU" sz="1800" dirty="0" smtClean="0"/>
              <a:t> у </a:t>
            </a:r>
            <a:r>
              <a:rPr lang="ru-RU" sz="1800" dirty="0" err="1" smtClean="0"/>
              <a:t>давньоєгипетському</a:t>
            </a:r>
            <a:r>
              <a:rPr lang="ru-RU" sz="1800" dirty="0" smtClean="0"/>
              <a:t> папірусі, </a:t>
            </a:r>
            <a:r>
              <a:rPr lang="ru-RU" sz="1800" dirty="0" err="1" smtClean="0"/>
              <a:t>який</a:t>
            </a:r>
            <a:r>
              <a:rPr lang="ru-RU" sz="1800" dirty="0" smtClean="0"/>
              <a:t> </a:t>
            </a:r>
            <a:r>
              <a:rPr lang="ru-RU" sz="1800" dirty="0" err="1" smtClean="0"/>
              <a:t>зберігається</a:t>
            </a:r>
            <a:r>
              <a:rPr lang="ru-RU" sz="1800" dirty="0" smtClean="0"/>
              <a:t> в Ермітажі.</a:t>
            </a:r>
          </a:p>
          <a:p>
            <a:r>
              <a:rPr lang="ru-RU" sz="1800" dirty="0" err="1" smtClean="0"/>
              <a:t>Розрізняють</a:t>
            </a:r>
            <a:r>
              <a:rPr lang="ru-RU" sz="1800" dirty="0" smtClean="0"/>
              <a:t> </a:t>
            </a:r>
            <a:r>
              <a:rPr lang="ru-RU" sz="1800" i="1" dirty="0" err="1" smtClean="0">
                <a:solidFill>
                  <a:schemeClr val="accent1">
                    <a:lumMod val="75000"/>
                  </a:schemeClr>
                </a:solidFill>
              </a:rPr>
              <a:t>спорадичні</a:t>
            </a:r>
            <a:r>
              <a:rPr lang="ru-RU" sz="1800" dirty="0" smtClean="0"/>
              <a:t> </a:t>
            </a:r>
            <a:r>
              <a:rPr lang="ru-RU" sz="1800" dirty="0" err="1" smtClean="0"/>
              <a:t>метеори</a:t>
            </a:r>
            <a:r>
              <a:rPr lang="ru-RU" sz="1800" dirty="0" smtClean="0"/>
              <a:t> та </a:t>
            </a:r>
            <a:r>
              <a:rPr lang="ru-RU" sz="1800" i="1" dirty="0" err="1" smtClean="0">
                <a:solidFill>
                  <a:schemeClr val="accent1">
                    <a:lumMod val="75000"/>
                  </a:schemeClr>
                </a:solidFill>
              </a:rPr>
              <a:t>потокові</a:t>
            </a:r>
            <a:r>
              <a:rPr lang="ru-RU" sz="1800" dirty="0" smtClean="0"/>
              <a:t> — метеорні </a:t>
            </a:r>
            <a:r>
              <a:rPr lang="ru-RU" sz="1800" dirty="0" err="1" smtClean="0"/>
              <a:t>дощі</a:t>
            </a: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657600"/>
            <a:ext cx="32385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/>
          <p:cNvSpPr/>
          <p:nvPr/>
        </p:nvSpPr>
        <p:spPr>
          <a:xfrm>
            <a:off x="4953000" y="48768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410200" y="48006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Метеорний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потік</a:t>
            </a:r>
            <a:endParaRPr lang="ru-RU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Метеорити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73000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vi-VN" sz="1800" b="1" dirty="0" smtClean="0"/>
              <a:t>Метеори́т</a:t>
            </a:r>
            <a:r>
              <a:rPr lang="vi-VN" sz="1800" dirty="0" smtClean="0"/>
              <a:t> (від грец.</a:t>
            </a:r>
            <a:r>
              <a:rPr lang="el-GR" sz="1800" dirty="0" smtClean="0"/>
              <a:t>«</a:t>
            </a:r>
            <a:r>
              <a:rPr lang="vi-VN" sz="1800" dirty="0" smtClean="0"/>
              <a:t>підвішений у повітрі») — тверде тіло небесного походження, що впало на поверхню Землі з космосу.</a:t>
            </a:r>
          </a:p>
          <a:p>
            <a:r>
              <a:rPr lang="vi-VN" sz="1800" dirty="0" smtClean="0"/>
              <a:t>Вважають, що за добу падає 5-6 тонн метеоритів, або 2 000 тонн на рік. Крім того, за добу на земну поверхню падає від 300 до 20 000 тонн метеоритного пилу.</a:t>
            </a:r>
            <a:r>
              <a:rPr lang="vi-VN" sz="1800" baseline="30000" dirty="0" smtClean="0"/>
              <a:t> </a:t>
            </a:r>
            <a:r>
              <a:rPr lang="vi-VN" sz="1800" dirty="0" smtClean="0"/>
              <a:t>Найбільший зі знайдених метеоритів — Гоба, маса якого (за оцінками, оскільки метеорит ніколи не зважувався) сягала майже 90 тонн</a:t>
            </a:r>
            <a:r>
              <a:rPr lang="uk-UA" sz="1800" baseline="30000" dirty="0" smtClean="0"/>
              <a:t>.</a:t>
            </a:r>
          </a:p>
          <a:p>
            <a:endParaRPr lang="vi-VN" sz="2800" dirty="0" smtClean="0"/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0"/>
            <a:ext cx="3815653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3400" y="6019800"/>
            <a:ext cx="3527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Найбільший зі знайдених метеоритів - </a:t>
            </a:r>
            <a:r>
              <a:rPr lang="uk-UA" sz="1400" dirty="0" err="1" smtClean="0"/>
              <a:t>Гоба</a:t>
            </a:r>
            <a:endParaRPr lang="ru-RU" sz="14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581400"/>
            <a:ext cx="1971675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486400" y="62484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Метеорит </a:t>
            </a:r>
            <a:r>
              <a:rPr lang="ru-RU" sz="1400" dirty="0" err="1" smtClean="0"/>
              <a:t>Вілламетт</a:t>
            </a:r>
            <a:endParaRPr lang="ru-RU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Метеорити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762000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Основними</a:t>
            </a:r>
            <a:r>
              <a:rPr lang="ru-RU" sz="2000" dirty="0" smtClean="0"/>
              <a:t> компонентами </a:t>
            </a:r>
            <a:r>
              <a:rPr lang="ru-RU" sz="2000" dirty="0" err="1" smtClean="0"/>
              <a:t>метеоритної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речовини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залізо-магнезіальні</a:t>
            </a:r>
            <a:r>
              <a:rPr lang="ru-RU" sz="2000" dirty="0" smtClean="0"/>
              <a:t> силікати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нікелисте</a:t>
            </a:r>
            <a:r>
              <a:rPr lang="ru-RU" sz="2000" dirty="0" smtClean="0"/>
              <a:t> </a:t>
            </a:r>
            <a:r>
              <a:rPr lang="ru-RU" sz="2000" dirty="0" err="1" smtClean="0"/>
              <a:t>залізо</a:t>
            </a:r>
            <a:r>
              <a:rPr lang="ru-RU" sz="2000" dirty="0" smtClean="0"/>
              <a:t>.</a:t>
            </a:r>
          </a:p>
          <a:p>
            <a:pPr>
              <a:buNone/>
            </a:pPr>
            <a:endParaRPr lang="ru-RU" sz="20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28600" y="2286000"/>
          <a:ext cx="8839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Метеорити. </a:t>
            </a:r>
            <a:r>
              <a:rPr lang="uk-UA" dirty="0" err="1" smtClean="0"/>
              <a:t>Кам</a:t>
            </a:r>
            <a:r>
              <a:rPr lang="en-US" dirty="0" smtClean="0"/>
              <a:t>`</a:t>
            </a:r>
            <a:r>
              <a:rPr lang="uk-UA" dirty="0" err="1" smtClean="0"/>
              <a:t>яні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00200"/>
            <a:ext cx="4724400" cy="1524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1800" dirty="0" err="1" smtClean="0"/>
              <a:t>Хондрити</a:t>
            </a:r>
            <a:r>
              <a:rPr lang="ru-RU" sz="1800" dirty="0" smtClean="0"/>
              <a:t> названо так через </a:t>
            </a:r>
            <a:r>
              <a:rPr lang="ru-RU" sz="1800" dirty="0" err="1" smtClean="0"/>
              <a:t>наявність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незвичайних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включень</a:t>
            </a:r>
            <a:r>
              <a:rPr lang="ru-RU" sz="1800" dirty="0" smtClean="0"/>
              <a:t> </a:t>
            </a:r>
            <a:r>
              <a:rPr lang="ru-RU" sz="1800" dirty="0" err="1" smtClean="0"/>
              <a:t>сферичної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еліптичної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форми</a:t>
            </a:r>
            <a:r>
              <a:rPr lang="ru-RU" sz="1800" dirty="0" smtClean="0"/>
              <a:t> — </a:t>
            </a:r>
            <a:r>
              <a:rPr lang="ru-RU" sz="1800" i="1" dirty="0" err="1" smtClean="0"/>
              <a:t>хондр</a:t>
            </a:r>
            <a:r>
              <a:rPr lang="ru-RU" sz="1800" dirty="0" smtClean="0"/>
              <a:t> — </a:t>
            </a:r>
            <a:r>
              <a:rPr lang="ru-RU" sz="1800" dirty="0" err="1" smtClean="0"/>
              <a:t>яких</a:t>
            </a:r>
            <a:r>
              <a:rPr lang="ru-RU" sz="1800" dirty="0" smtClean="0"/>
              <a:t> не </a:t>
            </a:r>
            <a:r>
              <a:rPr lang="ru-RU" sz="1800" dirty="0" err="1" smtClean="0"/>
              <a:t>виявлено</a:t>
            </a:r>
            <a:r>
              <a:rPr lang="ru-RU" sz="1800" dirty="0" smtClean="0"/>
              <a:t> в </a:t>
            </a:r>
            <a:r>
              <a:rPr lang="ru-RU" sz="1800" dirty="0" err="1" smtClean="0"/>
              <a:t>земних</a:t>
            </a:r>
            <a:r>
              <a:rPr lang="ru-RU" sz="1800" dirty="0" smtClean="0"/>
              <a:t> породах. </a:t>
            </a:r>
            <a:r>
              <a:rPr lang="ru-RU" sz="1800" dirty="0" err="1" smtClean="0"/>
              <a:t>Розмір</a:t>
            </a:r>
            <a:r>
              <a:rPr lang="ru-RU" sz="1800" dirty="0" smtClean="0"/>
              <a:t> </a:t>
            </a:r>
            <a:r>
              <a:rPr lang="ru-RU" sz="1800" dirty="0" err="1" smtClean="0"/>
              <a:t>хондр</a:t>
            </a:r>
            <a:r>
              <a:rPr lang="ru-RU" sz="1800" dirty="0" smtClean="0"/>
              <a:t> </a:t>
            </a:r>
            <a:r>
              <a:rPr lang="ru-RU" sz="1800" dirty="0" err="1" smtClean="0"/>
              <a:t>зазвичай</a:t>
            </a:r>
            <a:r>
              <a:rPr lang="ru-RU" sz="1800" dirty="0" smtClean="0"/>
              <a:t> становить </a:t>
            </a:r>
            <a:r>
              <a:rPr lang="ru-RU" sz="1800" dirty="0" err="1" smtClean="0"/>
              <a:t>близько</a:t>
            </a:r>
            <a:r>
              <a:rPr lang="ru-RU" sz="1800" dirty="0" smtClean="0"/>
              <a:t> міліметра, </a:t>
            </a:r>
            <a:r>
              <a:rPr lang="ru-RU" sz="1800" dirty="0" err="1" smtClean="0"/>
              <a:t>хоча</a:t>
            </a:r>
            <a:r>
              <a:rPr lang="ru-RU" sz="1800" dirty="0" smtClean="0"/>
              <a:t> </a:t>
            </a:r>
            <a:r>
              <a:rPr lang="ru-RU" sz="1800" dirty="0" err="1" smtClean="0"/>
              <a:t>буває</a:t>
            </a:r>
            <a:r>
              <a:rPr lang="ru-RU" sz="1800" dirty="0" smtClean="0"/>
              <a:t> і </a:t>
            </a:r>
            <a:r>
              <a:rPr lang="ru-RU" sz="1800" dirty="0" err="1" smtClean="0"/>
              <a:t>декілька</a:t>
            </a:r>
            <a:r>
              <a:rPr lang="ru-RU" sz="1800" dirty="0" smtClean="0"/>
              <a:t> </a:t>
            </a:r>
            <a:r>
              <a:rPr lang="ru-RU" sz="1800" dirty="0" err="1" smtClean="0"/>
              <a:t>міліметрів</a:t>
            </a:r>
            <a:r>
              <a:rPr lang="ru-RU" sz="1800" dirty="0" smtClean="0"/>
              <a:t>. </a:t>
            </a:r>
            <a:endParaRPr lang="ru-RU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1676400"/>
            <a:ext cx="150304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00200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3810000"/>
            <a:ext cx="4572000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Група </a:t>
            </a:r>
            <a:r>
              <a:rPr lang="ru-RU" sz="1600" dirty="0" err="1" smtClean="0"/>
              <a:t>кам'яних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метеоритів</a:t>
            </a:r>
            <a:r>
              <a:rPr lang="ru-RU" sz="1600" dirty="0" smtClean="0"/>
              <a:t> (</a:t>
            </a:r>
            <a:r>
              <a:rPr lang="ru-RU" sz="1600" dirty="0" err="1" smtClean="0"/>
              <a:t>близько</a:t>
            </a:r>
            <a:r>
              <a:rPr lang="ru-RU" sz="1600" dirty="0" smtClean="0"/>
              <a:t> 10%) — </a:t>
            </a:r>
            <a:r>
              <a:rPr lang="ru-RU" sz="1600" dirty="0" err="1" smtClean="0"/>
              <a:t>ахондрити</a:t>
            </a:r>
            <a:r>
              <a:rPr lang="ru-RU" sz="1600" dirty="0" smtClean="0"/>
              <a:t>. </a:t>
            </a:r>
            <a:r>
              <a:rPr lang="ru-RU" sz="1600" dirty="0" err="1" smtClean="0"/>
              <a:t>Ахондрити</a:t>
            </a:r>
            <a:r>
              <a:rPr lang="ru-RU" sz="1600" dirty="0" smtClean="0"/>
              <a:t> </a:t>
            </a:r>
            <a:r>
              <a:rPr lang="ru-RU" sz="1600" dirty="0" err="1" smtClean="0"/>
              <a:t>становлять</a:t>
            </a:r>
            <a:r>
              <a:rPr lang="ru-RU" sz="1600" dirty="0" smtClean="0"/>
              <a:t> ряд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майже</a:t>
            </a:r>
            <a:r>
              <a:rPr lang="ru-RU" sz="1600" dirty="0" smtClean="0"/>
              <a:t> </a:t>
            </a:r>
            <a:r>
              <a:rPr lang="ru-RU" sz="1600" dirty="0" err="1" smtClean="0"/>
              <a:t>мономінеральних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олівінових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піроксенових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порід</a:t>
            </a:r>
            <a:r>
              <a:rPr lang="ru-RU" sz="1600" dirty="0" smtClean="0"/>
              <a:t> до </a:t>
            </a:r>
            <a:r>
              <a:rPr lang="ru-RU" sz="1600" dirty="0" err="1" smtClean="0"/>
              <a:t>об'єктів</a:t>
            </a:r>
            <a:r>
              <a:rPr lang="ru-RU" sz="1600" dirty="0" smtClean="0"/>
              <a:t>, </a:t>
            </a:r>
            <a:r>
              <a:rPr lang="ru-RU" sz="1600" dirty="0" err="1" smtClean="0"/>
              <a:t>подібних</a:t>
            </a:r>
            <a:r>
              <a:rPr lang="ru-RU" sz="1600" dirty="0" smtClean="0"/>
              <a:t> за структурою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хімічним</a:t>
            </a:r>
            <a:r>
              <a:rPr lang="ru-RU" sz="1600" dirty="0" smtClean="0"/>
              <a:t> складом </a:t>
            </a:r>
            <a:r>
              <a:rPr lang="ru-RU" sz="1600" dirty="0" err="1" smtClean="0"/>
              <a:t>із</a:t>
            </a:r>
            <a:r>
              <a:rPr lang="ru-RU" sz="1600" dirty="0" smtClean="0"/>
              <a:t> </a:t>
            </a:r>
            <a:r>
              <a:rPr lang="ru-RU" sz="1600" dirty="0" err="1" smtClean="0"/>
              <a:t>земними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місячними</a:t>
            </a:r>
            <a:r>
              <a:rPr lang="ru-RU" sz="1600" dirty="0" smtClean="0"/>
              <a:t> базальтами. Вони </a:t>
            </a:r>
            <a:r>
              <a:rPr lang="ru-RU" sz="1600" dirty="0" err="1" smtClean="0"/>
              <a:t>бідні</a:t>
            </a:r>
            <a:r>
              <a:rPr lang="ru-RU" sz="1600" dirty="0" smtClean="0"/>
              <a:t> </a:t>
            </a:r>
            <a:r>
              <a:rPr lang="ru-RU" sz="1600" dirty="0" err="1" smtClean="0"/>
              <a:t>залізом</a:t>
            </a:r>
            <a:r>
              <a:rPr lang="ru-RU" sz="1600" dirty="0" smtClean="0"/>
              <a:t> і </a:t>
            </a:r>
            <a:r>
              <a:rPr lang="ru-RU" sz="1600" dirty="0" err="1" smtClean="0"/>
              <a:t>сидерофільними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домішковими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елементами</a:t>
            </a:r>
            <a:r>
              <a:rPr lang="ru-RU" sz="1600" dirty="0" smtClean="0"/>
              <a:t>, у них </a:t>
            </a:r>
            <a:r>
              <a:rPr lang="ru-RU" sz="1600" dirty="0" err="1" smtClean="0"/>
              <a:t>дещо</a:t>
            </a:r>
            <a:r>
              <a:rPr lang="ru-RU" sz="1600" dirty="0" smtClean="0"/>
              <a:t> </a:t>
            </a:r>
            <a:r>
              <a:rPr lang="ru-RU" sz="1600" dirty="0" err="1" smtClean="0"/>
              <a:t>різний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вміст</a:t>
            </a:r>
            <a:r>
              <a:rPr lang="ru-RU" sz="1600" dirty="0" smtClean="0"/>
              <a:t> </a:t>
            </a:r>
            <a:r>
              <a:rPr lang="en-US" sz="1600" dirty="0" smtClean="0"/>
              <a:t>Fe, Mg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en-US" sz="1600" dirty="0" smtClean="0"/>
              <a:t>Ca. </a:t>
            </a:r>
            <a:r>
              <a:rPr lang="ru-RU" sz="1600" dirty="0" err="1" smtClean="0"/>
              <a:t>Здебільшого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ці</a:t>
            </a:r>
            <a:r>
              <a:rPr lang="ru-RU" sz="1600" dirty="0" smtClean="0"/>
              <a:t> </a:t>
            </a:r>
            <a:r>
              <a:rPr lang="ru-RU" sz="1600" dirty="0" err="1" smtClean="0"/>
              <a:t>метеорити</a:t>
            </a:r>
            <a:r>
              <a:rPr lang="ru-RU" sz="1600" dirty="0" smtClean="0"/>
              <a:t> </a:t>
            </a:r>
            <a:r>
              <a:rPr lang="ru-RU" sz="1600" dirty="0" err="1" smtClean="0"/>
              <a:t>схожі</a:t>
            </a:r>
            <a:r>
              <a:rPr lang="ru-RU" sz="1600" dirty="0" smtClean="0"/>
              <a:t> на вивержені породи Землі та Місяця,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пройшли</a:t>
            </a:r>
            <a:r>
              <a:rPr lang="ru-RU" sz="1600" dirty="0" smtClean="0"/>
              <a:t> </a:t>
            </a:r>
            <a:r>
              <a:rPr lang="ru-RU" sz="1600" dirty="0" err="1" smtClean="0"/>
              <a:t>магматичну</a:t>
            </a:r>
            <a:r>
              <a:rPr lang="ru-RU" sz="1600" dirty="0" smtClean="0"/>
              <a:t> </a:t>
            </a:r>
            <a:r>
              <a:rPr lang="ru-RU" sz="1600" dirty="0" err="1" smtClean="0"/>
              <a:t>диференціацію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114800"/>
            <a:ext cx="3200400" cy="213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Метеорити. Залізні.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50140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/>
              <a:t>Залізні </a:t>
            </a:r>
            <a:r>
              <a:rPr lang="ru-RU" dirty="0" err="1" smtClean="0"/>
              <a:t>метеорити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цілком</a:t>
            </a:r>
            <a:r>
              <a:rPr lang="ru-RU" dirty="0" smtClean="0"/>
              <a:t> </a:t>
            </a:r>
            <a:r>
              <a:rPr lang="ru-RU" dirty="0" err="1" smtClean="0"/>
              <a:t>складаються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нікелистого</a:t>
            </a:r>
            <a:r>
              <a:rPr lang="ru-RU" dirty="0" smtClean="0"/>
              <a:t> </a:t>
            </a:r>
            <a:r>
              <a:rPr lang="ru-RU" dirty="0" err="1" smtClean="0"/>
              <a:t>заліза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невеликими </a:t>
            </a:r>
            <a:r>
              <a:rPr lang="ru-RU" dirty="0" err="1" smtClean="0"/>
              <a:t>домішками</a:t>
            </a:r>
            <a:r>
              <a:rPr lang="ru-RU" dirty="0" smtClean="0"/>
              <a:t> фосфору та кобальту,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містити</a:t>
            </a:r>
            <a:r>
              <a:rPr lang="ru-RU" dirty="0" smtClean="0"/>
              <a:t> </a:t>
            </a:r>
            <a:r>
              <a:rPr lang="ru-RU" dirty="0" err="1" smtClean="0"/>
              <a:t>невеликі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мінералів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включень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Нікелисте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залізо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FeNi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dirty="0" smtClean="0"/>
              <a:t> 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твердий</a:t>
            </a:r>
            <a:r>
              <a:rPr lang="ru-RU" dirty="0" smtClean="0"/>
              <a:t> </a:t>
            </a:r>
            <a:r>
              <a:rPr lang="ru-RU" dirty="0" err="1" smtClean="0"/>
              <a:t>розчин</a:t>
            </a:r>
            <a:r>
              <a:rPr lang="ru-RU" dirty="0" smtClean="0"/>
              <a:t> </a:t>
            </a:r>
            <a:r>
              <a:rPr lang="ru-RU" dirty="0" err="1" smtClean="0"/>
              <a:t>нікелю</a:t>
            </a:r>
            <a:r>
              <a:rPr lang="ru-RU" dirty="0" smtClean="0"/>
              <a:t> в </a:t>
            </a:r>
            <a:r>
              <a:rPr lang="ru-RU" dirty="0" err="1" smtClean="0"/>
              <a:t>залізі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657600"/>
            <a:ext cx="2819400" cy="2012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733800"/>
            <a:ext cx="2627585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810000"/>
            <a:ext cx="25146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2752"/>
          </a:xfrm>
        </p:spPr>
        <p:txBody>
          <a:bodyPr>
            <a:normAutofit fontScale="90000"/>
          </a:bodyPr>
          <a:lstStyle/>
          <a:p>
            <a:pPr lvl="0"/>
            <a:r>
              <a:rPr lang="uk-UA" sz="4800" dirty="0" err="1" smtClean="0"/>
              <a:t>Метеорити.Залізо-</a:t>
            </a:r>
            <a:r>
              <a:rPr lang="ru-RU" sz="4800" dirty="0" err="1" smtClean="0"/>
              <a:t>кам</a:t>
            </a:r>
            <a:r>
              <a:rPr lang="en-US" sz="4800" dirty="0" smtClean="0"/>
              <a:t>`</a:t>
            </a:r>
            <a:r>
              <a:rPr lang="ru-RU" sz="4800" dirty="0" err="1" smtClean="0"/>
              <a:t>яні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8153400" cy="1730009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 smtClean="0"/>
              <a:t>Залізо-кам'яні</a:t>
            </a:r>
            <a:r>
              <a:rPr lang="ru-RU" dirty="0" smtClean="0"/>
              <a:t> </a:t>
            </a:r>
            <a:r>
              <a:rPr lang="ru-RU" dirty="0" err="1" smtClean="0"/>
              <a:t>метеорити</a:t>
            </a:r>
            <a:r>
              <a:rPr lang="ru-RU" dirty="0" smtClean="0"/>
              <a:t> </a:t>
            </a:r>
            <a:r>
              <a:rPr lang="ru-RU" dirty="0" err="1" smtClean="0"/>
              <a:t>поділяють</a:t>
            </a:r>
            <a:r>
              <a:rPr lang="ru-RU" dirty="0" smtClean="0"/>
              <a:t> на два </a:t>
            </a:r>
            <a:r>
              <a:rPr lang="ru-RU" dirty="0" err="1" smtClean="0"/>
              <a:t>типи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розрізняються</a:t>
            </a:r>
            <a:r>
              <a:rPr lang="ru-RU" dirty="0" smtClean="0"/>
              <a:t> </a:t>
            </a:r>
            <a:r>
              <a:rPr lang="ru-RU" dirty="0" err="1" smtClean="0"/>
              <a:t>хімічними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структурними</a:t>
            </a:r>
            <a:r>
              <a:rPr lang="ru-RU" dirty="0" smtClean="0"/>
              <a:t> </a:t>
            </a:r>
            <a:r>
              <a:rPr lang="ru-RU" dirty="0" err="1" smtClean="0"/>
              <a:t>властивостями</a:t>
            </a:r>
            <a:r>
              <a:rPr lang="ru-RU" dirty="0" smtClean="0"/>
              <a:t>: паласити та </a:t>
            </a:r>
            <a:r>
              <a:rPr lang="ru-RU" dirty="0" err="1" smtClean="0"/>
              <a:t>мезосидерити</a:t>
            </a:r>
            <a:r>
              <a:rPr lang="ru-RU" dirty="0" smtClean="0"/>
              <a:t>.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</a:rPr>
              <a:t>Паласитами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метеорити</a:t>
            </a:r>
            <a:r>
              <a:rPr lang="ru-RU" dirty="0" smtClean="0"/>
              <a:t>, силікати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складаються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кристалів</a:t>
            </a:r>
            <a:r>
              <a:rPr lang="ru-RU" dirty="0" smtClean="0"/>
              <a:t> </a:t>
            </a:r>
            <a:r>
              <a:rPr lang="ru-RU" dirty="0" err="1" smtClean="0"/>
              <a:t>магнезіального</a:t>
            </a:r>
            <a:r>
              <a:rPr lang="ru-RU" dirty="0" smtClean="0"/>
              <a:t> </a:t>
            </a:r>
            <a:r>
              <a:rPr lang="ru-RU" dirty="0" err="1" smtClean="0"/>
              <a:t>олівіну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їхніх</a:t>
            </a:r>
            <a:r>
              <a:rPr lang="ru-RU" dirty="0" smtClean="0"/>
              <a:t> </a:t>
            </a:r>
            <a:r>
              <a:rPr lang="ru-RU" dirty="0" err="1" smtClean="0"/>
              <a:t>уламків</a:t>
            </a:r>
            <a:r>
              <a:rPr lang="ru-RU" dirty="0" smtClean="0"/>
              <a:t>, </a:t>
            </a:r>
            <a:r>
              <a:rPr lang="ru-RU" dirty="0" err="1" smtClean="0"/>
              <a:t>укладених</a:t>
            </a:r>
            <a:r>
              <a:rPr lang="ru-RU" dirty="0" smtClean="0"/>
              <a:t> у </a:t>
            </a:r>
            <a:r>
              <a:rPr lang="ru-RU" dirty="0" err="1" smtClean="0"/>
              <a:t>суцільній</a:t>
            </a:r>
            <a:r>
              <a:rPr lang="ru-RU" dirty="0" smtClean="0"/>
              <a:t> </a:t>
            </a:r>
            <a:r>
              <a:rPr lang="ru-RU" dirty="0" err="1" smtClean="0"/>
              <a:t>матриці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нікелистого</a:t>
            </a:r>
            <a:r>
              <a:rPr lang="ru-RU" dirty="0" smtClean="0"/>
              <a:t> </a:t>
            </a:r>
            <a:r>
              <a:rPr lang="ru-RU" dirty="0" err="1" smtClean="0"/>
              <a:t>заліза</a:t>
            </a:r>
            <a:r>
              <a:rPr lang="ru-RU" dirty="0" smtClean="0"/>
              <a:t>.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</a:rPr>
              <a:t>Мезосидеритами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залізо-кам'яні</a:t>
            </a:r>
            <a:r>
              <a:rPr lang="ru-RU" dirty="0" smtClean="0"/>
              <a:t> </a:t>
            </a:r>
            <a:r>
              <a:rPr lang="ru-RU" dirty="0" err="1" smtClean="0"/>
              <a:t>метеорити</a:t>
            </a:r>
            <a:r>
              <a:rPr lang="ru-RU" dirty="0" smtClean="0"/>
              <a:t>, силікати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являють</a:t>
            </a:r>
            <a:r>
              <a:rPr lang="ru-RU" dirty="0" smtClean="0"/>
              <a:t> собою в основному </a:t>
            </a:r>
            <a:r>
              <a:rPr lang="ru-RU" dirty="0" err="1" smtClean="0"/>
              <a:t>перекристалізовані</a:t>
            </a:r>
            <a:r>
              <a:rPr lang="ru-RU" dirty="0" smtClean="0"/>
              <a:t> </a:t>
            </a:r>
            <a:r>
              <a:rPr lang="ru-RU" dirty="0" err="1" smtClean="0"/>
              <a:t>суміші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різних </a:t>
            </a:r>
            <a:r>
              <a:rPr lang="ru-RU" dirty="0" err="1" smtClean="0"/>
              <a:t>силікатів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входять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до складу </a:t>
            </a:r>
            <a:r>
              <a:rPr lang="ru-RU" dirty="0" err="1" smtClean="0"/>
              <a:t>металу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6576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657600"/>
            <a:ext cx="30870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Тунгуський метеорит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0" y="1600200"/>
            <a:ext cx="240072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Приблизне місце події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8755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Тунгуський</a:t>
            </a:r>
            <a:r>
              <a:rPr lang="ru-RU" dirty="0" smtClean="0"/>
              <a:t> метеорит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981200"/>
            <a:ext cx="4191000" cy="424460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vi-VN" sz="1800" b="1" dirty="0" smtClean="0"/>
              <a:t>Тунгу́ський метеори́т</a:t>
            </a:r>
            <a:r>
              <a:rPr lang="vi-VN" sz="1800" dirty="0" smtClean="0"/>
              <a:t> — великий метеорит, що впав 30 червня 1908 року в районі басейну річки Підкам'яна Тунгуска (Росія, Сибір)</a:t>
            </a:r>
            <a:r>
              <a:rPr lang="uk-UA" sz="1800" dirty="0" smtClean="0"/>
              <a:t>.</a:t>
            </a:r>
          </a:p>
          <a:p>
            <a:r>
              <a:rPr lang="ru-RU" sz="1800" dirty="0" smtClean="0"/>
              <a:t>За </a:t>
            </a:r>
            <a:r>
              <a:rPr lang="ru-RU" sz="1800" dirty="0" err="1" smtClean="0"/>
              <a:t>свідченнями</a:t>
            </a:r>
            <a:r>
              <a:rPr lang="ru-RU" sz="1800" dirty="0" smtClean="0"/>
              <a:t> 30 </a:t>
            </a:r>
            <a:r>
              <a:rPr lang="ru-RU" sz="1800" dirty="0" err="1" smtClean="0"/>
              <a:t>червня</a:t>
            </a:r>
            <a:r>
              <a:rPr lang="ru-RU" sz="1800" dirty="0" smtClean="0"/>
              <a:t> 1908 року о 7 </a:t>
            </a:r>
            <a:r>
              <a:rPr lang="ru-RU" sz="1800" dirty="0" err="1" smtClean="0"/>
              <a:t>годині</a:t>
            </a:r>
            <a:r>
              <a:rPr lang="ru-RU" sz="1800" dirty="0" smtClean="0"/>
              <a:t> 14,5±0,8 </a:t>
            </a:r>
            <a:r>
              <a:rPr lang="ru-RU" sz="1800" dirty="0" err="1" smtClean="0"/>
              <a:t>хвилин</a:t>
            </a:r>
            <a:r>
              <a:rPr lang="ru-RU" sz="1800" dirty="0" smtClean="0"/>
              <a:t> за </a:t>
            </a:r>
            <a:r>
              <a:rPr lang="ru-RU" sz="1800" dirty="0" err="1" smtClean="0"/>
              <a:t>місцевим</a:t>
            </a:r>
            <a:r>
              <a:rPr lang="ru-RU" sz="1800" dirty="0" smtClean="0"/>
              <a:t> часом (0 год 14,5 </a:t>
            </a:r>
            <a:r>
              <a:rPr lang="ru-RU" sz="1800" dirty="0" err="1" smtClean="0"/>
              <a:t>хв</a:t>
            </a:r>
            <a:r>
              <a:rPr lang="ru-RU" sz="1800" dirty="0" smtClean="0"/>
              <a:t> за </a:t>
            </a:r>
            <a:r>
              <a:rPr lang="ru-RU" sz="1800" dirty="0" err="1" smtClean="0"/>
              <a:t>Грінвічем</a:t>
            </a:r>
            <a:r>
              <a:rPr lang="ru-RU" sz="1800" dirty="0" smtClean="0"/>
              <a:t>) над </a:t>
            </a:r>
            <a:r>
              <a:rPr lang="ru-RU" sz="1800" dirty="0" err="1" smtClean="0"/>
              <a:t>басейном</a:t>
            </a:r>
            <a:r>
              <a:rPr lang="ru-RU" sz="1800" dirty="0" smtClean="0"/>
              <a:t> </a:t>
            </a:r>
            <a:r>
              <a:rPr lang="ru-RU" sz="1800" dirty="0" err="1" smtClean="0"/>
              <a:t>Єнісею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південного</a:t>
            </a:r>
            <a:r>
              <a:rPr lang="ru-RU" sz="1800" dirty="0" smtClean="0"/>
              <a:t> сходу на </a:t>
            </a:r>
            <a:r>
              <a:rPr lang="ru-RU" sz="1800" dirty="0" err="1" smtClean="0"/>
              <a:t>північний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захід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пролетіла</a:t>
            </a:r>
            <a:r>
              <a:rPr lang="ru-RU" sz="1800" dirty="0" smtClean="0"/>
              <a:t> велика </a:t>
            </a:r>
            <a:r>
              <a:rPr lang="ru-RU" sz="1800" dirty="0" err="1" smtClean="0"/>
              <a:t>вогняна</a:t>
            </a:r>
            <a:r>
              <a:rPr lang="ru-RU" sz="1800" dirty="0" smtClean="0"/>
              <a:t> куля. </a:t>
            </a:r>
            <a:r>
              <a:rPr lang="ru-RU" sz="1800" dirty="0" err="1" smtClean="0"/>
              <a:t>Політ</a:t>
            </a:r>
            <a:r>
              <a:rPr lang="ru-RU" sz="1800" dirty="0" smtClean="0"/>
              <a:t> </a:t>
            </a:r>
            <a:r>
              <a:rPr lang="ru-RU" sz="1800" dirty="0" err="1" smtClean="0"/>
              <a:t>завершився</a:t>
            </a:r>
            <a:r>
              <a:rPr lang="ru-RU" sz="1800" dirty="0" smtClean="0"/>
              <a:t> </a:t>
            </a:r>
            <a:r>
              <a:rPr lang="ru-RU" sz="1800" dirty="0" err="1" smtClean="0"/>
              <a:t>вибухом</a:t>
            </a:r>
            <a:r>
              <a:rPr lang="ru-RU" sz="1800" dirty="0" smtClean="0"/>
              <a:t> на </a:t>
            </a:r>
            <a:r>
              <a:rPr lang="ru-RU" sz="1800" dirty="0" err="1" smtClean="0"/>
              <a:t>висоті</a:t>
            </a:r>
            <a:r>
              <a:rPr lang="ru-RU" sz="1800" dirty="0" smtClean="0"/>
              <a:t> 7—10 км над </a:t>
            </a:r>
            <a:r>
              <a:rPr lang="ru-RU" sz="1800" dirty="0" err="1" smtClean="0"/>
              <a:t>незаселенним</a:t>
            </a:r>
            <a:r>
              <a:rPr lang="ru-RU" sz="1800" dirty="0" smtClean="0"/>
              <a:t> районом тайги. </a:t>
            </a:r>
            <a:r>
              <a:rPr lang="ru-RU" sz="1800" dirty="0" err="1" smtClean="0"/>
              <a:t>Потужність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вибуху</a:t>
            </a:r>
            <a:r>
              <a:rPr lang="ru-RU" sz="1800" dirty="0" smtClean="0"/>
              <a:t> </a:t>
            </a:r>
            <a:r>
              <a:rPr lang="ru-RU" sz="1800" dirty="0" err="1" smtClean="0"/>
              <a:t>оцінюється</a:t>
            </a:r>
            <a:r>
              <a:rPr lang="ru-RU" sz="1800" dirty="0" smtClean="0"/>
              <a:t> у 10—20 </a:t>
            </a:r>
            <a:r>
              <a:rPr lang="ru-RU" sz="1800" dirty="0" err="1" smtClean="0"/>
              <a:t>мегатон</a:t>
            </a:r>
            <a:r>
              <a:rPr lang="ru-RU" sz="1800" baseline="30000" dirty="0" smtClean="0"/>
              <a:t>[1]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відповідає</a:t>
            </a:r>
            <a:r>
              <a:rPr lang="ru-RU" sz="1800" dirty="0" smtClean="0"/>
              <a:t> </a:t>
            </a:r>
            <a:r>
              <a:rPr lang="ru-RU" sz="1800" dirty="0" err="1" smtClean="0"/>
              <a:t>енергії</a:t>
            </a:r>
            <a:r>
              <a:rPr lang="ru-RU" sz="1800" dirty="0" smtClean="0"/>
              <a:t> </a:t>
            </a:r>
            <a:r>
              <a:rPr lang="ru-RU" sz="1800" dirty="0" err="1" smtClean="0"/>
              <a:t>найпотужніших</a:t>
            </a:r>
            <a:r>
              <a:rPr lang="ru-RU" sz="1800" dirty="0" smtClean="0"/>
              <a:t> </a:t>
            </a:r>
            <a:r>
              <a:rPr lang="ru-RU" sz="1800" dirty="0" err="1" smtClean="0"/>
              <a:t>водневих</a:t>
            </a:r>
            <a:r>
              <a:rPr lang="ru-RU" sz="1800" dirty="0" smtClean="0"/>
              <a:t> бомб.</a:t>
            </a:r>
          </a:p>
          <a:p>
            <a:r>
              <a:rPr lang="ru-RU" sz="1800" dirty="0" smtClean="0"/>
              <a:t>В </a:t>
            </a:r>
            <a:r>
              <a:rPr lang="ru-RU" sz="1800" dirty="0" err="1" smtClean="0"/>
              <a:t>результаті</a:t>
            </a:r>
            <a:r>
              <a:rPr lang="ru-RU" sz="1800" dirty="0" smtClean="0"/>
              <a:t> </a:t>
            </a:r>
            <a:r>
              <a:rPr lang="ru-RU" sz="1800" dirty="0" err="1" smtClean="0"/>
              <a:t>вибуху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було</a:t>
            </a:r>
            <a:r>
              <a:rPr lang="ru-RU" sz="1800" dirty="0" smtClean="0"/>
              <a:t> повалено дерева на </a:t>
            </a:r>
            <a:r>
              <a:rPr lang="ru-RU" sz="1800" dirty="0" err="1" smtClean="0"/>
              <a:t>території</a:t>
            </a:r>
            <a:r>
              <a:rPr lang="ru-RU" sz="1800" dirty="0" smtClean="0"/>
              <a:t> </a:t>
            </a:r>
            <a:r>
              <a:rPr lang="ru-RU" sz="1800" dirty="0" err="1" smtClean="0"/>
              <a:t>понад</a:t>
            </a:r>
            <a:r>
              <a:rPr lang="ru-RU" sz="1800" dirty="0" smtClean="0"/>
              <a:t> 22 000 км², </a:t>
            </a:r>
            <a:r>
              <a:rPr lang="ru-RU" sz="1800" dirty="0" err="1" smtClean="0"/>
              <a:t>вибито</a:t>
            </a:r>
            <a:r>
              <a:rPr lang="ru-RU" sz="1800" dirty="0" smtClean="0"/>
              <a:t> </a:t>
            </a:r>
            <a:r>
              <a:rPr lang="ru-RU" sz="1800" dirty="0" err="1" smtClean="0"/>
              <a:t>вікна</a:t>
            </a:r>
            <a:r>
              <a:rPr lang="ru-RU" sz="1800" dirty="0" smtClean="0"/>
              <a:t> в </a:t>
            </a:r>
            <a:r>
              <a:rPr lang="ru-RU" sz="1800" dirty="0" err="1" smtClean="0"/>
              <a:t>будівлях</a:t>
            </a:r>
            <a:r>
              <a:rPr lang="ru-RU" sz="1800" dirty="0" smtClean="0"/>
              <a:t> у </a:t>
            </a:r>
            <a:r>
              <a:rPr lang="ru-RU" sz="1800" dirty="0" err="1" smtClean="0"/>
              <a:t>радіусі</a:t>
            </a:r>
            <a:r>
              <a:rPr lang="ru-RU" sz="1800" dirty="0" smtClean="0"/>
              <a:t> </a:t>
            </a:r>
            <a:r>
              <a:rPr lang="ru-RU" sz="1800" dirty="0" err="1" smtClean="0"/>
              <a:t>кількох</a:t>
            </a:r>
            <a:r>
              <a:rPr lang="ru-RU" sz="1800" dirty="0" smtClean="0"/>
              <a:t> </a:t>
            </a:r>
            <a:r>
              <a:rPr lang="ru-RU" sz="1800" dirty="0" err="1" smtClean="0"/>
              <a:t>сотень</a:t>
            </a:r>
            <a:r>
              <a:rPr lang="ru-RU" sz="1800" dirty="0" smtClean="0"/>
              <a:t> </a:t>
            </a:r>
            <a:r>
              <a:rPr lang="ru-RU" sz="1800" dirty="0" err="1" smtClean="0"/>
              <a:t>кілометрів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епіцентру </a:t>
            </a:r>
            <a:r>
              <a:rPr lang="ru-RU" sz="1800" dirty="0" err="1" smtClean="0"/>
              <a:t>вибуху</a:t>
            </a:r>
            <a:r>
              <a:rPr lang="ru-RU" sz="1800" baseline="30000" dirty="0" smtClean="0"/>
              <a:t>.</a:t>
            </a:r>
            <a:r>
              <a:rPr lang="ru-RU" sz="1800" dirty="0" smtClean="0"/>
              <a:t> На </a:t>
            </a:r>
            <a:r>
              <a:rPr lang="ru-RU" sz="1800" dirty="0" err="1" smtClean="0"/>
              <a:t>нічному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небі</a:t>
            </a:r>
            <a:r>
              <a:rPr lang="ru-RU" sz="1800" dirty="0" smtClean="0"/>
              <a:t> над </a:t>
            </a:r>
            <a:r>
              <a:rPr lang="ru-RU" sz="1800" dirty="0" err="1" smtClean="0"/>
              <a:t>територією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Атлантики до центрального </a:t>
            </a:r>
            <a:r>
              <a:rPr lang="ru-RU" sz="1800" dirty="0" err="1" smtClean="0"/>
              <a:t>Сибіру</a:t>
            </a:r>
            <a:r>
              <a:rPr lang="ru-RU" sz="1800" dirty="0" smtClean="0"/>
              <a:t> </a:t>
            </a:r>
            <a:r>
              <a:rPr lang="ru-RU" sz="1800" dirty="0" err="1" smtClean="0"/>
              <a:t>спостерігалось</a:t>
            </a:r>
            <a:r>
              <a:rPr lang="ru-RU" sz="1800" dirty="0" smtClean="0"/>
              <a:t> </a:t>
            </a:r>
            <a:r>
              <a:rPr lang="ru-RU" sz="1800" dirty="0" err="1" smtClean="0"/>
              <a:t>інтенсивне</a:t>
            </a:r>
            <a:r>
              <a:rPr lang="ru-RU" sz="1800" dirty="0" smtClean="0"/>
              <a:t> </a:t>
            </a:r>
            <a:r>
              <a:rPr lang="ru-RU" sz="1800" dirty="0" err="1" smtClean="0"/>
              <a:t>світіння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хмар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362200"/>
            <a:ext cx="4129088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Тунгуський метеорит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676400"/>
            <a:ext cx="4724400" cy="325400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sz="1800" dirty="0" smtClean="0"/>
              <a:t>На </a:t>
            </a:r>
            <a:r>
              <a:rPr lang="ru-RU" sz="1800" dirty="0" err="1" smtClean="0"/>
              <a:t>місці</a:t>
            </a:r>
            <a:r>
              <a:rPr lang="ru-RU" sz="1800" dirty="0" smtClean="0"/>
              <a:t> </a:t>
            </a:r>
            <a:r>
              <a:rPr lang="ru-RU" sz="1800" dirty="0" err="1" smtClean="0"/>
              <a:t>події</a:t>
            </a:r>
            <a:r>
              <a:rPr lang="ru-RU" sz="1800" dirty="0" smtClean="0"/>
              <a:t> не </a:t>
            </a:r>
            <a:r>
              <a:rPr lang="ru-RU" sz="1800" dirty="0" err="1" smtClean="0"/>
              <a:t>було</a:t>
            </a:r>
            <a:r>
              <a:rPr lang="ru-RU" sz="1800" dirty="0" smtClean="0"/>
              <a:t> </a:t>
            </a:r>
            <a:r>
              <a:rPr lang="ru-RU" sz="1800" dirty="0" err="1" smtClean="0"/>
              <a:t>виявлено</a:t>
            </a:r>
            <a:r>
              <a:rPr lang="ru-RU" sz="1800" dirty="0" smtClean="0"/>
              <a:t> кратерів </a:t>
            </a:r>
            <a:r>
              <a:rPr lang="ru-RU" sz="1800" dirty="0" err="1" smtClean="0"/>
              <a:t>чи</a:t>
            </a:r>
            <a:r>
              <a:rPr lang="ru-RU" sz="1800" dirty="0" smtClean="0"/>
              <a:t> </a:t>
            </a:r>
            <a:r>
              <a:rPr lang="ru-RU" sz="1800" dirty="0" err="1" smtClean="0"/>
              <a:t>значних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залишків</a:t>
            </a:r>
            <a:r>
              <a:rPr lang="ru-RU" sz="1800" dirty="0" smtClean="0"/>
              <a:t> метеорита. Не </a:t>
            </a:r>
            <a:r>
              <a:rPr lang="ru-RU" sz="1800" dirty="0" err="1" smtClean="0"/>
              <a:t>було</a:t>
            </a:r>
            <a:r>
              <a:rPr lang="ru-RU" sz="1800" dirty="0" smtClean="0"/>
              <a:t> </a:t>
            </a:r>
            <a:r>
              <a:rPr lang="ru-RU" sz="1800" dirty="0" err="1" smtClean="0"/>
              <a:t>виявлено</a:t>
            </a:r>
            <a:r>
              <a:rPr lang="ru-RU" sz="1800" dirty="0" smtClean="0"/>
              <a:t> </a:t>
            </a:r>
            <a:r>
              <a:rPr lang="ru-RU" sz="1800" dirty="0" err="1" smtClean="0"/>
              <a:t>ніяких</a:t>
            </a:r>
            <a:r>
              <a:rPr lang="ru-RU" sz="1800" dirty="0" smtClean="0"/>
              <a:t> </a:t>
            </a:r>
            <a:r>
              <a:rPr lang="ru-RU" sz="1800" dirty="0" err="1" smtClean="0"/>
              <a:t>слідів</a:t>
            </a:r>
            <a:r>
              <a:rPr lang="ru-RU" sz="1800" dirty="0" smtClean="0"/>
              <a:t> </a:t>
            </a:r>
            <a:r>
              <a:rPr lang="ru-RU" sz="1800" dirty="0" err="1" smtClean="0"/>
              <a:t>радіоактивного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забруднення</a:t>
            </a:r>
            <a:r>
              <a:rPr lang="ru-RU" sz="1800" dirty="0" smtClean="0"/>
              <a:t>. </a:t>
            </a:r>
            <a:r>
              <a:rPr lang="ru-RU" sz="1800" dirty="0" err="1" smtClean="0"/>
              <a:t>Однак</a:t>
            </a:r>
            <a:r>
              <a:rPr lang="ru-RU" sz="1800" dirty="0" smtClean="0"/>
              <a:t> </a:t>
            </a:r>
            <a:r>
              <a:rPr lang="ru-RU" sz="1800" dirty="0" err="1" smtClean="0"/>
              <a:t>подальший</a:t>
            </a:r>
            <a:r>
              <a:rPr lang="ru-RU" sz="1800" dirty="0" smtClean="0"/>
              <a:t> </a:t>
            </a:r>
            <a:r>
              <a:rPr lang="ru-RU" sz="1800" dirty="0" err="1" smtClean="0"/>
              <a:t>аналіз</a:t>
            </a:r>
            <a:r>
              <a:rPr lang="ru-RU" sz="1800" dirty="0" smtClean="0"/>
              <a:t> </a:t>
            </a:r>
            <a:r>
              <a:rPr lang="ru-RU" sz="1800" dirty="0" err="1" smtClean="0"/>
              <a:t>частинок</a:t>
            </a:r>
            <a:r>
              <a:rPr lang="ru-RU" sz="1800" dirty="0" smtClean="0"/>
              <a:t> на </a:t>
            </a:r>
            <a:r>
              <a:rPr lang="ru-RU" sz="1800" dirty="0" err="1" smtClean="0"/>
              <a:t>місці</a:t>
            </a:r>
            <a:r>
              <a:rPr lang="ru-RU" sz="1800" dirty="0" smtClean="0"/>
              <a:t> </a:t>
            </a:r>
            <a:r>
              <a:rPr lang="ru-RU" sz="1800" dirty="0" err="1" smtClean="0"/>
              <a:t>падіння</a:t>
            </a:r>
            <a:r>
              <a:rPr lang="ru-RU" sz="1800" dirty="0" smtClean="0"/>
              <a:t> (у </a:t>
            </a:r>
            <a:r>
              <a:rPr lang="ru-RU" sz="1800" dirty="0" err="1" smtClean="0"/>
              <a:t>торфі</a:t>
            </a:r>
            <a:r>
              <a:rPr lang="ru-RU" sz="1800" dirty="0" smtClean="0"/>
              <a:t>) </a:t>
            </a:r>
            <a:r>
              <a:rPr lang="ru-RU" sz="1800" dirty="0" err="1" smtClean="0"/>
              <a:t>виявив</a:t>
            </a:r>
            <a:r>
              <a:rPr lang="ru-RU" sz="1800" dirty="0" smtClean="0"/>
              <a:t> </a:t>
            </a:r>
            <a:r>
              <a:rPr lang="ru-RU" sz="1800" dirty="0" err="1" smtClean="0"/>
              <a:t>дрібні</a:t>
            </a:r>
            <a:r>
              <a:rPr lang="ru-RU" sz="1800" dirty="0" smtClean="0"/>
              <a:t> </a:t>
            </a:r>
            <a:r>
              <a:rPr lang="ru-RU" sz="1800" dirty="0" err="1" smtClean="0"/>
              <a:t>оплавлені</a:t>
            </a:r>
            <a:r>
              <a:rPr lang="ru-RU" sz="1800" dirty="0" smtClean="0"/>
              <a:t> кульки </a:t>
            </a:r>
            <a:r>
              <a:rPr lang="ru-RU" sz="1800" dirty="0" err="1" smtClean="0"/>
              <a:t>силікатів</a:t>
            </a:r>
            <a:r>
              <a:rPr lang="ru-RU" sz="1800" dirty="0" smtClean="0"/>
              <a:t> та магнетиту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підвищеним</a:t>
            </a:r>
            <a:r>
              <a:rPr lang="ru-RU" sz="1800" dirty="0" smtClean="0"/>
              <a:t> </a:t>
            </a:r>
            <a:r>
              <a:rPr lang="ru-RU" sz="1800" dirty="0" err="1" smtClean="0"/>
              <a:t>вмістом</a:t>
            </a:r>
            <a:r>
              <a:rPr lang="ru-RU" sz="1800" dirty="0" smtClean="0"/>
              <a:t> </a:t>
            </a:r>
            <a:r>
              <a:rPr lang="ru-RU" sz="1800" dirty="0" err="1" smtClean="0"/>
              <a:t>алюмінію</a:t>
            </a:r>
            <a:r>
              <a:rPr lang="ru-RU" sz="1800" dirty="0" smtClean="0"/>
              <a:t>, брому, </a:t>
            </a:r>
            <a:r>
              <a:rPr lang="ru-RU" sz="1800" dirty="0" err="1" smtClean="0"/>
              <a:t>цезію</a:t>
            </a:r>
            <a:r>
              <a:rPr lang="ru-RU" sz="1800" dirty="0" smtClean="0"/>
              <a:t>, кобальту та </a:t>
            </a:r>
            <a:r>
              <a:rPr lang="ru-RU" sz="1800" dirty="0" err="1" smtClean="0"/>
              <a:t>іридію</a:t>
            </a:r>
            <a:r>
              <a:rPr lang="ru-RU" sz="1800" baseline="30000" dirty="0" smtClean="0"/>
              <a:t>[2]</a:t>
            </a:r>
            <a:r>
              <a:rPr lang="ru-RU" sz="1800" dirty="0" smtClean="0"/>
              <a:t>. </a:t>
            </a:r>
            <a:r>
              <a:rPr lang="ru-RU" sz="1800" dirty="0" err="1" smtClean="0"/>
              <a:t>Останній</a:t>
            </a:r>
            <a:r>
              <a:rPr lang="ru-RU" sz="1800" dirty="0" smtClean="0"/>
              <a:t> </a:t>
            </a:r>
            <a:r>
              <a:rPr lang="ru-RU" sz="1800" dirty="0" err="1" smtClean="0"/>
              <a:t>є</a:t>
            </a:r>
            <a:r>
              <a:rPr lang="ru-RU" sz="1800" dirty="0" smtClean="0"/>
              <a:t> </a:t>
            </a:r>
            <a:r>
              <a:rPr lang="ru-RU" sz="1800" dirty="0" err="1" smtClean="0"/>
              <a:t>звичайним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метеоритів</a:t>
            </a:r>
            <a:r>
              <a:rPr lang="ru-RU" sz="1800" dirty="0" smtClean="0"/>
              <a:t>, </a:t>
            </a:r>
            <a:r>
              <a:rPr lang="ru-RU" sz="1800" dirty="0" err="1" smtClean="0"/>
              <a:t>але</a:t>
            </a:r>
            <a:r>
              <a:rPr lang="ru-RU" sz="1800" dirty="0" smtClean="0"/>
              <a:t> </a:t>
            </a:r>
            <a:r>
              <a:rPr lang="ru-RU" sz="1800" dirty="0" err="1" smtClean="0"/>
              <a:t>дуже</a:t>
            </a:r>
            <a:r>
              <a:rPr lang="ru-RU" sz="1800" dirty="0" smtClean="0"/>
              <a:t> </a:t>
            </a:r>
            <a:r>
              <a:rPr lang="ru-RU" sz="1800" dirty="0" err="1" smtClean="0"/>
              <a:t>рідко</a:t>
            </a:r>
            <a:r>
              <a:rPr lang="ru-RU" sz="1800" dirty="0" smtClean="0"/>
              <a:t> </a:t>
            </a:r>
            <a:r>
              <a:rPr lang="ru-RU" sz="1800" dirty="0" err="1" smtClean="0"/>
              <a:t>трапляється</a:t>
            </a:r>
            <a:r>
              <a:rPr lang="ru-RU" sz="1800" dirty="0" smtClean="0"/>
              <a:t> на </a:t>
            </a:r>
            <a:r>
              <a:rPr lang="ru-RU" sz="1800" dirty="0" err="1" smtClean="0"/>
              <a:t>поверхні</a:t>
            </a:r>
            <a:r>
              <a:rPr lang="ru-RU" sz="1800" dirty="0" smtClean="0"/>
              <a:t> Землі.</a:t>
            </a:r>
          </a:p>
          <a:p>
            <a:pPr>
              <a:buNone/>
            </a:pPr>
            <a:r>
              <a:rPr lang="ru-RU" sz="1800" b="1" dirty="0" smtClean="0"/>
              <a:t>          </a:t>
            </a:r>
            <a:r>
              <a:rPr lang="ru-RU" sz="1800" b="1" dirty="0" err="1" smtClean="0"/>
              <a:t>Альтернативні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версії</a:t>
            </a:r>
            <a:endParaRPr lang="ru-RU" sz="1800" b="1" dirty="0" smtClean="0"/>
          </a:p>
          <a:p>
            <a:r>
              <a:rPr lang="ru-RU" sz="1800" dirty="0" smtClean="0"/>
              <a:t>Куля,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її</a:t>
            </a:r>
            <a:r>
              <a:rPr lang="ru-RU" sz="1800" dirty="0" smtClean="0"/>
              <a:t> </a:t>
            </a:r>
            <a:r>
              <a:rPr lang="ru-RU" sz="1800" dirty="0" err="1" smtClean="0"/>
              <a:t>бачили</a:t>
            </a:r>
            <a:r>
              <a:rPr lang="ru-RU" sz="1800" dirty="0" smtClean="0"/>
              <a:t> </a:t>
            </a:r>
            <a:r>
              <a:rPr lang="ru-RU" sz="1800" dirty="0" err="1" smtClean="0"/>
              <a:t>очевидці</a:t>
            </a:r>
            <a:r>
              <a:rPr lang="ru-RU" sz="1800" dirty="0" smtClean="0"/>
              <a:t>, </a:t>
            </a:r>
            <a:r>
              <a:rPr lang="ru-RU" sz="1800" dirty="0" err="1" smtClean="0"/>
              <a:t>є</a:t>
            </a:r>
            <a:r>
              <a:rPr lang="ru-RU" sz="1800" dirty="0" smtClean="0"/>
              <a:t> антиматерією. </a:t>
            </a:r>
            <a:r>
              <a:rPr lang="ru-RU" sz="1800" dirty="0" err="1" smtClean="0"/>
              <a:t>Під</a:t>
            </a:r>
            <a:r>
              <a:rPr lang="ru-RU" sz="1800" dirty="0" smtClean="0"/>
              <a:t> час </a:t>
            </a:r>
            <a:r>
              <a:rPr lang="ru-RU" sz="1800" dirty="0" err="1" smtClean="0"/>
              <a:t>зіткнення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Землею </a:t>
            </a:r>
            <a:r>
              <a:rPr lang="ru-RU" sz="1800" dirty="0" err="1" smtClean="0"/>
              <a:t>відбувся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процес</a:t>
            </a:r>
            <a:r>
              <a:rPr lang="ru-RU" sz="1800" dirty="0" smtClean="0"/>
              <a:t> </a:t>
            </a:r>
            <a:r>
              <a:rPr lang="ru-RU" sz="1800" dirty="0" err="1" smtClean="0"/>
              <a:t>анігіляції</a:t>
            </a:r>
            <a:r>
              <a:rPr lang="ru-RU" sz="1800" dirty="0" smtClean="0"/>
              <a:t>, </a:t>
            </a:r>
            <a:r>
              <a:rPr lang="ru-RU" sz="1800" dirty="0" err="1" smtClean="0"/>
              <a:t>внаслідок</a:t>
            </a:r>
            <a:r>
              <a:rPr lang="ru-RU" sz="1800" dirty="0" smtClean="0"/>
              <a:t> </a:t>
            </a:r>
            <a:r>
              <a:rPr lang="ru-RU" sz="1800" dirty="0" err="1" smtClean="0"/>
              <a:t>якої</a:t>
            </a:r>
            <a:r>
              <a:rPr lang="ru-RU" sz="1800" dirty="0" smtClean="0"/>
              <a:t> </a:t>
            </a:r>
            <a:r>
              <a:rPr lang="ru-RU" sz="1800" dirty="0" err="1" smtClean="0"/>
              <a:t>стався</a:t>
            </a:r>
            <a:r>
              <a:rPr lang="ru-RU" sz="1800" dirty="0" smtClean="0"/>
              <a:t> </a:t>
            </a:r>
            <a:r>
              <a:rPr lang="ru-RU" sz="1800" dirty="0" err="1" smtClean="0"/>
              <a:t>вибух</a:t>
            </a:r>
            <a:r>
              <a:rPr lang="ru-RU" sz="1800" dirty="0" smtClean="0"/>
              <a:t>.</a:t>
            </a:r>
          </a:p>
          <a:p>
            <a:r>
              <a:rPr lang="ru-RU" sz="1800" dirty="0" err="1" smtClean="0"/>
              <a:t>Досліди</a:t>
            </a:r>
            <a:r>
              <a:rPr lang="ru-RU" sz="1800" dirty="0" smtClean="0"/>
              <a:t> </a:t>
            </a:r>
            <a:r>
              <a:rPr lang="ru-RU" sz="1800" dirty="0" err="1" smtClean="0"/>
              <a:t>сербського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вченого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Ніколи</a:t>
            </a:r>
            <a:r>
              <a:rPr lang="ru-RU" sz="1800" dirty="0" smtClean="0"/>
              <a:t> </a:t>
            </a:r>
            <a:r>
              <a:rPr lang="ru-RU" sz="1800" dirty="0" err="1" smtClean="0"/>
              <a:t>Тесли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Земля </a:t>
            </a:r>
            <a:r>
              <a:rPr lang="ru-RU" sz="1800" dirty="0" err="1" smtClean="0"/>
              <a:t>зіткнулася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невеликою чорною </a:t>
            </a:r>
            <a:r>
              <a:rPr lang="ru-RU" sz="1800" dirty="0" err="1" smtClean="0"/>
              <a:t>дірою</a:t>
            </a:r>
            <a:r>
              <a:rPr lang="ru-RU" sz="1800" dirty="0" smtClean="0"/>
              <a:t>.</a:t>
            </a:r>
          </a:p>
          <a:p>
            <a:endParaRPr lang="ru-RU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752600"/>
            <a:ext cx="2971800" cy="2157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267200"/>
            <a:ext cx="3048000" cy="2288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5029200"/>
            <a:ext cx="2324100" cy="162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Комети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1676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vi-VN" sz="2000" b="1" dirty="0" smtClean="0"/>
              <a:t>Коме́та</a:t>
            </a:r>
            <a:r>
              <a:rPr lang="vi-VN" sz="2000" dirty="0" smtClean="0"/>
              <a:t> — мале тіло Сонячної системи, яке обертається навколо Сонця і має так звану кому (атмосферу) і/або хвіст. Кома і хвіст комети — це наслідки випаровування ядра комети під дією сонячного випромінювання. Ядро являє собою малу планету, що складається з каменю, пилу і криги.</a:t>
            </a:r>
            <a:endParaRPr lang="ru-RU" sz="2000" dirty="0" smtClean="0"/>
          </a:p>
          <a:p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581400"/>
            <a:ext cx="2343150" cy="3056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048000" y="4191000"/>
            <a:ext cx="2209800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/>
              <a:t>Комета Гейла — </a:t>
            </a:r>
            <a:r>
              <a:rPr lang="ru-RU" sz="1200" dirty="0" err="1" smtClean="0"/>
              <a:t>Боппа</a:t>
            </a:r>
            <a:r>
              <a:rPr lang="ru-RU" sz="1200" dirty="0" smtClean="0"/>
              <a:t>. </a:t>
            </a:r>
            <a:r>
              <a:rPr lang="ru-RU" sz="1200" dirty="0" err="1" smtClean="0"/>
              <a:t>Спостереження</a:t>
            </a:r>
            <a:r>
              <a:rPr lang="ru-RU" sz="1200" dirty="0" smtClean="0"/>
              <a:t> 29 </a:t>
            </a:r>
            <a:r>
              <a:rPr lang="ru-RU" sz="1200" dirty="0" err="1" smtClean="0"/>
              <a:t>березня</a:t>
            </a:r>
            <a:r>
              <a:rPr lang="ru-RU" sz="1200" dirty="0" smtClean="0"/>
              <a:t> 1997 року у Пазині, Хорватія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962400"/>
            <a:ext cx="2933700" cy="2349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Двойная стрелка влево/вверх 7"/>
          <p:cNvSpPr/>
          <p:nvPr/>
        </p:nvSpPr>
        <p:spPr>
          <a:xfrm>
            <a:off x="2971800" y="4953000"/>
            <a:ext cx="609600" cy="53340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0600" y="3429000"/>
            <a:ext cx="4953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Малі тіла сонячної системи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Малі</a:t>
            </a:r>
            <a:r>
              <a:rPr lang="ru-RU" b="1" dirty="0" smtClean="0"/>
              <a:t> </a:t>
            </a:r>
            <a:r>
              <a:rPr lang="ru-RU" b="1" dirty="0" err="1" smtClean="0"/>
              <a:t>тіла</a:t>
            </a:r>
            <a:r>
              <a:rPr lang="ru-RU" b="1" dirty="0" smtClean="0"/>
              <a:t> Сонячної </a:t>
            </a:r>
            <a:r>
              <a:rPr lang="ru-RU" b="1" dirty="0" err="1" smtClean="0"/>
              <a:t>системи</a:t>
            </a:r>
            <a:r>
              <a:rPr lang="ru-RU" dirty="0" smtClean="0"/>
              <a:t> — </a:t>
            </a:r>
            <a:r>
              <a:rPr lang="ru-RU" dirty="0" err="1" smtClean="0"/>
              <a:t>астрономічні</a:t>
            </a:r>
            <a:r>
              <a:rPr lang="ru-RU" dirty="0" smtClean="0"/>
              <a:t> </a:t>
            </a:r>
            <a:r>
              <a:rPr lang="ru-RU" dirty="0" err="1" smtClean="0"/>
              <a:t>об'єкти</a:t>
            </a:r>
            <a:r>
              <a:rPr lang="ru-RU" dirty="0" smtClean="0"/>
              <a:t> Сонячної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менші</a:t>
            </a:r>
            <a:r>
              <a:rPr lang="ru-RU" dirty="0" smtClean="0"/>
              <a:t> за </a:t>
            </a:r>
            <a:r>
              <a:rPr lang="ru-RU" dirty="0" err="1" smtClean="0"/>
              <a:t>планети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uk-UA" dirty="0" smtClean="0"/>
              <a:t>      Малі тіла сонячної системи           </a:t>
            </a:r>
            <a:r>
              <a:rPr lang="uk-UA" sz="2000" dirty="0" smtClean="0"/>
              <a:t>космічне сміття</a:t>
            </a: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sz="2400" dirty="0" smtClean="0"/>
              <a:t>астероїди</a:t>
            </a:r>
            <a:r>
              <a:rPr lang="uk-UA" dirty="0" smtClean="0"/>
              <a:t>  </a:t>
            </a:r>
            <a:r>
              <a:rPr lang="uk-UA" sz="2400" dirty="0" smtClean="0"/>
              <a:t>комети  </a:t>
            </a:r>
            <a:r>
              <a:rPr lang="uk-UA" sz="2400" dirty="0" err="1" smtClean="0"/>
              <a:t>метеороїди</a:t>
            </a:r>
            <a:r>
              <a:rPr lang="uk-UA" dirty="0" smtClean="0"/>
              <a:t>  </a:t>
            </a:r>
            <a:r>
              <a:rPr lang="uk-UA" sz="2000" dirty="0" smtClean="0"/>
              <a:t>міжпланетний пил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1143000" y="4114800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2362200" y="4114800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733800" y="4114800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181600" y="4114800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6172200" y="3657600"/>
            <a:ext cx="533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Комети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1828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 smtClean="0"/>
              <a:t>Як правило, </a:t>
            </a:r>
            <a:r>
              <a:rPr lang="ru-RU" sz="1800" dirty="0" err="1" smtClean="0"/>
              <a:t>комети</a:t>
            </a:r>
            <a:r>
              <a:rPr lang="ru-RU" sz="1800" dirty="0" smtClean="0"/>
              <a:t> </a:t>
            </a:r>
            <a:r>
              <a:rPr lang="ru-RU" sz="1800" dirty="0" err="1" smtClean="0"/>
              <a:t>складаються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«</a:t>
            </a:r>
            <a:r>
              <a:rPr lang="ru-RU" sz="1800" dirty="0" err="1" smtClean="0"/>
              <a:t>голови</a:t>
            </a:r>
            <a:r>
              <a:rPr lang="ru-RU" sz="1800" dirty="0" smtClean="0"/>
              <a:t>» — невеликого </a:t>
            </a:r>
            <a:r>
              <a:rPr lang="ru-RU" sz="1800" dirty="0" err="1" smtClean="0"/>
              <a:t>яскравого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згустку-ядра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оточена </a:t>
            </a:r>
            <a:r>
              <a:rPr lang="ru-RU" sz="1800" dirty="0" err="1" smtClean="0"/>
              <a:t>світлою</a:t>
            </a:r>
            <a:r>
              <a:rPr lang="ru-RU" sz="1800" dirty="0" smtClean="0"/>
              <a:t> туманною </a:t>
            </a:r>
            <a:r>
              <a:rPr lang="ru-RU" sz="1800" dirty="0" err="1" smtClean="0"/>
              <a:t>оболонкою</a:t>
            </a:r>
            <a:r>
              <a:rPr lang="ru-RU" sz="1800" dirty="0" smtClean="0"/>
              <a:t> (комою), яка </a:t>
            </a:r>
            <a:r>
              <a:rPr lang="ru-RU" sz="1800" dirty="0" err="1" smtClean="0"/>
              <a:t>складається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газу та пилу.</a:t>
            </a:r>
          </a:p>
          <a:p>
            <a:r>
              <a:rPr lang="ru-RU" sz="1800" dirty="0" smtClean="0"/>
              <a:t>У комет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наближенням</a:t>
            </a:r>
            <a:r>
              <a:rPr lang="ru-RU" sz="1800" dirty="0" smtClean="0"/>
              <a:t> до </a:t>
            </a:r>
            <a:r>
              <a:rPr lang="ru-RU" sz="1800" dirty="0" err="1" smtClean="0"/>
              <a:t>Сонця</a:t>
            </a:r>
            <a:r>
              <a:rPr lang="ru-RU" sz="1800" dirty="0" smtClean="0"/>
              <a:t> </a:t>
            </a:r>
            <a:r>
              <a:rPr lang="ru-RU" sz="1800" dirty="0" err="1" smtClean="0"/>
              <a:t>утворюється</a:t>
            </a:r>
            <a:r>
              <a:rPr lang="ru-RU" sz="1800" dirty="0" smtClean="0"/>
              <a:t> «</a:t>
            </a:r>
            <a:r>
              <a:rPr lang="ru-RU" sz="1800" dirty="0" err="1" smtClean="0"/>
              <a:t>хвіст</a:t>
            </a:r>
            <a:r>
              <a:rPr lang="ru-RU" sz="1800" dirty="0" smtClean="0"/>
              <a:t>» — </a:t>
            </a:r>
            <a:r>
              <a:rPr lang="ru-RU" sz="1800" dirty="0" err="1" smtClean="0"/>
              <a:t>слабка</a:t>
            </a:r>
            <a:r>
              <a:rPr lang="ru-RU" sz="1800" dirty="0" smtClean="0"/>
              <a:t> </a:t>
            </a:r>
            <a:r>
              <a:rPr lang="ru-RU" sz="1800" dirty="0" err="1" smtClean="0"/>
              <a:t>світна</a:t>
            </a:r>
            <a:r>
              <a:rPr lang="ru-RU" sz="1800" dirty="0" smtClean="0"/>
              <a:t> </a:t>
            </a:r>
            <a:r>
              <a:rPr lang="ru-RU" sz="1800" dirty="0" err="1" smtClean="0"/>
              <a:t>смуга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у </a:t>
            </a:r>
            <a:r>
              <a:rPr lang="ru-RU" sz="1800" dirty="0" err="1" smtClean="0"/>
              <a:t>результаті</a:t>
            </a:r>
            <a:r>
              <a:rPr lang="ru-RU" sz="1800" dirty="0" smtClean="0"/>
              <a:t> </a:t>
            </a:r>
            <a:r>
              <a:rPr lang="ru-RU" sz="1800" dirty="0" err="1" smtClean="0"/>
              <a:t>дії</a:t>
            </a:r>
            <a:r>
              <a:rPr lang="ru-RU" sz="1800" dirty="0" smtClean="0"/>
              <a:t> сонячного </a:t>
            </a:r>
            <a:r>
              <a:rPr lang="ru-RU" sz="1800" dirty="0" err="1" smtClean="0"/>
              <a:t>вітру</a:t>
            </a:r>
            <a:r>
              <a:rPr lang="ru-RU" sz="1800" dirty="0" smtClean="0"/>
              <a:t> </a:t>
            </a:r>
            <a:r>
              <a:rPr lang="ru-RU" sz="1800" dirty="0" err="1" smtClean="0"/>
              <a:t>найчастіше</a:t>
            </a:r>
            <a:r>
              <a:rPr lang="ru-RU" sz="1800" dirty="0" smtClean="0"/>
              <a:t> </a:t>
            </a:r>
            <a:r>
              <a:rPr lang="ru-RU" sz="1800" dirty="0" err="1" smtClean="0"/>
              <a:t>спрямована</a:t>
            </a:r>
            <a:r>
              <a:rPr lang="ru-RU" sz="1800" dirty="0" smtClean="0"/>
              <a:t> у </a:t>
            </a:r>
            <a:r>
              <a:rPr lang="ru-RU" sz="1800" dirty="0" err="1" smtClean="0"/>
              <a:t>протилежну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Сонця</a:t>
            </a:r>
            <a:r>
              <a:rPr lang="ru-RU" sz="1800" dirty="0" smtClean="0"/>
              <a:t> сторону.</a:t>
            </a: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2327980" cy="3213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438400" y="3429000"/>
            <a:ext cx="28194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err="1" smtClean="0"/>
              <a:t>Видимий</a:t>
            </a:r>
            <a:r>
              <a:rPr lang="ru-RU" sz="1400" dirty="0" smtClean="0"/>
              <a:t> </a:t>
            </a:r>
            <a:r>
              <a:rPr lang="ru-RU" sz="1400" dirty="0" err="1" smtClean="0"/>
              <a:t>хвіст</a:t>
            </a:r>
            <a:r>
              <a:rPr lang="ru-RU" sz="1400" dirty="0" smtClean="0"/>
              <a:t> </a:t>
            </a:r>
            <a:r>
              <a:rPr lang="ru-RU" sz="1400" dirty="0" err="1" smtClean="0"/>
              <a:t>може</a:t>
            </a:r>
            <a:r>
              <a:rPr lang="ru-RU" sz="1400" dirty="0" smtClean="0"/>
              <a:t> </a:t>
            </a:r>
            <a:r>
              <a:rPr lang="ru-RU" sz="1400" dirty="0" err="1" smtClean="0"/>
              <a:t>складатися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двох</a:t>
            </a:r>
            <a:r>
              <a:rPr lang="ru-RU" sz="1400" dirty="0" smtClean="0"/>
              <a:t> </a:t>
            </a:r>
            <a:r>
              <a:rPr lang="ru-RU" sz="1400" dirty="0" err="1" smtClean="0"/>
              <a:t>частин</a:t>
            </a:r>
            <a:r>
              <a:rPr lang="ru-RU" sz="1400" dirty="0" smtClean="0"/>
              <a:t>: газового і </a:t>
            </a:r>
            <a:r>
              <a:rPr lang="ru-RU" sz="1400" dirty="0" err="1" smtClean="0"/>
              <a:t>пилового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3505200"/>
            <a:ext cx="3124200" cy="31393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Хвости</a:t>
            </a:r>
            <a:r>
              <a:rPr lang="ru-RU" dirty="0" smtClean="0"/>
              <a:t> комет </a:t>
            </a:r>
            <a:r>
              <a:rPr lang="ru-RU" dirty="0" err="1" smtClean="0"/>
              <a:t>розрізняються</a:t>
            </a:r>
            <a:r>
              <a:rPr lang="ru-RU" dirty="0" smtClean="0"/>
              <a:t> </a:t>
            </a:r>
            <a:r>
              <a:rPr lang="ru-RU" dirty="0" err="1" smtClean="0"/>
              <a:t>завдовжки</a:t>
            </a:r>
            <a:r>
              <a:rPr lang="ru-RU" dirty="0" smtClean="0"/>
              <a:t> і формою. У </a:t>
            </a:r>
            <a:r>
              <a:rPr lang="ru-RU" dirty="0" err="1" smtClean="0"/>
              <a:t>деяких</a:t>
            </a:r>
            <a:r>
              <a:rPr lang="ru-RU" dirty="0" smtClean="0"/>
              <a:t> комет вони </a:t>
            </a:r>
            <a:r>
              <a:rPr lang="ru-RU" dirty="0" err="1" smtClean="0"/>
              <a:t>тягнуться</a:t>
            </a:r>
            <a:r>
              <a:rPr lang="ru-RU" dirty="0" smtClean="0"/>
              <a:t> через все небо.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хвіст</a:t>
            </a:r>
            <a:r>
              <a:rPr lang="ru-RU" dirty="0" smtClean="0"/>
              <a:t> </a:t>
            </a:r>
            <a:r>
              <a:rPr lang="ru-RU" dirty="0" err="1" smtClean="0"/>
              <a:t>комети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з'явилася</a:t>
            </a:r>
            <a:r>
              <a:rPr lang="ru-RU" dirty="0" smtClean="0"/>
              <a:t> в 1944 </a:t>
            </a:r>
            <a:r>
              <a:rPr lang="ru-RU" dirty="0" err="1" smtClean="0"/>
              <a:t>році</a:t>
            </a:r>
            <a:r>
              <a:rPr lang="ru-RU" dirty="0" smtClean="0"/>
              <a:t>,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завдовжки</a:t>
            </a:r>
            <a:r>
              <a:rPr lang="ru-RU" dirty="0" smtClean="0"/>
              <a:t> 20 </a:t>
            </a:r>
            <a:r>
              <a:rPr lang="ru-RU" dirty="0" err="1" smtClean="0"/>
              <a:t>млн</a:t>
            </a:r>
            <a:r>
              <a:rPr lang="ru-RU" dirty="0" smtClean="0"/>
              <a:t> км. А комета </a:t>
            </a:r>
            <a:r>
              <a:rPr lang="en-US" dirty="0" smtClean="0"/>
              <a:t>C/1680 V1 </a:t>
            </a:r>
            <a:r>
              <a:rPr lang="ru-RU" dirty="0" smtClean="0"/>
              <a:t>мала </a:t>
            </a:r>
            <a:r>
              <a:rPr lang="ru-RU" dirty="0" err="1" smtClean="0"/>
              <a:t>хвіст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протягнувся</a:t>
            </a:r>
            <a:r>
              <a:rPr lang="ru-RU" dirty="0" smtClean="0"/>
              <a:t> на 240 </a:t>
            </a:r>
            <a:r>
              <a:rPr lang="ru-RU" dirty="0" err="1" smtClean="0"/>
              <a:t>млн</a:t>
            </a:r>
            <a:r>
              <a:rPr lang="ru-RU" dirty="0" smtClean="0"/>
              <a:t> км.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зафіксовані</a:t>
            </a:r>
            <a:r>
              <a:rPr lang="ru-RU" dirty="0" smtClean="0"/>
              <a:t> </a:t>
            </a:r>
            <a:r>
              <a:rPr lang="ru-RU" dirty="0" err="1" smtClean="0"/>
              <a:t>випадки</a:t>
            </a:r>
            <a:r>
              <a:rPr lang="ru-RU" dirty="0" smtClean="0"/>
              <a:t> </a:t>
            </a:r>
            <a:r>
              <a:rPr lang="ru-RU" dirty="0" err="1" smtClean="0"/>
              <a:t>відділення</a:t>
            </a:r>
            <a:r>
              <a:rPr lang="ru-RU" dirty="0" smtClean="0"/>
              <a:t> хвоста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комети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210077"/>
            <a:ext cx="3429000" cy="241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50000" contrast="-59000"/>
          </a:blip>
          <a:srcRect/>
          <a:stretch>
            <a:fillRect/>
          </a:stretch>
        </p:blipFill>
        <p:spPr bwMode="auto">
          <a:xfrm>
            <a:off x="457200" y="1752599"/>
            <a:ext cx="8229600" cy="467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Комети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1600" dirty="0" smtClean="0"/>
              <a:t>Маси комет </a:t>
            </a:r>
            <a:r>
              <a:rPr lang="ru-RU" sz="1600" dirty="0" err="1" smtClean="0"/>
              <a:t>приблизно</a:t>
            </a:r>
            <a:r>
              <a:rPr lang="ru-RU" sz="1600" dirty="0" smtClean="0"/>
              <a:t> в </a:t>
            </a:r>
            <a:r>
              <a:rPr lang="ru-RU" sz="1600" dirty="0" err="1" smtClean="0"/>
              <a:t>мільярд</a:t>
            </a:r>
            <a:r>
              <a:rPr lang="ru-RU" sz="1600" dirty="0" smtClean="0"/>
              <a:t> </a:t>
            </a:r>
            <a:r>
              <a:rPr lang="ru-RU" sz="1600" dirty="0" err="1" smtClean="0"/>
              <a:t>разів</a:t>
            </a:r>
            <a:r>
              <a:rPr lang="ru-RU" sz="1600" dirty="0" smtClean="0"/>
              <a:t> </a:t>
            </a:r>
            <a:r>
              <a:rPr lang="ru-RU" sz="1600" dirty="0" err="1" smtClean="0"/>
              <a:t>менше</a:t>
            </a:r>
            <a:r>
              <a:rPr lang="ru-RU" sz="1600" dirty="0" smtClean="0"/>
              <a:t> маси Землі (5,9737×10</a:t>
            </a:r>
            <a:r>
              <a:rPr lang="ru-RU" sz="1600" baseline="30000" dirty="0" smtClean="0"/>
              <a:t>24</a:t>
            </a:r>
            <a:r>
              <a:rPr lang="ru-RU" sz="1600" dirty="0" smtClean="0"/>
              <a:t> кг), </a:t>
            </a:r>
            <a:r>
              <a:rPr lang="ru-RU" sz="1600" dirty="0" err="1" smtClean="0"/>
              <a:t>щільність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речовини</a:t>
            </a:r>
            <a:r>
              <a:rPr lang="ru-RU" sz="1600" dirty="0" smtClean="0"/>
              <a:t> </a:t>
            </a:r>
            <a:r>
              <a:rPr lang="ru-RU" sz="1600" dirty="0" err="1" smtClean="0"/>
              <a:t>хвостів</a:t>
            </a:r>
            <a:r>
              <a:rPr lang="ru-RU" sz="1600" dirty="0" smtClean="0"/>
              <a:t> комет </a:t>
            </a:r>
            <a:r>
              <a:rPr lang="ru-RU" sz="1600" dirty="0" err="1" smtClean="0"/>
              <a:t>наближається</a:t>
            </a:r>
            <a:r>
              <a:rPr lang="ru-RU" sz="1600" dirty="0" smtClean="0"/>
              <a:t> до нуля. </a:t>
            </a:r>
            <a:r>
              <a:rPr lang="ru-RU" sz="1600" dirty="0" err="1" smtClean="0"/>
              <a:t>Хвости</a:t>
            </a:r>
            <a:r>
              <a:rPr lang="ru-RU" sz="1600" dirty="0" smtClean="0"/>
              <a:t> «</a:t>
            </a:r>
            <a:r>
              <a:rPr lang="ru-RU" sz="1600" dirty="0" err="1" smtClean="0"/>
              <a:t>небесних</a:t>
            </a:r>
            <a:r>
              <a:rPr lang="ru-RU" sz="1600" dirty="0" smtClean="0"/>
              <a:t> гостей» </a:t>
            </a:r>
            <a:r>
              <a:rPr lang="ru-RU" sz="1600" dirty="0" err="1" smtClean="0"/>
              <a:t>майже</a:t>
            </a:r>
            <a:r>
              <a:rPr lang="ru-RU" sz="1600" dirty="0" smtClean="0"/>
              <a:t> не </a:t>
            </a:r>
            <a:r>
              <a:rPr lang="ru-RU" sz="1600" dirty="0" err="1" smtClean="0"/>
              <a:t>впливають</a:t>
            </a:r>
            <a:r>
              <a:rPr lang="ru-RU" sz="1600" dirty="0" smtClean="0"/>
              <a:t> на </a:t>
            </a:r>
            <a:r>
              <a:rPr lang="ru-RU" sz="1600" dirty="0" err="1" smtClean="0"/>
              <a:t>планети</a:t>
            </a:r>
            <a:r>
              <a:rPr lang="ru-RU" sz="1600" dirty="0" smtClean="0"/>
              <a:t> Сонячної </a:t>
            </a:r>
            <a:r>
              <a:rPr lang="ru-RU" sz="1600" dirty="0" err="1" smtClean="0"/>
              <a:t>системи</a:t>
            </a:r>
            <a:r>
              <a:rPr lang="ru-RU" sz="1600" dirty="0" smtClean="0"/>
              <a:t>. У </a:t>
            </a:r>
            <a:r>
              <a:rPr lang="ru-RU" sz="1600" dirty="0" err="1" smtClean="0"/>
              <a:t>травні</a:t>
            </a:r>
            <a:r>
              <a:rPr lang="ru-RU" sz="1600" dirty="0" smtClean="0"/>
              <a:t> 1910 Земля проходила </a:t>
            </a:r>
            <a:r>
              <a:rPr lang="ru-RU" sz="1600" dirty="0" err="1" smtClean="0"/>
              <a:t>крізь</a:t>
            </a:r>
            <a:r>
              <a:rPr lang="ru-RU" sz="1600" dirty="0" smtClean="0"/>
              <a:t> </a:t>
            </a:r>
            <a:r>
              <a:rPr lang="ru-RU" sz="1600" dirty="0" err="1" smtClean="0"/>
              <a:t>хвіст</a:t>
            </a:r>
            <a:r>
              <a:rPr lang="ru-RU" sz="1600" dirty="0" smtClean="0"/>
              <a:t> </a:t>
            </a:r>
            <a:r>
              <a:rPr lang="ru-RU" sz="1600" dirty="0" err="1" smtClean="0"/>
              <a:t>комети</a:t>
            </a:r>
            <a:r>
              <a:rPr lang="ru-RU" sz="1600" dirty="0" smtClean="0"/>
              <a:t> Галлея, </a:t>
            </a:r>
            <a:r>
              <a:rPr lang="ru-RU" sz="1600" dirty="0" err="1" smtClean="0"/>
              <a:t>ніяких</a:t>
            </a:r>
            <a:r>
              <a:rPr lang="ru-RU" sz="1600" dirty="0" smtClean="0"/>
              <a:t> </a:t>
            </a:r>
            <a:r>
              <a:rPr lang="ru-RU" sz="1600" dirty="0" err="1" smtClean="0"/>
              <a:t>пов'язаних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цім</a:t>
            </a:r>
            <a:r>
              <a:rPr lang="ru-RU" sz="1600" dirty="0" smtClean="0"/>
              <a:t> </a:t>
            </a:r>
            <a:r>
              <a:rPr lang="ru-RU" sz="1600" dirty="0" err="1" smtClean="0"/>
              <a:t>змін</a:t>
            </a:r>
            <a:r>
              <a:rPr lang="ru-RU" sz="1600" dirty="0" smtClean="0"/>
              <a:t> на </a:t>
            </a:r>
            <a:r>
              <a:rPr lang="ru-RU" sz="1600" dirty="0" err="1" smtClean="0"/>
              <a:t>планеті</a:t>
            </a:r>
            <a:r>
              <a:rPr lang="ru-RU" sz="1600" dirty="0" smtClean="0"/>
              <a:t> та в </a:t>
            </a:r>
            <a:r>
              <a:rPr lang="ru-RU" sz="1600" dirty="0" err="1" smtClean="0"/>
              <a:t>русі</a:t>
            </a:r>
            <a:r>
              <a:rPr lang="ru-RU" sz="1600" dirty="0" smtClean="0"/>
              <a:t> </a:t>
            </a:r>
            <a:r>
              <a:rPr lang="ru-RU" sz="1600" dirty="0" err="1" smtClean="0"/>
              <a:t>планети</a:t>
            </a:r>
            <a:r>
              <a:rPr lang="ru-RU" sz="1600" dirty="0" smtClean="0"/>
              <a:t> не </a:t>
            </a:r>
            <a:r>
              <a:rPr lang="ru-RU" sz="1600" dirty="0" err="1" smtClean="0"/>
              <a:t>відмічено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Маси комет </a:t>
            </a:r>
            <a:r>
              <a:rPr lang="ru-RU" sz="1600" dirty="0" err="1" smtClean="0"/>
              <a:t>приблизно</a:t>
            </a:r>
            <a:r>
              <a:rPr lang="ru-RU" sz="1600" dirty="0" smtClean="0"/>
              <a:t> в </a:t>
            </a:r>
            <a:r>
              <a:rPr lang="ru-RU" sz="1600" dirty="0" err="1" smtClean="0"/>
              <a:t>мільярд</a:t>
            </a:r>
            <a:r>
              <a:rPr lang="ru-RU" sz="1600" dirty="0" smtClean="0"/>
              <a:t> </a:t>
            </a:r>
            <a:r>
              <a:rPr lang="ru-RU" sz="1600" dirty="0" err="1" smtClean="0"/>
              <a:t>разів</a:t>
            </a:r>
            <a:r>
              <a:rPr lang="ru-RU" sz="1600" dirty="0" smtClean="0"/>
              <a:t> </a:t>
            </a:r>
            <a:r>
              <a:rPr lang="ru-RU" sz="1600" dirty="0" err="1" smtClean="0"/>
              <a:t>менше</a:t>
            </a:r>
            <a:r>
              <a:rPr lang="ru-RU" sz="1600" dirty="0" smtClean="0"/>
              <a:t> маси </a:t>
            </a:r>
            <a:r>
              <a:rPr lang="ru-RU" sz="1600" dirty="0" smtClean="0">
                <a:hlinkClick r:id="rId3" tooltip="Земля"/>
              </a:rPr>
              <a:t>Землі</a:t>
            </a:r>
            <a:r>
              <a:rPr lang="ru-RU" sz="1600" dirty="0" smtClean="0"/>
              <a:t> (5,9737×10</a:t>
            </a:r>
            <a:r>
              <a:rPr lang="ru-RU" sz="1600" baseline="30000" dirty="0" smtClean="0"/>
              <a:t>24</a:t>
            </a:r>
            <a:r>
              <a:rPr lang="ru-RU" sz="1600" dirty="0" smtClean="0"/>
              <a:t> </a:t>
            </a:r>
            <a:r>
              <a:rPr lang="ru-RU" sz="1600" dirty="0" smtClean="0">
                <a:hlinkClick r:id="rId4" tooltip="Кг"/>
              </a:rPr>
              <a:t>кг</a:t>
            </a:r>
            <a:r>
              <a:rPr lang="ru-RU" sz="1600" dirty="0" smtClean="0"/>
              <a:t>), </a:t>
            </a:r>
            <a:r>
              <a:rPr lang="ru-RU" sz="1600" dirty="0" err="1" smtClean="0"/>
              <a:t>щільність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речовини</a:t>
            </a:r>
            <a:r>
              <a:rPr lang="ru-RU" sz="1600" dirty="0" smtClean="0"/>
              <a:t> </a:t>
            </a:r>
            <a:r>
              <a:rPr lang="ru-RU" sz="1600" dirty="0" err="1" smtClean="0"/>
              <a:t>хвостів</a:t>
            </a:r>
            <a:r>
              <a:rPr lang="ru-RU" sz="1600" dirty="0" smtClean="0"/>
              <a:t> комет </a:t>
            </a:r>
            <a:r>
              <a:rPr lang="ru-RU" sz="1600" dirty="0" err="1" smtClean="0"/>
              <a:t>наближається</a:t>
            </a:r>
            <a:r>
              <a:rPr lang="ru-RU" sz="1600" dirty="0" smtClean="0"/>
              <a:t> до нуля. </a:t>
            </a:r>
            <a:r>
              <a:rPr lang="ru-RU" sz="1600" dirty="0" err="1" smtClean="0"/>
              <a:t>Хвости</a:t>
            </a:r>
            <a:r>
              <a:rPr lang="ru-RU" sz="1600" dirty="0" smtClean="0"/>
              <a:t> «</a:t>
            </a:r>
            <a:r>
              <a:rPr lang="ru-RU" sz="1600" dirty="0" err="1" smtClean="0"/>
              <a:t>небесних</a:t>
            </a:r>
            <a:r>
              <a:rPr lang="ru-RU" sz="1600" dirty="0" smtClean="0"/>
              <a:t> гостей» </a:t>
            </a:r>
            <a:r>
              <a:rPr lang="ru-RU" sz="1600" dirty="0" err="1" smtClean="0"/>
              <a:t>майже</a:t>
            </a:r>
            <a:r>
              <a:rPr lang="ru-RU" sz="1600" dirty="0" smtClean="0"/>
              <a:t> не </a:t>
            </a:r>
            <a:r>
              <a:rPr lang="ru-RU" sz="1600" dirty="0" err="1" smtClean="0"/>
              <a:t>впливають</a:t>
            </a:r>
            <a:r>
              <a:rPr lang="ru-RU" sz="1600" dirty="0" smtClean="0"/>
              <a:t> на </a:t>
            </a:r>
            <a:r>
              <a:rPr lang="ru-RU" sz="1600" dirty="0" err="1" smtClean="0"/>
              <a:t>планети</a:t>
            </a:r>
            <a:r>
              <a:rPr lang="ru-RU" sz="1600" dirty="0" smtClean="0"/>
              <a:t> </a:t>
            </a:r>
            <a:r>
              <a:rPr lang="ru-RU" sz="1600" dirty="0" smtClean="0">
                <a:hlinkClick r:id="rId5" tooltip="Сонячна система"/>
              </a:rPr>
              <a:t>Сонячної </a:t>
            </a:r>
            <a:r>
              <a:rPr lang="ru-RU" sz="1600" dirty="0" err="1" smtClean="0">
                <a:hlinkClick r:id="rId5" tooltip="Сонячна система"/>
              </a:rPr>
              <a:t>системи</a:t>
            </a:r>
            <a:r>
              <a:rPr lang="ru-RU" sz="1600" dirty="0" smtClean="0"/>
              <a:t>. У </a:t>
            </a:r>
            <a:r>
              <a:rPr lang="ru-RU" sz="1600" dirty="0" err="1" smtClean="0"/>
              <a:t>травні</a:t>
            </a:r>
            <a:r>
              <a:rPr lang="ru-RU" sz="1600" dirty="0" smtClean="0"/>
              <a:t> </a:t>
            </a:r>
            <a:r>
              <a:rPr lang="ru-RU" sz="1600" dirty="0" smtClean="0">
                <a:hlinkClick r:id="rId6" tooltip="1910"/>
              </a:rPr>
              <a:t>1910</a:t>
            </a:r>
            <a:r>
              <a:rPr lang="ru-RU" sz="1600" dirty="0" smtClean="0"/>
              <a:t> Земля проходила </a:t>
            </a:r>
            <a:r>
              <a:rPr lang="ru-RU" sz="1600" dirty="0" err="1" smtClean="0"/>
              <a:t>крізь</a:t>
            </a:r>
            <a:r>
              <a:rPr lang="ru-RU" sz="1600" dirty="0" smtClean="0"/>
              <a:t> </a:t>
            </a:r>
            <a:r>
              <a:rPr lang="ru-RU" sz="1600" dirty="0" err="1" smtClean="0"/>
              <a:t>хвіст</a:t>
            </a:r>
            <a:r>
              <a:rPr lang="ru-RU" sz="1600" dirty="0" smtClean="0"/>
              <a:t> </a:t>
            </a:r>
            <a:r>
              <a:rPr lang="ru-RU" sz="1600" dirty="0" err="1" smtClean="0"/>
              <a:t>комети</a:t>
            </a:r>
            <a:r>
              <a:rPr lang="ru-RU" sz="1600" dirty="0" smtClean="0"/>
              <a:t> Галлея, </a:t>
            </a:r>
            <a:r>
              <a:rPr lang="ru-RU" sz="1600" dirty="0" err="1" smtClean="0"/>
              <a:t>ніяких</a:t>
            </a:r>
            <a:r>
              <a:rPr lang="ru-RU" sz="1600" dirty="0" smtClean="0"/>
              <a:t> </a:t>
            </a:r>
            <a:r>
              <a:rPr lang="ru-RU" sz="1600" dirty="0" err="1" smtClean="0"/>
              <a:t>пов'язаних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цім</a:t>
            </a:r>
            <a:r>
              <a:rPr lang="ru-RU" sz="1600" dirty="0" smtClean="0"/>
              <a:t> </a:t>
            </a:r>
            <a:r>
              <a:rPr lang="ru-RU" sz="1600" dirty="0" err="1" smtClean="0"/>
              <a:t>змін</a:t>
            </a:r>
            <a:r>
              <a:rPr lang="ru-RU" sz="1600" dirty="0" smtClean="0"/>
              <a:t> на </a:t>
            </a:r>
            <a:r>
              <a:rPr lang="ru-RU" sz="1600" dirty="0" err="1" smtClean="0"/>
              <a:t>планеті</a:t>
            </a:r>
            <a:r>
              <a:rPr lang="ru-RU" sz="1600" dirty="0" smtClean="0"/>
              <a:t> та в </a:t>
            </a:r>
            <a:r>
              <a:rPr lang="ru-RU" sz="1600" dirty="0" err="1" smtClean="0"/>
              <a:t>русі</a:t>
            </a:r>
            <a:r>
              <a:rPr lang="ru-RU" sz="1600" dirty="0" smtClean="0"/>
              <a:t> </a:t>
            </a:r>
            <a:r>
              <a:rPr lang="ru-RU" sz="1600" dirty="0" err="1" smtClean="0"/>
              <a:t>планети</a:t>
            </a:r>
            <a:r>
              <a:rPr lang="ru-RU" sz="1600" dirty="0" smtClean="0"/>
              <a:t> не </a:t>
            </a:r>
            <a:r>
              <a:rPr lang="ru-RU" sz="1600" dirty="0" err="1" smtClean="0"/>
              <a:t>відмічено</a:t>
            </a:r>
            <a:r>
              <a:rPr lang="ru-RU" sz="1600" dirty="0" smtClean="0"/>
              <a:t>.</a:t>
            </a:r>
          </a:p>
          <a:p>
            <a:r>
              <a:rPr lang="ru-RU" sz="1600" dirty="0" err="1" smtClean="0"/>
              <a:t>Зіткнення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великої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комети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планетою </a:t>
            </a:r>
            <a:r>
              <a:rPr lang="ru-RU" sz="1600" dirty="0" err="1" smtClean="0"/>
              <a:t>призводить</a:t>
            </a:r>
            <a:r>
              <a:rPr lang="ru-RU" sz="1600" dirty="0" smtClean="0"/>
              <a:t> до </a:t>
            </a:r>
            <a:r>
              <a:rPr lang="ru-RU" sz="1600" dirty="0" err="1" smtClean="0"/>
              <a:t>великомасштабних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наслідків</a:t>
            </a:r>
            <a:r>
              <a:rPr lang="ru-RU" sz="1600" dirty="0" smtClean="0"/>
              <a:t> в </a:t>
            </a:r>
            <a:r>
              <a:rPr lang="ru-RU" sz="1600" dirty="0" err="1" smtClean="0"/>
              <a:t>атмосфері</a:t>
            </a:r>
            <a:r>
              <a:rPr lang="ru-RU" sz="1600" dirty="0" smtClean="0"/>
              <a:t>, </a:t>
            </a:r>
            <a:r>
              <a:rPr lang="ru-RU" sz="1600" dirty="0" err="1" smtClean="0"/>
              <a:t>магнітосфері</a:t>
            </a:r>
            <a:r>
              <a:rPr lang="ru-RU" sz="1600" dirty="0" smtClean="0"/>
              <a:t>, </a:t>
            </a:r>
            <a:r>
              <a:rPr lang="ru-RU" sz="1600" dirty="0" err="1" smtClean="0"/>
              <a:t>кліматі</a:t>
            </a:r>
            <a:r>
              <a:rPr lang="ru-RU" sz="1600" dirty="0" smtClean="0"/>
              <a:t> </a:t>
            </a:r>
            <a:r>
              <a:rPr lang="ru-RU" sz="1600" dirty="0" err="1" smtClean="0"/>
              <a:t>останньої</a:t>
            </a:r>
            <a:r>
              <a:rPr lang="ru-RU" sz="1600" dirty="0" smtClean="0"/>
              <a:t>. </a:t>
            </a:r>
            <a:r>
              <a:rPr lang="ru-RU" sz="1600" dirty="0" err="1" smtClean="0"/>
              <a:t>Гарним</a:t>
            </a:r>
            <a:r>
              <a:rPr lang="ru-RU" sz="1600" dirty="0" smtClean="0"/>
              <a:t> і </a:t>
            </a:r>
            <a:r>
              <a:rPr lang="ru-RU" sz="1600" dirty="0" err="1" smtClean="0"/>
              <a:t>досить</a:t>
            </a:r>
            <a:r>
              <a:rPr lang="ru-RU" sz="1600" dirty="0" smtClean="0"/>
              <a:t> </a:t>
            </a:r>
            <a:r>
              <a:rPr lang="ru-RU" sz="1600" dirty="0" err="1" smtClean="0"/>
              <a:t>якісно</a:t>
            </a:r>
            <a:r>
              <a:rPr lang="ru-RU" sz="1600" dirty="0" smtClean="0"/>
              <a:t> </a:t>
            </a:r>
            <a:r>
              <a:rPr lang="ru-RU" sz="1600" dirty="0" err="1" smtClean="0"/>
              <a:t>дослідженим</a:t>
            </a:r>
            <a:r>
              <a:rPr lang="ru-RU" sz="1600" dirty="0" smtClean="0"/>
              <a:t> прикладом такого </a:t>
            </a:r>
            <a:r>
              <a:rPr lang="ru-RU" sz="1600" dirty="0" err="1" smtClean="0"/>
              <a:t>зіткнення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було</a:t>
            </a:r>
            <a:r>
              <a:rPr lang="ru-RU" sz="1600" dirty="0" smtClean="0"/>
              <a:t> </a:t>
            </a:r>
            <a:r>
              <a:rPr lang="ru-RU" sz="1600" dirty="0" err="1" smtClean="0"/>
              <a:t>зіткнення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уламків</a:t>
            </a:r>
            <a:r>
              <a:rPr lang="ru-RU" sz="1600" dirty="0" smtClean="0"/>
              <a:t> </a:t>
            </a:r>
            <a:r>
              <a:rPr lang="ru-RU" sz="1600" dirty="0" err="1" smtClean="0"/>
              <a:t>комети</a:t>
            </a:r>
            <a:r>
              <a:rPr lang="ru-RU" sz="1600" dirty="0" smtClean="0"/>
              <a:t> </a:t>
            </a:r>
            <a:r>
              <a:rPr lang="ru-RU" sz="1600" dirty="0" err="1" smtClean="0"/>
              <a:t>Шумейкер-Леві</a:t>
            </a:r>
            <a:r>
              <a:rPr lang="ru-RU" sz="1600" dirty="0" smtClean="0"/>
              <a:t> 9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>
                <a:hlinkClick r:id="rId7" tooltip="Юпітер (планета)"/>
              </a:rPr>
              <a:t>Юпітером</a:t>
            </a:r>
            <a:r>
              <a:rPr lang="ru-RU" sz="1600" dirty="0" smtClean="0"/>
              <a:t> в </a:t>
            </a:r>
            <a:r>
              <a:rPr lang="ru-RU" sz="1600" dirty="0" err="1" smtClean="0"/>
              <a:t>липні</a:t>
            </a:r>
            <a:r>
              <a:rPr lang="ru-RU" sz="1600" dirty="0" smtClean="0"/>
              <a:t> </a:t>
            </a:r>
            <a:r>
              <a:rPr lang="ru-RU" sz="1600" dirty="0" smtClean="0">
                <a:hlinkClick r:id="rId8" tooltip="1994"/>
              </a:rPr>
              <a:t>1994</a:t>
            </a:r>
            <a:r>
              <a:rPr lang="ru-RU" sz="1600" dirty="0" smtClean="0"/>
              <a:t> року. </a:t>
            </a:r>
            <a:r>
              <a:rPr lang="ru-RU" sz="1600" dirty="0" err="1" smtClean="0"/>
              <a:t>Ця</a:t>
            </a:r>
            <a:r>
              <a:rPr lang="ru-RU" sz="1600" dirty="0" smtClean="0"/>
              <a:t> комета </a:t>
            </a:r>
            <a:r>
              <a:rPr lang="ru-RU" sz="1600" dirty="0" err="1" smtClean="0"/>
              <a:t>підійшла</a:t>
            </a:r>
            <a:r>
              <a:rPr lang="ru-RU" sz="1600" dirty="0" smtClean="0"/>
              <a:t> </a:t>
            </a:r>
            <a:r>
              <a:rPr lang="ru-RU" sz="1600" dirty="0" err="1" smtClean="0"/>
              <a:t>занадто</a:t>
            </a:r>
            <a:r>
              <a:rPr lang="ru-RU" sz="1600" dirty="0" smtClean="0"/>
              <a:t> </a:t>
            </a:r>
            <a:r>
              <a:rPr lang="ru-RU" sz="1600" dirty="0" err="1" smtClean="0"/>
              <a:t>близько</a:t>
            </a:r>
            <a:r>
              <a:rPr lang="ru-RU" sz="1600" dirty="0" smtClean="0"/>
              <a:t> до </a:t>
            </a:r>
            <a:r>
              <a:rPr lang="ru-RU" sz="1600" dirty="0" err="1" smtClean="0"/>
              <a:t>Юпітера</a:t>
            </a:r>
            <a:r>
              <a:rPr lang="ru-RU" sz="1600" dirty="0" smtClean="0"/>
              <a:t>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була</a:t>
            </a:r>
            <a:r>
              <a:rPr lang="ru-RU" sz="1600" dirty="0" smtClean="0"/>
              <a:t> попросту </a:t>
            </a:r>
            <a:r>
              <a:rPr lang="ru-RU" sz="1600" dirty="0" err="1" smtClean="0"/>
              <a:t>розірвана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гравітаційним</a:t>
            </a:r>
            <a:r>
              <a:rPr lang="ru-RU" sz="1600" dirty="0" smtClean="0"/>
              <a:t> полем на 23 фрагмента </a:t>
            </a:r>
            <a:r>
              <a:rPr lang="ru-RU" sz="1600" dirty="0" err="1" smtClean="0"/>
              <a:t>розміром</a:t>
            </a:r>
            <a:r>
              <a:rPr lang="ru-RU" sz="1600" dirty="0" smtClean="0"/>
              <a:t> до 2 км. </a:t>
            </a:r>
            <a:r>
              <a:rPr lang="ru-RU" sz="1600" dirty="0" err="1" smtClean="0"/>
              <a:t>Ці</a:t>
            </a:r>
            <a:r>
              <a:rPr lang="ru-RU" sz="1600" dirty="0" smtClean="0"/>
              <a:t> </a:t>
            </a:r>
            <a:r>
              <a:rPr lang="ru-RU" sz="1600" dirty="0" err="1" smtClean="0"/>
              <a:t>уламки</a:t>
            </a:r>
            <a:r>
              <a:rPr lang="ru-RU" sz="1600" dirty="0" smtClean="0"/>
              <a:t>, </a:t>
            </a:r>
            <a:r>
              <a:rPr lang="ru-RU" sz="1600" dirty="0" err="1" smtClean="0"/>
              <a:t>розтягнувшись</a:t>
            </a:r>
            <a:r>
              <a:rPr lang="ru-RU" sz="1600" dirty="0" smtClean="0"/>
              <a:t> в одну </a:t>
            </a:r>
            <a:r>
              <a:rPr lang="ru-RU" sz="1600" dirty="0" err="1" smtClean="0"/>
              <a:t>лінію</a:t>
            </a:r>
            <a:r>
              <a:rPr lang="ru-RU" sz="1600" dirty="0" smtClean="0"/>
              <a:t> 1,1 </a:t>
            </a:r>
            <a:r>
              <a:rPr lang="ru-RU" sz="1600" dirty="0" err="1" smtClean="0"/>
              <a:t>млн</a:t>
            </a:r>
            <a:r>
              <a:rPr lang="ru-RU" sz="1600" dirty="0" smtClean="0"/>
              <a:t> км (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втроє</a:t>
            </a:r>
            <a:r>
              <a:rPr lang="ru-RU" sz="1600" dirty="0" smtClean="0"/>
              <a:t> </a:t>
            </a:r>
            <a:r>
              <a:rPr lang="ru-RU" sz="1600" dirty="0" err="1" smtClean="0"/>
              <a:t>більше</a:t>
            </a:r>
            <a:r>
              <a:rPr lang="ru-RU" sz="1600" dirty="0" smtClean="0"/>
              <a:t>, </a:t>
            </a:r>
            <a:r>
              <a:rPr lang="ru-RU" sz="1600" dirty="0" err="1" smtClean="0"/>
              <a:t>ніж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Землі до Місяця), </a:t>
            </a:r>
            <a:r>
              <a:rPr lang="ru-RU" sz="1600" dirty="0" err="1" smtClean="0"/>
              <a:t>продовжували</a:t>
            </a:r>
            <a:r>
              <a:rPr lang="ru-RU" sz="1600" dirty="0" smtClean="0"/>
              <a:t> </a:t>
            </a:r>
            <a:r>
              <a:rPr lang="ru-RU" sz="1600" dirty="0" err="1" smtClean="0"/>
              <a:t>свій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політ</a:t>
            </a:r>
            <a:r>
              <a:rPr lang="ru-RU" sz="1600" dirty="0" smtClean="0"/>
              <a:t> </a:t>
            </a:r>
            <a:r>
              <a:rPr lang="ru-RU" sz="1600" dirty="0" err="1" smtClean="0"/>
              <a:t>назустріч</a:t>
            </a:r>
            <a:r>
              <a:rPr lang="ru-RU" sz="1600" dirty="0" smtClean="0"/>
              <a:t> </a:t>
            </a:r>
            <a:r>
              <a:rPr lang="ru-RU" sz="1600" dirty="0" err="1" smtClean="0"/>
              <a:t>Юпітерові</a:t>
            </a:r>
            <a:r>
              <a:rPr lang="ru-RU" sz="1600" dirty="0" smtClean="0"/>
              <a:t>, </a:t>
            </a:r>
            <a:r>
              <a:rPr lang="ru-RU" sz="1600" dirty="0" err="1" smtClean="0"/>
              <a:t>поки</a:t>
            </a:r>
            <a:r>
              <a:rPr lang="ru-RU" sz="1600" dirty="0" smtClean="0"/>
              <a:t> не </a:t>
            </a:r>
            <a:r>
              <a:rPr lang="ru-RU" sz="1600" dirty="0" err="1" smtClean="0"/>
              <a:t>зіштовхнулися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ним. </a:t>
            </a:r>
            <a:r>
              <a:rPr lang="ru-RU" sz="1600" dirty="0" err="1" smtClean="0"/>
              <a:t>Цілий</a:t>
            </a:r>
            <a:r>
              <a:rPr lang="ru-RU" sz="1600" dirty="0" smtClean="0"/>
              <a:t> </a:t>
            </a:r>
            <a:r>
              <a:rPr lang="ru-RU" sz="1600" dirty="0" err="1" smtClean="0"/>
              <a:t>тиждень</a:t>
            </a:r>
            <a:r>
              <a:rPr lang="ru-RU" sz="1600" dirty="0" smtClean="0"/>
              <a:t>, </a:t>
            </a:r>
            <a:r>
              <a:rPr lang="ru-RU" sz="1600" dirty="0" err="1" smtClean="0"/>
              <a:t>з</a:t>
            </a:r>
            <a:r>
              <a:rPr lang="ru-RU" sz="1600" dirty="0" smtClean="0"/>
              <a:t> 16 по 22 </a:t>
            </a:r>
            <a:r>
              <a:rPr lang="ru-RU" sz="1600" dirty="0" err="1" smtClean="0"/>
              <a:t>липня</a:t>
            </a:r>
            <a:r>
              <a:rPr lang="ru-RU" sz="1600" dirty="0" smtClean="0"/>
              <a:t> 1994 року, </a:t>
            </a:r>
            <a:r>
              <a:rPr lang="ru-RU" sz="1600" dirty="0" err="1" smtClean="0"/>
              <a:t>тривав</a:t>
            </a:r>
            <a:r>
              <a:rPr lang="ru-RU" sz="1600" dirty="0" smtClean="0"/>
              <a:t> </a:t>
            </a:r>
            <a:r>
              <a:rPr lang="ru-RU" sz="1600" dirty="0" err="1" smtClean="0"/>
              <a:t>кометопад</a:t>
            </a:r>
            <a:r>
              <a:rPr lang="ru-RU" sz="1600" dirty="0" smtClean="0"/>
              <a:t>. Один за одним </a:t>
            </a:r>
            <a:r>
              <a:rPr lang="ru-RU" sz="1600" dirty="0" err="1" smtClean="0"/>
              <a:t>відбувалися</a:t>
            </a:r>
            <a:r>
              <a:rPr lang="ru-RU" sz="1600" dirty="0" smtClean="0"/>
              <a:t> </a:t>
            </a:r>
            <a:r>
              <a:rPr lang="ru-RU" sz="1600" dirty="0" err="1" smtClean="0"/>
              <a:t>гігантські</a:t>
            </a:r>
            <a:r>
              <a:rPr lang="ru-RU" sz="1600" dirty="0" smtClean="0"/>
              <a:t> </a:t>
            </a:r>
            <a:r>
              <a:rPr lang="ru-RU" sz="1600" dirty="0" err="1" smtClean="0"/>
              <a:t>спалахи</a:t>
            </a:r>
            <a:r>
              <a:rPr lang="ru-RU" sz="1600" dirty="0" smtClean="0"/>
              <a:t>, коли </a:t>
            </a:r>
            <a:r>
              <a:rPr lang="ru-RU" sz="1600" dirty="0" err="1" smtClean="0"/>
              <a:t>черговий</a:t>
            </a:r>
            <a:r>
              <a:rPr lang="ru-RU" sz="1600" dirty="0" smtClean="0"/>
              <a:t> </a:t>
            </a:r>
            <a:r>
              <a:rPr lang="ru-RU" sz="1600" dirty="0" err="1" smtClean="0"/>
              <a:t>уламок</a:t>
            </a:r>
            <a:r>
              <a:rPr lang="ru-RU" sz="1600" dirty="0" smtClean="0"/>
              <a:t> </a:t>
            </a:r>
            <a:r>
              <a:rPr lang="ru-RU" sz="1600" dirty="0" err="1" smtClean="0"/>
              <a:t>комети</a:t>
            </a:r>
            <a:r>
              <a:rPr lang="ru-RU" sz="1600" dirty="0" smtClean="0"/>
              <a:t> входив в атмосферу </a:t>
            </a:r>
            <a:r>
              <a:rPr lang="ru-RU" sz="1600" dirty="0" err="1" smtClean="0"/>
              <a:t>Юпітера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гігантською</a:t>
            </a:r>
            <a:r>
              <a:rPr lang="ru-RU" sz="1600" dirty="0" smtClean="0"/>
              <a:t> </a:t>
            </a:r>
            <a:r>
              <a:rPr lang="ru-RU" sz="1600" dirty="0" err="1" smtClean="0"/>
              <a:t>швидкістю</a:t>
            </a:r>
            <a:r>
              <a:rPr lang="ru-RU" sz="1600" dirty="0" smtClean="0"/>
              <a:t> 64 км/с (230 </a:t>
            </a:r>
            <a:r>
              <a:rPr lang="ru-RU" sz="1600" dirty="0" err="1" smtClean="0"/>
              <a:t>тисяч</a:t>
            </a:r>
            <a:r>
              <a:rPr lang="ru-RU" sz="1600" dirty="0" smtClean="0"/>
              <a:t> км/год). У </a:t>
            </a:r>
            <a:r>
              <a:rPr lang="ru-RU" sz="1600" dirty="0" err="1" smtClean="0"/>
              <a:t>процесі</a:t>
            </a:r>
            <a:r>
              <a:rPr lang="ru-RU" sz="1600" dirty="0" smtClean="0"/>
              <a:t> </a:t>
            </a:r>
            <a:r>
              <a:rPr lang="ru-RU" sz="1600" dirty="0" err="1" smtClean="0"/>
              <a:t>падіння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порушення</a:t>
            </a:r>
            <a:r>
              <a:rPr lang="ru-RU" sz="1600" dirty="0" smtClean="0"/>
              <a:t> в </a:t>
            </a:r>
            <a:r>
              <a:rPr lang="ru-RU" sz="1600" dirty="0" err="1" smtClean="0"/>
              <a:t>структурі</a:t>
            </a:r>
            <a:r>
              <a:rPr lang="ru-RU" sz="1600" dirty="0" smtClean="0"/>
              <a:t> </a:t>
            </a:r>
            <a:r>
              <a:rPr lang="ru-RU" sz="1600" dirty="0" err="1" smtClean="0"/>
              <a:t>радіаційних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поясів</a:t>
            </a:r>
            <a:r>
              <a:rPr lang="ru-RU" sz="1600" dirty="0" smtClean="0"/>
              <a:t> </a:t>
            </a:r>
            <a:r>
              <a:rPr lang="ru-RU" sz="1600" dirty="0" err="1" smtClean="0"/>
              <a:t>навколо</a:t>
            </a:r>
            <a:r>
              <a:rPr lang="ru-RU" sz="1600" dirty="0" smtClean="0"/>
              <a:t> </a:t>
            </a:r>
            <a:r>
              <a:rPr lang="ru-RU" sz="1600" dirty="0" err="1" smtClean="0"/>
              <a:t>планети</a:t>
            </a:r>
            <a:r>
              <a:rPr lang="ru-RU" sz="1600" dirty="0" smtClean="0"/>
              <a:t> </a:t>
            </a:r>
            <a:r>
              <a:rPr lang="ru-RU" sz="1600" dirty="0" err="1" smtClean="0"/>
              <a:t>досягли</a:t>
            </a:r>
            <a:r>
              <a:rPr lang="ru-RU" sz="1600" dirty="0" smtClean="0"/>
              <a:t> такого </a:t>
            </a:r>
            <a:r>
              <a:rPr lang="ru-RU" sz="1600" dirty="0" err="1" smtClean="0"/>
              <a:t>ступеня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над </a:t>
            </a:r>
            <a:r>
              <a:rPr lang="ru-RU" sz="1600" dirty="0" err="1" smtClean="0"/>
              <a:t>Юпітером</a:t>
            </a:r>
            <a:r>
              <a:rPr lang="ru-RU" sz="1600" dirty="0" smtClean="0"/>
              <a:t> </a:t>
            </a:r>
            <a:r>
              <a:rPr lang="ru-RU" sz="1600" dirty="0" err="1" smtClean="0"/>
              <a:t>з'явилося</a:t>
            </a:r>
            <a:r>
              <a:rPr lang="ru-RU" sz="1600" dirty="0" smtClean="0"/>
              <a:t> </a:t>
            </a:r>
            <a:r>
              <a:rPr lang="ru-RU" sz="1600" dirty="0" err="1" smtClean="0"/>
              <a:t>дуже</a:t>
            </a:r>
            <a:r>
              <a:rPr lang="ru-RU" sz="1600" dirty="0" smtClean="0"/>
              <a:t> </a:t>
            </a:r>
            <a:r>
              <a:rPr lang="ru-RU" sz="1600" dirty="0" err="1" smtClean="0"/>
              <a:t>інтенсивне</a:t>
            </a:r>
            <a:r>
              <a:rPr lang="ru-RU" sz="1600" dirty="0" smtClean="0"/>
              <a:t> </a:t>
            </a:r>
            <a:r>
              <a:rPr lang="ru-RU" sz="1600" dirty="0" err="1" smtClean="0">
                <a:hlinkClick r:id="rId9" tooltip="Полярне сяйво"/>
              </a:rPr>
              <a:t>полярне</a:t>
            </a:r>
            <a:r>
              <a:rPr lang="ru-RU" sz="1600" dirty="0" smtClean="0">
                <a:hlinkClick r:id="rId9" tooltip="Полярне сяйво"/>
              </a:rPr>
              <a:t> </a:t>
            </a:r>
            <a:r>
              <a:rPr lang="ru-RU" sz="1600" dirty="0" err="1" smtClean="0">
                <a:hlinkClick r:id="rId9" tooltip="Полярне сяйво"/>
              </a:rPr>
              <a:t>сяйво</a:t>
            </a:r>
            <a:r>
              <a:rPr lang="ru-RU" sz="1600" dirty="0" smtClean="0"/>
              <a:t>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Використані джерела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hlinkClick r:id="rId2"/>
              </a:rPr>
              <a:t>http://uk.wikipedia.org/wiki/</a:t>
            </a:r>
            <a:endParaRPr lang="uk-UA" b="1" dirty="0" smtClean="0"/>
          </a:p>
          <a:p>
            <a:r>
              <a:rPr lang="en-US" b="1" dirty="0" smtClean="0">
                <a:hlinkClick r:id="rId3"/>
              </a:rPr>
              <a:t>http://space.vn.ua/son_sys/Comet.html</a:t>
            </a:r>
            <a:endParaRPr lang="uk-UA" b="1" dirty="0" smtClean="0"/>
          </a:p>
          <a:p>
            <a:r>
              <a:rPr lang="en-US" b="1" dirty="0" smtClean="0">
                <a:hlinkClick r:id="rId4"/>
              </a:rPr>
              <a:t>http://shkolyar.in.ua/wiki/asteroidy</a:t>
            </a:r>
            <a:endParaRPr lang="uk-UA" b="1" dirty="0" smtClean="0"/>
          </a:p>
          <a:p>
            <a:r>
              <a:rPr lang="en-US" b="1" dirty="0" smtClean="0">
                <a:hlinkClick r:id="rId5"/>
              </a:rPr>
              <a:t>http://www.lnu.edu.ua/faculty/geology/</a:t>
            </a:r>
            <a:endParaRPr lang="uk-UA" b="1" dirty="0" smtClean="0"/>
          </a:p>
          <a:p>
            <a:r>
              <a:rPr lang="en-US" i="1" dirty="0" smtClean="0">
                <a:hlinkClick r:id="rId6"/>
              </a:rPr>
              <a:t>www.ng.ru/science/</a:t>
            </a:r>
            <a:endParaRPr lang="uk-UA" i="1" dirty="0" smtClean="0"/>
          </a:p>
          <a:p>
            <a:endParaRPr lang="uk-UA" b="1" dirty="0" smtClean="0"/>
          </a:p>
          <a:p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Астероїди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5334000" cy="157760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vi-VN" sz="2000" b="1" dirty="0" smtClean="0"/>
              <a:t>Астеро́їд</a:t>
            </a:r>
            <a:r>
              <a:rPr lang="vi-VN" sz="2000" dirty="0" smtClean="0"/>
              <a:t>, або </a:t>
            </a:r>
            <a:r>
              <a:rPr lang="vi-VN" sz="2000" b="1" dirty="0" smtClean="0"/>
              <a:t>мала́ плане́та</a:t>
            </a:r>
            <a:r>
              <a:rPr lang="vi-VN" sz="2000" dirty="0" smtClean="0"/>
              <a:t>,  — </a:t>
            </a:r>
            <a:r>
              <a:rPr lang="vi-VN" sz="1800" dirty="0" smtClean="0"/>
              <a:t>невелике небесне тіло діаметром від 50 м до 544 км</a:t>
            </a:r>
            <a:r>
              <a:rPr lang="uk-UA" sz="1800" dirty="0" smtClean="0"/>
              <a:t>,</a:t>
            </a:r>
            <a:r>
              <a:rPr lang="vi-VN" sz="1800" dirty="0" smtClean="0"/>
              <a:t>що складається зі скельних порід або заліза та нікелю, а також має орбіту навколо Сонця.</a:t>
            </a:r>
            <a:endParaRPr lang="uk-UA" sz="1800" dirty="0" smtClean="0"/>
          </a:p>
          <a:p>
            <a:endParaRPr lang="uk-UA" sz="1800" dirty="0" smtClean="0"/>
          </a:p>
          <a:p>
            <a:pPr>
              <a:buNone/>
            </a:pPr>
            <a:endParaRPr lang="uk-UA" sz="1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429000"/>
            <a:ext cx="3321460" cy="268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3581400"/>
            <a:ext cx="4953000" cy="28315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uk-UA" sz="1600" dirty="0" smtClean="0"/>
          </a:p>
          <a:p>
            <a:pPr>
              <a:buFont typeface="Wingdings" pitchFamily="2" charset="2"/>
              <a:buChar char="§"/>
            </a:pPr>
            <a:r>
              <a:rPr lang="ru-RU" dirty="0" err="1" smtClean="0"/>
              <a:t>Термін</a:t>
            </a:r>
            <a:r>
              <a:rPr lang="ru-RU" dirty="0" smtClean="0"/>
              <a:t> </a:t>
            </a:r>
            <a:r>
              <a:rPr lang="ru-RU" b="1" dirty="0" err="1" smtClean="0"/>
              <a:t>астероїд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введено Вільямом Гершелем,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виявлені</a:t>
            </a:r>
            <a:r>
              <a:rPr lang="ru-RU" dirty="0" smtClean="0"/>
              <a:t> </a:t>
            </a:r>
            <a:r>
              <a:rPr lang="ru-RU" dirty="0" err="1" smtClean="0"/>
              <a:t>астероїди</a:t>
            </a:r>
            <a:r>
              <a:rPr lang="ru-RU" dirty="0" smtClean="0"/>
              <a:t> </a:t>
            </a:r>
            <a:r>
              <a:rPr lang="ru-RU" dirty="0" err="1" smtClean="0"/>
              <a:t>виглядали</a:t>
            </a:r>
            <a:r>
              <a:rPr lang="ru-RU" dirty="0" smtClean="0"/>
              <a:t> на </a:t>
            </a:r>
            <a:r>
              <a:rPr lang="ru-RU" dirty="0" err="1" smtClean="0"/>
              <a:t>небі</a:t>
            </a:r>
            <a:r>
              <a:rPr lang="ru-RU" dirty="0" smtClean="0"/>
              <a:t>, як зірки (</a:t>
            </a:r>
            <a:r>
              <a:rPr lang="ru-RU" dirty="0" err="1" smtClean="0"/>
              <a:t>або</a:t>
            </a:r>
            <a:r>
              <a:rPr lang="ru-RU" dirty="0" smtClean="0"/>
              <a:t> точки), 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планет,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спостереження</a:t>
            </a:r>
            <a:r>
              <a:rPr lang="ru-RU" dirty="0" smtClean="0"/>
              <a:t> у телескоп </a:t>
            </a:r>
            <a:r>
              <a:rPr lang="ru-RU" dirty="0" err="1" smtClean="0"/>
              <a:t>виглядають</a:t>
            </a:r>
            <a:r>
              <a:rPr lang="ru-RU" dirty="0" smtClean="0"/>
              <a:t> </a:t>
            </a:r>
            <a:r>
              <a:rPr lang="ru-RU" i="1" dirty="0" smtClean="0"/>
              <a:t>дисками</a:t>
            </a:r>
            <a:r>
              <a:rPr lang="ru-RU" dirty="0" smtClean="0"/>
              <a:t>. </a:t>
            </a:r>
            <a:r>
              <a:rPr lang="ru-RU" dirty="0" err="1" smtClean="0"/>
              <a:t>Водночас</a:t>
            </a:r>
            <a:r>
              <a:rPr lang="ru-RU" dirty="0" smtClean="0"/>
              <a:t> </a:t>
            </a:r>
            <a:r>
              <a:rPr lang="ru-RU" dirty="0" err="1" smtClean="0"/>
              <a:t>астероїди</a:t>
            </a:r>
            <a:r>
              <a:rPr lang="ru-RU" dirty="0" smtClean="0"/>
              <a:t>, 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зір</a:t>
            </a:r>
            <a:r>
              <a:rPr lang="ru-RU" dirty="0" smtClean="0"/>
              <a:t>, </a:t>
            </a:r>
            <a:r>
              <a:rPr lang="ru-RU" dirty="0" err="1" smtClean="0"/>
              <a:t>рухалися</a:t>
            </a:r>
            <a:r>
              <a:rPr lang="ru-RU" dirty="0" smtClean="0"/>
              <a:t>. </a:t>
            </a:r>
            <a:r>
              <a:rPr lang="ru-RU" dirty="0" err="1" smtClean="0"/>
              <a:t>Точне</a:t>
            </a:r>
            <a:r>
              <a:rPr lang="ru-RU" dirty="0" smtClean="0"/>
              <a:t>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терміна</a:t>
            </a:r>
            <a:r>
              <a:rPr lang="ru-RU" dirty="0" smtClean="0"/>
              <a:t> «</a:t>
            </a:r>
            <a:r>
              <a:rPr lang="ru-RU" dirty="0" err="1" smtClean="0"/>
              <a:t>астероїд</a:t>
            </a:r>
            <a:r>
              <a:rPr lang="ru-RU" dirty="0" smtClean="0"/>
              <a:t>» </a:t>
            </a:r>
            <a:r>
              <a:rPr lang="ru-RU" dirty="0" err="1" smtClean="0"/>
              <a:t>досі</a:t>
            </a:r>
            <a:r>
              <a:rPr lang="ru-RU" dirty="0" smtClean="0"/>
              <a:t> не </a:t>
            </a:r>
            <a:r>
              <a:rPr lang="ru-RU" dirty="0" err="1" smtClean="0"/>
              <a:t>встановлено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Астероїди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233960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err="1" smtClean="0">
                <a:solidFill>
                  <a:schemeClr val="tx1"/>
                </a:solidFill>
              </a:rPr>
              <a:t>Найвідоміші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астероїди</a:t>
            </a:r>
            <a:r>
              <a:rPr lang="ru-RU" sz="2400" dirty="0" smtClean="0">
                <a:solidFill>
                  <a:schemeClr val="tx1"/>
                </a:solidFill>
              </a:rPr>
              <a:t>: Паллада, Юнона, Веста, </a:t>
            </a:r>
            <a:r>
              <a:rPr lang="ru-RU" sz="2400" dirty="0" err="1" smtClean="0">
                <a:solidFill>
                  <a:schemeClr val="tx1"/>
                </a:solidFill>
              </a:rPr>
              <a:t>Еро</a:t>
            </a:r>
            <a:r>
              <a:rPr lang="en-US" sz="2400" dirty="0" smtClean="0">
                <a:solidFill>
                  <a:schemeClr val="tx1"/>
                </a:solidFill>
              </a:rPr>
              <a:t>c, </a:t>
            </a:r>
            <a:r>
              <a:rPr lang="ru-RU" sz="2400" dirty="0" smtClean="0">
                <a:solidFill>
                  <a:schemeClr val="tx1"/>
                </a:solidFill>
              </a:rPr>
              <a:t>Амур, </a:t>
            </a:r>
            <a:r>
              <a:rPr lang="ru-RU" sz="2400" dirty="0" err="1" smtClean="0">
                <a:solidFill>
                  <a:schemeClr val="tx1"/>
                </a:solidFill>
              </a:rPr>
              <a:t>Гідальго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Ікар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uk-UA" sz="2400" dirty="0" err="1" smtClean="0"/>
              <a:t>Церера</a:t>
            </a:r>
            <a:r>
              <a:rPr lang="uk-UA" sz="2400" dirty="0" smtClean="0"/>
              <a:t> – перший і найкрупніший із виявлених астероїдів. Завбільшки з Ірландію. </a:t>
            </a:r>
          </a:p>
          <a:p>
            <a:r>
              <a:rPr lang="uk-UA" sz="2400" dirty="0" smtClean="0"/>
              <a:t>Найяскравіший Астероїд – </a:t>
            </a:r>
            <a:r>
              <a:rPr lang="uk-UA" sz="2400" dirty="0" err="1" smtClean="0"/>
              <a:t>Веста</a:t>
            </a:r>
            <a:r>
              <a:rPr lang="uk-UA" sz="2400" dirty="0" smtClean="0"/>
              <a:t>, єдиний астероїд, видимий неозброєним оком. </a:t>
            </a:r>
            <a:endParaRPr lang="ru-RU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1148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лево 5"/>
          <p:cNvSpPr/>
          <p:nvPr/>
        </p:nvSpPr>
        <p:spPr>
          <a:xfrm>
            <a:off x="4724400" y="4953000"/>
            <a:ext cx="9906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90800" y="4724400"/>
            <a:ext cx="21336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Астероїд</a:t>
            </a:r>
            <a:r>
              <a:rPr lang="ru-RU" dirty="0" smtClean="0"/>
              <a:t> Веста. </a:t>
            </a:r>
            <a:r>
              <a:rPr lang="ru-RU" dirty="0" err="1" smtClean="0"/>
              <a:t>Знімок</a:t>
            </a:r>
            <a:r>
              <a:rPr lang="ru-RU" dirty="0" smtClean="0"/>
              <a:t> </a:t>
            </a:r>
            <a:r>
              <a:rPr lang="ru-RU" dirty="0" err="1" smtClean="0"/>
              <a:t>космічного</a:t>
            </a:r>
            <a:r>
              <a:rPr lang="ru-RU" dirty="0" smtClean="0"/>
              <a:t> телескопа Хаббл.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Астероїди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9530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err="1" smtClean="0"/>
              <a:t>Опис</a:t>
            </a:r>
            <a:r>
              <a:rPr lang="ru-RU" b="1" dirty="0" smtClean="0"/>
              <a:t> </a:t>
            </a:r>
            <a:r>
              <a:rPr lang="ru-RU" b="1" dirty="0" err="1" smtClean="0"/>
              <a:t>основних</a:t>
            </a:r>
            <a:r>
              <a:rPr lang="ru-RU" b="1" dirty="0" smtClean="0"/>
              <a:t> </a:t>
            </a:r>
            <a:r>
              <a:rPr lang="ru-RU" b="1" dirty="0" err="1" smtClean="0"/>
              <a:t>сімей</a:t>
            </a:r>
            <a:r>
              <a:rPr lang="ru-RU" b="1" dirty="0" smtClean="0"/>
              <a:t> астероїдів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8600" y="2057400"/>
          <a:ext cx="8458200" cy="418353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35016"/>
                <a:gridCol w="6723184"/>
              </a:tblGrid>
              <a:tr h="1739815">
                <a:tc>
                  <a:txBody>
                    <a:bodyPr/>
                    <a:lstStyle/>
                    <a:p>
                      <a:r>
                        <a:rPr lang="ru-RU" dirty="0" smtClean="0"/>
                        <a:t>Троянці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Сім'я астероїдів,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що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розташовані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на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одній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орбіті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з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Юпітером (Марсом, Нептуном) і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групуються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навколо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точок Лагранжа,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віддалених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на 60 ° по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обидва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боки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від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планети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Відомо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більше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тисячі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таких астероїдів,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більшість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з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яких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перебуває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в так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званій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"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грецькій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"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групі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 Вони не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залишаються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на одному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місці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орбіти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коливаються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навколо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точок Лагранжа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з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періодами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150-200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років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віддаляючись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або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наближаючись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до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Юпітера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в межах 45-80 °. Першим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із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троянців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був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відкритий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Ахілес,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що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і стало причиною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надання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всім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таким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астероїдам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імен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героїв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троянської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війни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Найбільший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серед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троянців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—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астероїд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Патрокл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має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діаметр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122 км.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62787">
                <a:tc>
                  <a:txBody>
                    <a:bodyPr/>
                    <a:lstStyle/>
                    <a:p>
                      <a:r>
                        <a:rPr lang="ru-RU" dirty="0" smtClean="0"/>
                        <a:t>Кентаври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Група </a:t>
                      </a:r>
                      <a:r>
                        <a:rPr lang="ru-RU" sz="1400" dirty="0" err="1" smtClean="0"/>
                        <a:t>нестійких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планетоїдів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або</a:t>
                      </a:r>
                      <a:r>
                        <a:rPr lang="ru-RU" sz="1400" dirty="0" smtClean="0"/>
                        <a:t> астероїдів, </a:t>
                      </a:r>
                      <a:r>
                        <a:rPr lang="ru-RU" sz="1400" dirty="0" err="1" smtClean="0"/>
                        <a:t>що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перетинають</a:t>
                      </a:r>
                      <a:r>
                        <a:rPr lang="ru-RU" sz="1400" dirty="0" smtClean="0"/>
                        <a:t> одну </a:t>
                      </a:r>
                      <a:r>
                        <a:rPr lang="ru-RU" sz="1400" dirty="0" err="1" smtClean="0"/>
                        <a:t>або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дві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орбіти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газових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гігантів</a:t>
                      </a:r>
                      <a:r>
                        <a:rPr lang="ru-RU" sz="1400" dirty="0" smtClean="0"/>
                        <a:t> — </a:t>
                      </a:r>
                      <a:r>
                        <a:rPr lang="ru-RU" sz="1400" dirty="0" err="1" smtClean="0"/>
                        <a:t>тривалість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життя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декілька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мільйонів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років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</a:tr>
              <a:tr h="662787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Гільди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Група астероїдів на </a:t>
                      </a:r>
                      <a:r>
                        <a:rPr lang="ru-RU" sz="1400" dirty="0" err="1" smtClean="0"/>
                        <a:t>зовнішньому</a:t>
                      </a:r>
                      <a:r>
                        <a:rPr lang="ru-RU" sz="1400" dirty="0" smtClean="0"/>
                        <a:t> краю головного поясу астероїдів на </a:t>
                      </a:r>
                      <a:r>
                        <a:rPr lang="ru-RU" sz="1400" dirty="0" err="1" smtClean="0"/>
                        <a:t>відстані</a:t>
                      </a:r>
                      <a:r>
                        <a:rPr lang="ru-RU" sz="1400" dirty="0" smtClean="0"/>
                        <a:t> 4,0 </a:t>
                      </a:r>
                      <a:r>
                        <a:rPr lang="ru-RU" sz="1400" dirty="0" err="1" smtClean="0"/>
                        <a:t>а.о</a:t>
                      </a:r>
                      <a:r>
                        <a:rPr lang="ru-RU" sz="1400" dirty="0" smtClean="0"/>
                        <a:t>. </a:t>
                      </a:r>
                      <a:r>
                        <a:rPr lang="ru-RU" sz="1400" dirty="0" err="1" smtClean="0"/>
                        <a:t>від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Сонця</a:t>
                      </a:r>
                      <a:r>
                        <a:rPr lang="ru-RU" sz="1400" dirty="0" smtClean="0"/>
                        <a:t>. </a:t>
                      </a:r>
                      <a:r>
                        <a:rPr lang="ru-RU" sz="1400" dirty="0" err="1" smtClean="0"/>
                        <a:t>Назва</a:t>
                      </a:r>
                      <a:r>
                        <a:rPr lang="ru-RU" sz="1400" dirty="0" smtClean="0"/>
                        <a:t> - </a:t>
                      </a:r>
                      <a:r>
                        <a:rPr lang="ru-RU" sz="1400" dirty="0" err="1" smtClean="0"/>
                        <a:t>від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астероїда</a:t>
                      </a:r>
                      <a:r>
                        <a:rPr lang="ru-RU" sz="1400" dirty="0" smtClean="0"/>
                        <a:t> 153 Гільда </a:t>
                      </a:r>
                      <a:r>
                        <a:rPr lang="ru-RU" sz="1400" dirty="0" err="1" smtClean="0"/>
                        <a:t>діаметром</a:t>
                      </a:r>
                      <a:r>
                        <a:rPr lang="ru-RU" sz="1400" dirty="0" smtClean="0"/>
                        <a:t> 180 км, </a:t>
                      </a:r>
                      <a:r>
                        <a:rPr lang="ru-RU" sz="1400" dirty="0" err="1" smtClean="0"/>
                        <a:t>відкритого</a:t>
                      </a:r>
                      <a:r>
                        <a:rPr lang="ru-RU" sz="1400" dirty="0" smtClean="0"/>
                        <a:t> Ж. </a:t>
                      </a:r>
                      <a:r>
                        <a:rPr lang="ru-RU" sz="1400" dirty="0" err="1" smtClean="0"/>
                        <a:t>Палізо</a:t>
                      </a:r>
                      <a:r>
                        <a:rPr lang="ru-RU" sz="1400" dirty="0" smtClean="0"/>
                        <a:t> 1875 року. </a:t>
                      </a:r>
                      <a:endParaRPr lang="ru-RU" sz="1400" dirty="0"/>
                    </a:p>
                  </a:txBody>
                  <a:tcPr/>
                </a:tc>
              </a:tr>
              <a:tr h="1049412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Фокеі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Група астероїдів </a:t>
                      </a:r>
                      <a:r>
                        <a:rPr lang="ru-RU" sz="1400" dirty="0" err="1" smtClean="0"/>
                        <a:t>з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орбітами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нахиленими</a:t>
                      </a:r>
                      <a:r>
                        <a:rPr lang="ru-RU" sz="1400" dirty="0" smtClean="0"/>
                        <a:t> на 24° до </a:t>
                      </a:r>
                      <a:r>
                        <a:rPr lang="ru-RU" sz="1400" dirty="0" err="1" smtClean="0"/>
                        <a:t>площини</a:t>
                      </a:r>
                      <a:r>
                        <a:rPr lang="ru-RU" sz="1400" dirty="0" smtClean="0"/>
                        <a:t> Сонячної </a:t>
                      </a:r>
                      <a:r>
                        <a:rPr lang="ru-RU" sz="1400" dirty="0" err="1" smtClean="0"/>
                        <a:t>системи</a:t>
                      </a:r>
                      <a:r>
                        <a:rPr lang="ru-RU" sz="1400" dirty="0" smtClean="0"/>
                        <a:t>, на </a:t>
                      </a:r>
                      <a:r>
                        <a:rPr lang="ru-RU" sz="1400" dirty="0" err="1" smtClean="0"/>
                        <a:t>відстані</a:t>
                      </a:r>
                      <a:r>
                        <a:rPr lang="ru-RU" sz="1400" dirty="0" smtClean="0"/>
                        <a:t> 2,36 </a:t>
                      </a:r>
                      <a:r>
                        <a:rPr lang="ru-RU" sz="1400" dirty="0" err="1" smtClean="0"/>
                        <a:t>а.о</a:t>
                      </a:r>
                      <a:r>
                        <a:rPr lang="ru-RU" sz="1400" dirty="0" smtClean="0"/>
                        <a:t>. </a:t>
                      </a:r>
                      <a:r>
                        <a:rPr lang="ru-RU" sz="1400" dirty="0" err="1" smtClean="0"/>
                        <a:t>від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Сонця</a:t>
                      </a:r>
                      <a:r>
                        <a:rPr lang="ru-RU" sz="1400" dirty="0" smtClean="0"/>
                        <a:t>. </a:t>
                      </a:r>
                      <a:r>
                        <a:rPr lang="ru-RU" sz="1400" dirty="0" err="1" smtClean="0"/>
                        <a:t>Астероїди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цієї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групи</a:t>
                      </a:r>
                      <a:r>
                        <a:rPr lang="ru-RU" sz="1400" dirty="0" smtClean="0"/>
                        <a:t> не </a:t>
                      </a:r>
                      <a:r>
                        <a:rPr lang="ru-RU" sz="1400" dirty="0" err="1" smtClean="0"/>
                        <a:t>мають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спільного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походження</a:t>
                      </a:r>
                      <a:r>
                        <a:rPr lang="ru-RU" sz="1400" dirty="0" smtClean="0"/>
                        <a:t> і не належать до </a:t>
                      </a:r>
                      <a:r>
                        <a:rPr lang="ru-RU" sz="1400" dirty="0" err="1" smtClean="0"/>
                        <a:t>однієї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сім'ї</a:t>
                      </a:r>
                      <a:r>
                        <a:rPr lang="ru-RU" sz="1400" dirty="0" smtClean="0"/>
                        <a:t>. </a:t>
                      </a:r>
                      <a:r>
                        <a:rPr lang="ru-RU" sz="1400" dirty="0" err="1" smtClean="0"/>
                        <a:t>Назву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групи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утворено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від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назви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астероїда</a:t>
                      </a:r>
                      <a:r>
                        <a:rPr lang="ru-RU" sz="1400" dirty="0" smtClean="0"/>
                        <a:t> 25 Фокея </a:t>
                      </a:r>
                      <a:r>
                        <a:rPr lang="ru-RU" sz="1400" dirty="0" err="1" smtClean="0"/>
                        <a:t>з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діаметром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близько</a:t>
                      </a:r>
                      <a:r>
                        <a:rPr lang="ru-RU" sz="1400" dirty="0" smtClean="0"/>
                        <a:t> 70 км.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Головний пояс астероїдів, греки, троянці та </a:t>
            </a:r>
            <a:r>
              <a:rPr lang="uk-UA" dirty="0" err="1" smtClean="0"/>
              <a:t>гільди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6019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Астероїди. Дослідження.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4038600" cy="462560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1800" dirty="0" err="1" smtClean="0"/>
              <a:t>Перші</a:t>
            </a:r>
            <a:r>
              <a:rPr lang="ru-RU" sz="1800" dirty="0" smtClean="0"/>
              <a:t> </a:t>
            </a:r>
            <a:r>
              <a:rPr lang="ru-RU" sz="1800" dirty="0" err="1" smtClean="0"/>
              <a:t>детальні</a:t>
            </a:r>
            <a:r>
              <a:rPr lang="ru-RU" sz="1800" dirty="0" smtClean="0"/>
              <a:t> </a:t>
            </a:r>
            <a:r>
              <a:rPr lang="ru-RU" sz="1800" dirty="0" err="1" smtClean="0"/>
              <a:t>фотографії</a:t>
            </a:r>
            <a:r>
              <a:rPr lang="ru-RU" sz="1800" dirty="0" smtClean="0"/>
              <a:t> схожих на </a:t>
            </a:r>
            <a:r>
              <a:rPr lang="ru-RU" sz="1800" dirty="0" err="1" smtClean="0"/>
              <a:t>астероїди</a:t>
            </a:r>
            <a:r>
              <a:rPr lang="ru-RU" sz="1800" dirty="0" smtClean="0"/>
              <a:t> </a:t>
            </a:r>
            <a:r>
              <a:rPr lang="ru-RU" sz="1800" dirty="0" err="1" smtClean="0"/>
              <a:t>об'єктів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було</a:t>
            </a:r>
            <a:r>
              <a:rPr lang="ru-RU" sz="1800" dirty="0" smtClean="0"/>
              <a:t> </a:t>
            </a:r>
            <a:r>
              <a:rPr lang="ru-RU" sz="1800" dirty="0" err="1" smtClean="0"/>
              <a:t>отримано</a:t>
            </a:r>
            <a:r>
              <a:rPr lang="ru-RU" sz="1800" dirty="0" smtClean="0"/>
              <a:t> 1971 року </a:t>
            </a:r>
            <a:r>
              <a:rPr lang="ru-RU" sz="1800" dirty="0" err="1" smtClean="0"/>
              <a:t>Марінером</a:t>
            </a:r>
            <a:r>
              <a:rPr lang="ru-RU" sz="1800" dirty="0" smtClean="0"/>
              <a:t> 9. </a:t>
            </a:r>
            <a:r>
              <a:rPr lang="ru-RU" sz="1800" dirty="0" err="1" smtClean="0"/>
              <a:t>Марінер</a:t>
            </a:r>
            <a:r>
              <a:rPr lang="ru-RU" sz="1800" dirty="0" smtClean="0"/>
              <a:t> </a:t>
            </a:r>
            <a:r>
              <a:rPr lang="ru-RU" sz="1800" dirty="0" err="1" smtClean="0"/>
              <a:t>зробив</a:t>
            </a:r>
            <a:r>
              <a:rPr lang="ru-RU" sz="1800" dirty="0" smtClean="0"/>
              <a:t> фото </a:t>
            </a:r>
            <a:r>
              <a:rPr lang="ru-RU" sz="1800" dirty="0" err="1" smtClean="0"/>
              <a:t>двох</a:t>
            </a:r>
            <a:r>
              <a:rPr lang="ru-RU" sz="1800" dirty="0" smtClean="0"/>
              <a:t> </a:t>
            </a:r>
            <a:r>
              <a:rPr lang="ru-RU" sz="1800" dirty="0" err="1" smtClean="0"/>
              <a:t>супутників</a:t>
            </a:r>
            <a:r>
              <a:rPr lang="ru-RU" sz="1800" dirty="0" smtClean="0"/>
              <a:t> Марса — Фобоса </a:t>
            </a:r>
            <a:r>
              <a:rPr lang="ru-RU" sz="1800" dirty="0" err="1" smtClean="0"/>
              <a:t>й</a:t>
            </a:r>
            <a:r>
              <a:rPr lang="ru-RU" sz="1800" dirty="0" smtClean="0"/>
              <a:t> </a:t>
            </a:r>
            <a:r>
              <a:rPr lang="ru-RU" sz="1800" dirty="0" err="1" smtClean="0"/>
              <a:t>Деймоса</a:t>
            </a:r>
            <a:r>
              <a:rPr lang="ru-RU" sz="1800" dirty="0" smtClean="0"/>
              <a:t>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, </a:t>
            </a:r>
            <a:r>
              <a:rPr lang="ru-RU" sz="1800" dirty="0" err="1" smtClean="0"/>
              <a:t>імовірно</a:t>
            </a:r>
            <a:r>
              <a:rPr lang="ru-RU" sz="1800" dirty="0" smtClean="0"/>
              <a:t>, </a:t>
            </a:r>
            <a:r>
              <a:rPr lang="ru-RU" sz="1800" dirty="0" err="1" smtClean="0"/>
              <a:t>є</a:t>
            </a:r>
            <a:r>
              <a:rPr lang="ru-RU" sz="1800" dirty="0" smtClean="0"/>
              <a:t> </a:t>
            </a:r>
            <a:r>
              <a:rPr lang="ru-RU" sz="1800" dirty="0" err="1" smtClean="0"/>
              <a:t>астероїдами</a:t>
            </a:r>
            <a:r>
              <a:rPr lang="ru-RU" sz="1800" dirty="0" smtClean="0"/>
              <a:t>, </a:t>
            </a:r>
            <a:r>
              <a:rPr lang="ru-RU" sz="1800" dirty="0" err="1" smtClean="0"/>
              <a:t>захопленими</a:t>
            </a:r>
            <a:r>
              <a:rPr lang="ru-RU" sz="1800" dirty="0" smtClean="0"/>
              <a:t> полем </a:t>
            </a:r>
            <a:r>
              <a:rPr lang="ru-RU" sz="1800" dirty="0" err="1" smtClean="0"/>
              <a:t>тяжіння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планети</a:t>
            </a:r>
            <a:r>
              <a:rPr lang="ru-RU" sz="1800" dirty="0" smtClean="0"/>
              <a:t>. На </a:t>
            </a:r>
            <a:r>
              <a:rPr lang="ru-RU" sz="1800" dirty="0" err="1" smtClean="0"/>
              <a:t>зображеннях</a:t>
            </a:r>
            <a:r>
              <a:rPr lang="ru-RU" sz="1800" dirty="0" smtClean="0"/>
              <a:t> видно </a:t>
            </a:r>
            <a:r>
              <a:rPr lang="ru-RU" sz="1800" dirty="0" err="1" smtClean="0"/>
              <a:t>нерівну</a:t>
            </a:r>
            <a:r>
              <a:rPr lang="ru-RU" sz="1800" dirty="0" smtClean="0"/>
              <a:t>, схожу на </a:t>
            </a:r>
            <a:r>
              <a:rPr lang="ru-RU" sz="1800" dirty="0" err="1" smtClean="0"/>
              <a:t>картоплину</a:t>
            </a:r>
            <a:r>
              <a:rPr lang="ru-RU" sz="1800" dirty="0" smtClean="0"/>
              <a:t>, форму, </a:t>
            </a:r>
            <a:r>
              <a:rPr lang="ru-RU" sz="1800" dirty="0" err="1" smtClean="0"/>
              <a:t>властиву</a:t>
            </a:r>
            <a:r>
              <a:rPr lang="ru-RU" sz="1800" dirty="0" smtClean="0"/>
              <a:t> </a:t>
            </a:r>
            <a:r>
              <a:rPr lang="ru-RU" sz="1800" dirty="0" err="1" smtClean="0"/>
              <a:t>більшості</a:t>
            </a:r>
            <a:r>
              <a:rPr lang="ru-RU" sz="1800" dirty="0" smtClean="0"/>
              <a:t> астероїдів.</a:t>
            </a:r>
          </a:p>
          <a:p>
            <a:r>
              <a:rPr lang="ru-RU" sz="1800" dirty="0" smtClean="0"/>
              <a:t>Першим </a:t>
            </a:r>
            <a:r>
              <a:rPr lang="ru-RU" sz="1800" dirty="0" err="1" smtClean="0"/>
              <a:t>справжнім</a:t>
            </a:r>
            <a:r>
              <a:rPr lang="ru-RU" sz="1800" dirty="0" smtClean="0"/>
              <a:t> </a:t>
            </a:r>
            <a:r>
              <a:rPr lang="ru-RU" sz="1800" dirty="0" err="1" smtClean="0"/>
              <a:t>астероїдом</a:t>
            </a:r>
            <a:r>
              <a:rPr lang="ru-RU" sz="1800" dirty="0" smtClean="0"/>
              <a:t>, </a:t>
            </a:r>
            <a:r>
              <a:rPr lang="ru-RU" sz="1800" dirty="0" err="1" smtClean="0"/>
              <a:t>сфотографованим</a:t>
            </a:r>
            <a:r>
              <a:rPr lang="ru-RU" sz="1800" dirty="0" smtClean="0"/>
              <a:t> 1991 року </a:t>
            </a:r>
            <a:r>
              <a:rPr lang="ru-RU" sz="1800" dirty="0" err="1" smtClean="0"/>
              <a:t>зблизька</a:t>
            </a:r>
            <a:r>
              <a:rPr lang="ru-RU" sz="1800" dirty="0" smtClean="0"/>
              <a:t>, стала 951 Гаспра. </a:t>
            </a:r>
            <a:r>
              <a:rPr lang="ru-RU" sz="1800" dirty="0" err="1" smtClean="0"/>
              <a:t>Фотографії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було</a:t>
            </a:r>
            <a:r>
              <a:rPr lang="ru-RU" sz="1800" dirty="0" smtClean="0"/>
              <a:t> </a:t>
            </a:r>
            <a:r>
              <a:rPr lang="ru-RU" sz="1800" dirty="0" err="1" smtClean="0"/>
              <a:t>зроблено</a:t>
            </a:r>
            <a:r>
              <a:rPr lang="ru-RU" sz="1800" dirty="0" smtClean="0"/>
              <a:t> </a:t>
            </a:r>
            <a:r>
              <a:rPr lang="ru-RU" sz="1800" dirty="0" err="1" smtClean="0"/>
              <a:t>космічним</a:t>
            </a:r>
            <a:r>
              <a:rPr lang="ru-RU" sz="1800" dirty="0" smtClean="0"/>
              <a:t> </a:t>
            </a:r>
            <a:r>
              <a:rPr lang="ru-RU" sz="1800" dirty="0" err="1" smtClean="0"/>
              <a:t>апаратом</a:t>
            </a:r>
            <a:r>
              <a:rPr lang="ru-RU" sz="1800" dirty="0" smtClean="0"/>
              <a:t> </a:t>
            </a:r>
            <a:r>
              <a:rPr lang="ru-RU" sz="1800" dirty="0" err="1" smtClean="0"/>
              <a:t>Галілео</a:t>
            </a:r>
            <a:r>
              <a:rPr lang="ru-RU" sz="1800" dirty="0" smtClean="0"/>
              <a:t>, </a:t>
            </a:r>
            <a:r>
              <a:rPr lang="ru-RU" sz="1800" dirty="0" err="1" smtClean="0"/>
              <a:t>який</a:t>
            </a:r>
            <a:r>
              <a:rPr lang="ru-RU" sz="1800" dirty="0" smtClean="0"/>
              <a:t> на той час </a:t>
            </a:r>
            <a:r>
              <a:rPr lang="ru-RU" sz="1800" dirty="0" err="1" smtClean="0"/>
              <a:t>пролітав</a:t>
            </a:r>
            <a:r>
              <a:rPr lang="ru-RU" sz="1800" dirty="0" smtClean="0"/>
              <a:t> </a:t>
            </a:r>
            <a:r>
              <a:rPr lang="ru-RU" sz="1800" dirty="0" err="1" smtClean="0"/>
              <a:t>поряд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астероїдом</a:t>
            </a:r>
            <a:r>
              <a:rPr lang="ru-RU" sz="1800" dirty="0" smtClean="0"/>
              <a:t> на шляху до </a:t>
            </a:r>
            <a:r>
              <a:rPr lang="ru-RU" sz="1800" dirty="0" err="1" smtClean="0"/>
              <a:t>Юпітера</a:t>
            </a:r>
            <a:r>
              <a:rPr lang="ru-RU" sz="1800" dirty="0" smtClean="0"/>
              <a:t>. </a:t>
            </a:r>
            <a:r>
              <a:rPr lang="ru-RU" sz="1800" dirty="0" err="1" smtClean="0"/>
              <a:t>Галілео</a:t>
            </a:r>
            <a:r>
              <a:rPr lang="ru-RU" sz="1800" dirty="0" smtClean="0"/>
              <a:t> </a:t>
            </a:r>
            <a:r>
              <a:rPr lang="ru-RU" sz="1800" dirty="0" err="1" smtClean="0"/>
              <a:t>сфотографував</a:t>
            </a:r>
            <a:r>
              <a:rPr lang="ru-RU" sz="1800" dirty="0" smtClean="0"/>
              <a:t>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243 </a:t>
            </a:r>
            <a:r>
              <a:rPr lang="ru-RU" sz="1800" dirty="0" err="1" smtClean="0"/>
              <a:t>Іду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її</a:t>
            </a:r>
            <a:r>
              <a:rPr lang="ru-RU" sz="1800" dirty="0" smtClean="0"/>
              <a:t> </a:t>
            </a:r>
            <a:r>
              <a:rPr lang="ru-RU" sz="1800" dirty="0" err="1" smtClean="0"/>
              <a:t>супутником</a:t>
            </a:r>
            <a:r>
              <a:rPr lang="ru-RU" sz="1800" dirty="0" smtClean="0"/>
              <a:t> Дактилем.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752600"/>
            <a:ext cx="3411151" cy="340518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410200" y="51816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Обертання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астероїда</a:t>
            </a:r>
            <a:r>
              <a:rPr lang="ru-RU" sz="1400" dirty="0" smtClean="0"/>
              <a:t> 951 Гаспра.</a:t>
            </a:r>
            <a:endParaRPr lang="ru-RU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Астероїди. Характеристика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2187209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Об'єкти поясу астероїдів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різні</a:t>
            </a:r>
            <a:r>
              <a:rPr lang="ru-RU" sz="2000" dirty="0" smtClean="0"/>
              <a:t> за </a:t>
            </a:r>
            <a:r>
              <a:rPr lang="ru-RU" sz="2000" dirty="0" err="1" smtClean="0"/>
              <a:t>розмірами</a:t>
            </a:r>
            <a:r>
              <a:rPr lang="ru-RU" sz="2000" dirty="0" smtClean="0"/>
              <a:t>,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544 км у </a:t>
            </a:r>
            <a:r>
              <a:rPr lang="ru-RU" sz="2000" dirty="0" err="1" smtClean="0"/>
              <a:t>діаметрі</a:t>
            </a:r>
            <a:r>
              <a:rPr lang="ru-RU" sz="2000" dirty="0" smtClean="0"/>
              <a:t>, як </a:t>
            </a:r>
            <a:r>
              <a:rPr lang="ru-RU" sz="2000" dirty="0" err="1" smtClean="0"/>
              <a:t>Палада</a:t>
            </a:r>
            <a:r>
              <a:rPr lang="ru-RU" sz="2000" dirty="0" smtClean="0"/>
              <a:t>, до 10 м. </a:t>
            </a:r>
            <a:r>
              <a:rPr lang="ru-RU" sz="2000" dirty="0" err="1" smtClean="0"/>
              <a:t>Кілька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найбільших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близьку</a:t>
            </a:r>
            <a:r>
              <a:rPr lang="ru-RU" sz="2000" dirty="0" smtClean="0"/>
              <a:t> до </a:t>
            </a:r>
            <a:r>
              <a:rPr lang="ru-RU" sz="2000" dirty="0" err="1" smtClean="0"/>
              <a:t>сферичної</a:t>
            </a:r>
            <a:r>
              <a:rPr lang="ru-RU" sz="2000" dirty="0" smtClean="0"/>
              <a:t> форму, вони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</a:t>
            </a:r>
            <a:r>
              <a:rPr lang="ru-RU" sz="2000" dirty="0" err="1" smtClean="0"/>
              <a:t>схожі</a:t>
            </a:r>
            <a:r>
              <a:rPr lang="ru-RU" sz="2000" dirty="0" smtClean="0"/>
              <a:t> на </a:t>
            </a:r>
            <a:r>
              <a:rPr lang="ru-RU" sz="2000" dirty="0" err="1" smtClean="0"/>
              <a:t>мініатюрні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планети</a:t>
            </a:r>
            <a:r>
              <a:rPr lang="ru-RU" sz="2000" dirty="0" smtClean="0"/>
              <a:t>. </a:t>
            </a:r>
            <a:r>
              <a:rPr lang="ru-RU" sz="2000" dirty="0" err="1" smtClean="0"/>
              <a:t>Така</a:t>
            </a:r>
            <a:r>
              <a:rPr lang="ru-RU" sz="2000" dirty="0" smtClean="0"/>
              <a:t> форма </a:t>
            </a:r>
            <a:r>
              <a:rPr lang="ru-RU" sz="2000" dirty="0" err="1" smtClean="0"/>
              <a:t>пояснюється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тим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речовина</a:t>
            </a:r>
            <a:r>
              <a:rPr lang="ru-RU" sz="2000" dirty="0" smtClean="0"/>
              <a:t>,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якої</a:t>
            </a:r>
            <a:r>
              <a:rPr lang="ru-RU" sz="2000" dirty="0" smtClean="0"/>
              <a:t> вони </a:t>
            </a:r>
            <a:r>
              <a:rPr lang="ru-RU" sz="2000" dirty="0" err="1" smtClean="0"/>
              <a:t>утворені</a:t>
            </a:r>
            <a:r>
              <a:rPr lang="ru-RU" sz="2000" dirty="0" smtClean="0"/>
              <a:t>, </a:t>
            </a:r>
            <a:r>
              <a:rPr lang="ru-RU" sz="2000" dirty="0" err="1" smtClean="0"/>
              <a:t>переплавилася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утворенняВони</a:t>
            </a:r>
            <a:r>
              <a:rPr lang="ru-RU" sz="2000" dirty="0" smtClean="0"/>
              <a:t>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сформоване</a:t>
            </a:r>
            <a:r>
              <a:rPr lang="ru-RU" sz="2000" dirty="0" smtClean="0"/>
              <a:t> </a:t>
            </a:r>
            <a:r>
              <a:rPr lang="ru-RU" sz="2000" dirty="0" err="1" smtClean="0"/>
              <a:t>внутрішнє</a:t>
            </a:r>
            <a:r>
              <a:rPr lang="ru-RU" sz="2000" dirty="0" smtClean="0"/>
              <a:t> ядро та </a:t>
            </a:r>
            <a:r>
              <a:rPr lang="ru-RU" sz="2000" dirty="0" err="1" smtClean="0"/>
              <a:t>зовнішню</a:t>
            </a:r>
            <a:r>
              <a:rPr lang="ru-RU" sz="2000" dirty="0" smtClean="0"/>
              <a:t> кору. </a:t>
            </a:r>
            <a:r>
              <a:rPr lang="ru-RU" sz="2000" dirty="0" err="1" smtClean="0"/>
              <a:t>Однак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більшість</a:t>
            </a:r>
            <a:r>
              <a:rPr lang="ru-RU" sz="2000" dirty="0" smtClean="0"/>
              <a:t> астероїдів </a:t>
            </a:r>
            <a:r>
              <a:rPr lang="ru-RU" sz="2000" dirty="0" err="1" smtClean="0"/>
              <a:t>невеликі</a:t>
            </a:r>
            <a:r>
              <a:rPr lang="ru-RU" sz="2000" dirty="0" smtClean="0"/>
              <a:t> і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неправильну</a:t>
            </a:r>
            <a:r>
              <a:rPr lang="ru-RU" sz="2000" dirty="0" smtClean="0"/>
              <a:t> форму.</a:t>
            </a:r>
            <a:endParaRPr lang="ru-RU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733800"/>
            <a:ext cx="3733800" cy="2800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трелка влево 5"/>
          <p:cNvSpPr/>
          <p:nvPr/>
        </p:nvSpPr>
        <p:spPr>
          <a:xfrm>
            <a:off x="3810000" y="4648200"/>
            <a:ext cx="10668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47800" y="4495800"/>
            <a:ext cx="23622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Порівняльні</a:t>
            </a:r>
            <a:r>
              <a:rPr lang="ru-RU" dirty="0" smtClean="0"/>
              <a:t> </a:t>
            </a:r>
            <a:r>
              <a:rPr lang="ru-RU" dirty="0" err="1" smtClean="0"/>
              <a:t>розміри</a:t>
            </a:r>
            <a:r>
              <a:rPr lang="ru-RU" dirty="0" smtClean="0"/>
              <a:t> Вести, Церери та Місяця.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Метеороїд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19660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err="1" smtClean="0"/>
              <a:t>Метеоро́їд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b="1" dirty="0" err="1" smtClean="0"/>
              <a:t>метео́рне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ті́ло</a:t>
            </a:r>
            <a:r>
              <a:rPr lang="ru-RU" sz="2000" dirty="0" smtClean="0"/>
              <a:t> — </a:t>
            </a:r>
            <a:r>
              <a:rPr lang="ru-RU" sz="2000" dirty="0" err="1" smtClean="0"/>
              <a:t>порівняно</a:t>
            </a:r>
            <a:r>
              <a:rPr lang="ru-RU" sz="2000" dirty="0" smtClean="0"/>
              <a:t> </a:t>
            </a:r>
            <a:r>
              <a:rPr lang="ru-RU" sz="2000" dirty="0" err="1" smtClean="0"/>
              <a:t>невелике</a:t>
            </a:r>
            <a:r>
              <a:rPr lang="ru-RU" sz="2000" dirty="0" smtClean="0"/>
              <a:t> </a:t>
            </a:r>
            <a:r>
              <a:rPr lang="ru-RU" sz="2000" dirty="0" err="1" smtClean="0"/>
              <a:t>тверде</a:t>
            </a:r>
            <a:r>
              <a:rPr lang="ru-RU" sz="2000" dirty="0" smtClean="0"/>
              <a:t> небесне </a:t>
            </a:r>
            <a:r>
              <a:rPr lang="ru-RU" sz="2000" dirty="0" err="1" smtClean="0"/>
              <a:t>тіло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рухається</a:t>
            </a:r>
            <a:r>
              <a:rPr lang="ru-RU" sz="2000" dirty="0" smtClean="0"/>
              <a:t> у </a:t>
            </a:r>
            <a:r>
              <a:rPr lang="ru-RU" sz="2000" dirty="0" err="1" smtClean="0"/>
              <a:t>міжпланетному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просторі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191000"/>
            <a:ext cx="1905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114800"/>
            <a:ext cx="1905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953000"/>
            <a:ext cx="1905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143000" y="3124200"/>
            <a:ext cx="64008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Видимий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метеороїда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увійшов</a:t>
            </a:r>
            <a:r>
              <a:rPr lang="ru-RU" dirty="0" smtClean="0"/>
              <a:t> у атмосферу Землі, </a:t>
            </a:r>
            <a:r>
              <a:rPr lang="ru-RU" dirty="0" err="1" smtClean="0"/>
              <a:t>називається</a:t>
            </a:r>
            <a:r>
              <a:rPr lang="ru-RU" dirty="0" smtClean="0"/>
              <a:t> метеором, а </a:t>
            </a:r>
            <a:r>
              <a:rPr lang="ru-RU" dirty="0" err="1" smtClean="0"/>
              <a:t>метеороїд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впав на </a:t>
            </a:r>
            <a:r>
              <a:rPr lang="ru-RU" dirty="0" err="1" smtClean="0"/>
              <a:t>поверхню</a:t>
            </a:r>
            <a:r>
              <a:rPr lang="ru-RU" dirty="0" smtClean="0"/>
              <a:t> Землі — метеоритом.</a:t>
            </a:r>
            <a:endParaRPr lang="ru-RU" dirty="0"/>
          </a:p>
        </p:txBody>
      </p:sp>
      <p:sp>
        <p:nvSpPr>
          <p:cNvPr id="12" name="Тройная стрелка влево/вправо/вверх 11"/>
          <p:cNvSpPr/>
          <p:nvPr/>
        </p:nvSpPr>
        <p:spPr>
          <a:xfrm rot="10800000">
            <a:off x="3200400" y="4114800"/>
            <a:ext cx="1828800" cy="68580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955</TotalTime>
  <Words>1240</Words>
  <Application>Microsoft Office PowerPoint</Application>
  <PresentationFormat>Экран (4:3)</PresentationFormat>
  <Paragraphs>98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Модульная</vt:lpstr>
      <vt:lpstr>Малі тіла сонячної системи</vt:lpstr>
      <vt:lpstr>Малі тіла сонячної системи</vt:lpstr>
      <vt:lpstr>Астероїди</vt:lpstr>
      <vt:lpstr>Астероїди</vt:lpstr>
      <vt:lpstr>Астероїди</vt:lpstr>
      <vt:lpstr>Головний пояс астероїдів, греки, троянці та гільди</vt:lpstr>
      <vt:lpstr>Астероїди. Дослідження.</vt:lpstr>
      <vt:lpstr>Астероїди. Характеристика</vt:lpstr>
      <vt:lpstr>Метеороїд</vt:lpstr>
      <vt:lpstr>Метеор</vt:lpstr>
      <vt:lpstr>Метеорити</vt:lpstr>
      <vt:lpstr>Метеорити</vt:lpstr>
      <vt:lpstr>Метеорити. Кам`яні </vt:lpstr>
      <vt:lpstr>Метеорити. Залізні.</vt:lpstr>
      <vt:lpstr>Метеорити.Залізо-кам`яні </vt:lpstr>
      <vt:lpstr>Тунгуський метеорит</vt:lpstr>
      <vt:lpstr>Тунгуський метеорит </vt:lpstr>
      <vt:lpstr>Тунгуський метеорит</vt:lpstr>
      <vt:lpstr>Комети</vt:lpstr>
      <vt:lpstr>Комети</vt:lpstr>
      <vt:lpstr>Комети</vt:lpstr>
      <vt:lpstr>Використані джерела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Малі тіла сонячної системи</dc:title>
  <cp:lastModifiedBy>Карина</cp:lastModifiedBy>
  <cp:revision>97</cp:revision>
  <dcterms:modified xsi:type="dcterms:W3CDTF">2003-01-02T06:07:40Z</dcterms:modified>
</cp:coreProperties>
</file>