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26" autoAdjust="0"/>
    <p:restoredTop sz="94660"/>
  </p:normalViewPr>
  <p:slideViewPr>
    <p:cSldViewPr>
      <p:cViewPr varScale="1">
        <p:scale>
          <a:sx n="98" d="100"/>
          <a:sy n="98" d="100"/>
        </p:scale>
        <p:origin x="-16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C2AE69E6-6D1D-4621-B038-141B1D8524FE}" type="datetimeFigureOut">
              <a:rPr lang="ru-RU" smtClean="0"/>
              <a:t>01.04.2014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1551346-D749-4677-9D5E-AB68160269B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AE69E6-6D1D-4621-B038-141B1D8524FE}" type="datetimeFigureOut">
              <a:rPr lang="ru-RU" smtClean="0"/>
              <a:t>01.04.2014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AE69E6-6D1D-4621-B038-141B1D8524FE}" type="datetimeFigureOut">
              <a:rPr lang="ru-RU" smtClean="0"/>
              <a:t>01.04.2014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AE69E6-6D1D-4621-B038-141B1D8524FE}" type="datetimeFigureOut">
              <a:rPr lang="ru-RU" smtClean="0"/>
              <a:t>01.04.2014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AE69E6-6D1D-4621-B038-141B1D8524FE}" type="datetimeFigureOut">
              <a:rPr lang="ru-RU" smtClean="0"/>
              <a:t>01.04.2014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AE69E6-6D1D-4621-B038-141B1D8524FE}" type="datetimeFigureOut">
              <a:rPr lang="ru-RU" smtClean="0"/>
              <a:t>01.04.2014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AE69E6-6D1D-4621-B038-141B1D8524FE}" type="datetimeFigureOut">
              <a:rPr lang="ru-RU" smtClean="0"/>
              <a:t>01.04.2014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AE69E6-6D1D-4621-B038-141B1D8524FE}" type="datetimeFigureOut">
              <a:rPr lang="ru-RU" smtClean="0"/>
              <a:t>01.04.2014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AE69E6-6D1D-4621-B038-141B1D8524FE}" type="datetimeFigureOut">
              <a:rPr lang="ru-RU" smtClean="0"/>
              <a:t>01.04.2014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AE69E6-6D1D-4621-B038-141B1D8524FE}" type="datetimeFigureOut">
              <a:rPr lang="ru-RU" smtClean="0"/>
              <a:t>01.04.2014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AE69E6-6D1D-4621-B038-141B1D8524FE}" type="datetimeFigureOut">
              <a:rPr lang="ru-RU" smtClean="0"/>
              <a:t>01.04.2014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C2AE69E6-6D1D-4621-B038-141B1D8524FE}" type="datetimeFigureOut">
              <a:rPr lang="ru-RU" smtClean="0"/>
              <a:t>01.04.2014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AE69E6-6D1D-4621-B038-141B1D8524FE}" type="datetimeFigureOut">
              <a:rPr lang="ru-RU" smtClean="0"/>
              <a:t>01.04.2014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AE69E6-6D1D-4621-B038-141B1D8524FE}" type="datetimeFigureOut">
              <a:rPr lang="ru-RU" smtClean="0"/>
              <a:t>01.04.2014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AE69E6-6D1D-4621-B038-141B1D8524FE}" type="datetimeFigureOut">
              <a:rPr lang="ru-RU" smtClean="0"/>
              <a:t>01.04.2014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C2AE69E6-6D1D-4621-B038-141B1D8524FE}" type="datetimeFigureOut">
              <a:rPr lang="ru-RU" smtClean="0"/>
              <a:t>01.04.2014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1551346-D749-4677-9D5E-AB68160269B9}"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C2AE69E6-6D1D-4621-B038-141B1D8524FE}" type="datetimeFigureOut">
              <a:rPr lang="ru-RU" smtClean="0"/>
              <a:t>01.04.2014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1551346-D749-4677-9D5E-AB68160269B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C2AE69E6-6D1D-4621-B038-141B1D8524FE}" type="datetimeFigureOut">
              <a:rPr lang="ru-RU" smtClean="0"/>
              <a:t>01.04.2014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1551346-D749-4677-9D5E-AB68160269B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2AE69E6-6D1D-4621-B038-141B1D8524FE}" type="datetimeFigureOut">
              <a:rPr lang="ru-RU" smtClean="0"/>
              <a:t>01.04.2014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551346-D749-4677-9D5E-AB68160269B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C2AE69E6-6D1D-4621-B038-141B1D8524FE}" type="datetimeFigureOut">
              <a:rPr lang="ru-RU" smtClean="0"/>
              <a:t>01.04.2014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1551346-D749-4677-9D5E-AB68160269B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C2AE69E6-6D1D-4621-B038-141B1D8524FE}" type="datetimeFigureOut">
              <a:rPr lang="ru-RU" smtClean="0"/>
              <a:t>01.04.2014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1551346-D749-4677-9D5E-AB68160269B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C2AE69E6-6D1D-4621-B038-141B1D8524FE}" type="datetimeFigureOut">
              <a:rPr lang="ru-RU" smtClean="0"/>
              <a:t>01.04.2014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1551346-D749-4677-9D5E-AB68160269B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2AE69E6-6D1D-4621-B038-141B1D8524FE}" type="datetimeFigureOut">
              <a:rPr lang="ru-RU" smtClean="0"/>
              <a:t>01.04.2014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1551346-D749-4677-9D5E-AB68160269B9}"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E69E6-6D1D-4621-B038-141B1D8524FE}" type="datetimeFigureOut">
              <a:rPr lang="ru-RU" smtClean="0"/>
              <a:t>01.04.2014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51346-D749-4677-9D5E-AB68160269B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929066"/>
            <a:ext cx="7772400" cy="1470025"/>
          </a:xfrm>
        </p:spPr>
        <p:txBody>
          <a:bodyPr/>
          <a:lstStyle/>
          <a:p>
            <a:r>
              <a:rPr lang="ru-RU" b="1" dirty="0" smtClean="0">
                <a:solidFill>
                  <a:schemeClr val="bg1"/>
                </a:solidFill>
                <a:latin typeface="Batang" pitchFamily="18" charset="-127"/>
                <a:ea typeface="Batang" pitchFamily="18" charset="-127"/>
              </a:rPr>
              <a:t>Млечный Путь</a:t>
            </a:r>
            <a:endParaRPr lang="ru-RU" b="1" dirty="0">
              <a:solidFill>
                <a:schemeClr val="bg1"/>
              </a:solidFill>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newsps.ru/wp-content/uploads/2013/01/milky_way01_thumb.jpg"/>
          <p:cNvPicPr>
            <a:picLocks noChangeAspect="1" noChangeArrowheads="1"/>
          </p:cNvPicPr>
          <p:nvPr/>
        </p:nvPicPr>
        <p:blipFill>
          <a:blip r:embed="rId2"/>
          <a:srcRect/>
          <a:stretch>
            <a:fillRect/>
          </a:stretch>
        </p:blipFill>
        <p:spPr bwMode="auto">
          <a:xfrm>
            <a:off x="0" y="0"/>
            <a:ext cx="9182100" cy="7000900"/>
          </a:xfrm>
          <a:prstGeom prst="rect">
            <a:avLst/>
          </a:prstGeom>
          <a:noFill/>
        </p:spPr>
      </p:pic>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85794"/>
            <a:ext cx="4500594" cy="5883328"/>
          </a:xfrm>
        </p:spPr>
        <p:txBody>
          <a:bodyPr>
            <a:normAutofit fontScale="70000" lnSpcReduction="20000"/>
          </a:bodyPr>
          <a:lstStyle/>
          <a:p>
            <a:r>
              <a:rPr lang="ru-RU" dirty="0" smtClean="0">
                <a:solidFill>
                  <a:srgbClr val="FFFFCC"/>
                </a:solidFill>
              </a:rPr>
              <a:t>Млечный Путь — </a:t>
            </a:r>
            <a:r>
              <a:rPr lang="ru-RU" dirty="0">
                <a:solidFill>
                  <a:srgbClr val="FFFFCC"/>
                </a:solidFill>
              </a:rPr>
              <a:t>галактика, в которой находятся Земля, Солнечная система и все отдельные звёзды, видимые невооружённым глазом. Относится к спиральным галактикам с перемычкой</a:t>
            </a:r>
            <a:r>
              <a:rPr lang="ru-RU" dirty="0" smtClean="0">
                <a:solidFill>
                  <a:srgbClr val="FFFFCC"/>
                </a:solidFill>
              </a:rPr>
              <a:t>.</a:t>
            </a:r>
          </a:p>
          <a:p>
            <a:endParaRPr lang="ru-RU" dirty="0" smtClean="0">
              <a:solidFill>
                <a:srgbClr val="FFFFCC"/>
              </a:solidFill>
            </a:endParaRPr>
          </a:p>
          <a:p>
            <a:pPr>
              <a:buNone/>
            </a:pPr>
            <a:endParaRPr lang="ru-RU" dirty="0">
              <a:solidFill>
                <a:srgbClr val="FFFFCC"/>
              </a:solidFill>
            </a:endParaRPr>
          </a:p>
          <a:p>
            <a:r>
              <a:rPr lang="ru-RU" dirty="0">
                <a:solidFill>
                  <a:srgbClr val="FFFFCC"/>
                </a:solidFill>
              </a:rPr>
              <a:t>Млечный Путь вместе с Галактикой Андромеды (М31), Галактикой Треугольника (М33), и более 40 маленькими галактиками-спутниками его и Андромеды образуют Местную Группу галактик, которая входит в Местное Сверхскопление (Сверхскопление Девы).</a:t>
            </a:r>
          </a:p>
          <a:p>
            <a:endParaRPr lang="ru-RU" dirty="0"/>
          </a:p>
        </p:txBody>
      </p:sp>
      <p:pic>
        <p:nvPicPr>
          <p:cNvPr id="28674" name="Picture 2" descr="http://tiaurus.info/wp-content/uploads/2011/04/Mlechnyiy-put-tyi-zovesh-menya-vdal-0001.jpg"/>
          <p:cNvPicPr>
            <a:picLocks noChangeAspect="1" noChangeArrowheads="1"/>
          </p:cNvPicPr>
          <p:nvPr/>
        </p:nvPicPr>
        <p:blipFill>
          <a:blip r:embed="rId2"/>
          <a:srcRect/>
          <a:stretch>
            <a:fillRect/>
          </a:stretch>
        </p:blipFill>
        <p:spPr bwMode="auto">
          <a:xfrm>
            <a:off x="4786314" y="500042"/>
            <a:ext cx="3952903" cy="5929354"/>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43372" y="714356"/>
            <a:ext cx="4857784" cy="3643338"/>
          </a:xfrm>
        </p:spPr>
        <p:txBody>
          <a:bodyPr>
            <a:normAutofit fontScale="55000" lnSpcReduction="20000"/>
          </a:bodyPr>
          <a:lstStyle/>
          <a:p>
            <a:pPr>
              <a:buNone/>
            </a:pPr>
            <a:r>
              <a:rPr lang="ru-RU" dirty="0" smtClean="0"/>
              <a:t>         Этимология</a:t>
            </a:r>
            <a:endParaRPr lang="ru-RU" dirty="0" smtClean="0"/>
          </a:p>
          <a:p>
            <a:pPr>
              <a:buNone/>
            </a:pPr>
            <a:r>
              <a:rPr lang="ru-RU" dirty="0" smtClean="0"/>
              <a:t>       Название </a:t>
            </a:r>
            <a:r>
              <a:rPr lang="ru-RU" dirty="0" smtClean="0"/>
              <a:t>Млечный Путь — калька с лат. </a:t>
            </a:r>
            <a:r>
              <a:rPr lang="ru-RU" dirty="0" err="1" smtClean="0"/>
              <a:t>via</a:t>
            </a:r>
            <a:r>
              <a:rPr lang="ru-RU" dirty="0" smtClean="0"/>
              <a:t> </a:t>
            </a:r>
            <a:r>
              <a:rPr lang="ru-RU" dirty="0" err="1" smtClean="0"/>
              <a:t>lactea</a:t>
            </a:r>
            <a:r>
              <a:rPr lang="ru-RU" dirty="0" smtClean="0"/>
              <a:t> </a:t>
            </a:r>
            <a:r>
              <a:rPr lang="en-US" dirty="0" smtClean="0"/>
              <a:t>«</a:t>
            </a:r>
            <a:r>
              <a:rPr lang="ru-RU" dirty="0" smtClean="0"/>
              <a:t>молочная дорога</a:t>
            </a:r>
            <a:r>
              <a:rPr lang="en-US" dirty="0" smtClean="0"/>
              <a:t>», </a:t>
            </a:r>
            <a:r>
              <a:rPr lang="ru-RU" dirty="0" smtClean="0"/>
              <a:t>которое, в свою очередь, калька с </a:t>
            </a:r>
            <a:r>
              <a:rPr lang="ru-RU" dirty="0" err="1" smtClean="0"/>
              <a:t>др.-греч</a:t>
            </a:r>
            <a:r>
              <a:rPr lang="ru-RU" dirty="0" smtClean="0"/>
              <a:t>. </a:t>
            </a:r>
            <a:r>
              <a:rPr lang="ru-RU" dirty="0" err="1" smtClean="0"/>
              <a:t>ϰύϰλος γαλαξίας</a:t>
            </a:r>
            <a:r>
              <a:rPr lang="ru-RU" dirty="0" smtClean="0"/>
              <a:t> </a:t>
            </a:r>
            <a:r>
              <a:rPr lang="en-US" dirty="0" smtClean="0"/>
              <a:t>«</a:t>
            </a:r>
            <a:r>
              <a:rPr lang="ru-RU" dirty="0" smtClean="0"/>
              <a:t>молочный круг</a:t>
            </a:r>
            <a:r>
              <a:rPr lang="en-US" dirty="0" smtClean="0"/>
              <a:t>».</a:t>
            </a:r>
            <a:r>
              <a:rPr lang="ru-RU" dirty="0" smtClean="0"/>
              <a:t> По древнегреческой легенде, Зевс решил сделать своего сына Геракла, рождённого от смертной женщины, бессмертным, и для этого подложил его спящей жене Гере, чтобы Геракл выпил божественного молока. Гера, проснувшись, увидела, что кормит не своего ребёнка, и оттолкнула его от себя. Брызнувшая из груди богини струя молока превратилась в Млечный Путь.</a:t>
            </a:r>
          </a:p>
          <a:p>
            <a:endParaRPr lang="ru-RU" dirty="0"/>
          </a:p>
        </p:txBody>
      </p:sp>
      <p:pic>
        <p:nvPicPr>
          <p:cNvPr id="27650" name="Picture 2" descr="http://pit.dirty.ru/dirty/1/2011/03/13/27214-133241-24508b5ea4cf7a9ddfe84aa225edf9a6.jpg"/>
          <p:cNvPicPr>
            <a:picLocks noChangeAspect="1" noChangeArrowheads="1"/>
          </p:cNvPicPr>
          <p:nvPr/>
        </p:nvPicPr>
        <p:blipFill>
          <a:blip r:embed="rId2"/>
          <a:srcRect/>
          <a:stretch>
            <a:fillRect/>
          </a:stretch>
        </p:blipFill>
        <p:spPr bwMode="auto">
          <a:xfrm>
            <a:off x="500034" y="500042"/>
            <a:ext cx="3810027" cy="3429024"/>
          </a:xfrm>
          <a:prstGeom prst="rect">
            <a:avLst/>
          </a:prstGeom>
          <a:noFill/>
        </p:spPr>
      </p:pic>
      <p:sp>
        <p:nvSpPr>
          <p:cNvPr id="5" name="TextBox 4"/>
          <p:cNvSpPr txBox="1"/>
          <p:nvPr/>
        </p:nvSpPr>
        <p:spPr>
          <a:xfrm>
            <a:off x="500034" y="4357694"/>
            <a:ext cx="4286280" cy="1815882"/>
          </a:xfrm>
          <a:prstGeom prst="rect">
            <a:avLst/>
          </a:prstGeom>
          <a:noFill/>
        </p:spPr>
        <p:txBody>
          <a:bodyPr wrap="square" rtlCol="0">
            <a:spAutoFit/>
          </a:bodyPr>
          <a:lstStyle/>
          <a:p>
            <a:r>
              <a:rPr lang="ru-RU" sz="1600" dirty="0" smtClean="0"/>
              <a:t>В советской астрономической школе Млечный Путь назывался просто </a:t>
            </a:r>
            <a:r>
              <a:rPr lang="en-US" sz="1600" dirty="0" smtClean="0"/>
              <a:t>«</a:t>
            </a:r>
            <a:r>
              <a:rPr lang="ru-RU" sz="1600" dirty="0" smtClean="0"/>
              <a:t>наша Галактика</a:t>
            </a:r>
            <a:r>
              <a:rPr lang="en-US" sz="1600" dirty="0" smtClean="0"/>
              <a:t>» </a:t>
            </a:r>
            <a:r>
              <a:rPr lang="ru-RU" sz="1600" dirty="0" smtClean="0"/>
              <a:t>или </a:t>
            </a:r>
            <a:r>
              <a:rPr lang="en-US" sz="1600" dirty="0" smtClean="0"/>
              <a:t>«</a:t>
            </a:r>
            <a:r>
              <a:rPr lang="ru-RU" sz="1600" dirty="0" smtClean="0"/>
              <a:t>система Млечный Путь</a:t>
            </a:r>
            <a:r>
              <a:rPr lang="en-US" sz="1600" dirty="0" smtClean="0"/>
              <a:t>»; </a:t>
            </a:r>
            <a:r>
              <a:rPr lang="ru-RU" sz="1600" dirty="0" smtClean="0"/>
              <a:t>словосочетание </a:t>
            </a:r>
            <a:r>
              <a:rPr lang="en-US" sz="1600" dirty="0" smtClean="0"/>
              <a:t>«</a:t>
            </a:r>
            <a:r>
              <a:rPr lang="ru-RU" sz="1600" dirty="0" smtClean="0"/>
              <a:t>Млечный путь</a:t>
            </a:r>
            <a:r>
              <a:rPr lang="en-US" sz="1600" dirty="0" smtClean="0"/>
              <a:t>» </a:t>
            </a:r>
            <a:r>
              <a:rPr lang="ru-RU" sz="1600" dirty="0" smtClean="0"/>
              <a:t>использовалось для обозначения видимых звёзд, которые оптически для наблюдателя составляют Млечный Путь.</a:t>
            </a:r>
            <a:endParaRPr lang="ru-RU" sz="1600" dirty="0" smtClean="0"/>
          </a:p>
        </p:txBody>
      </p:sp>
      <p:pic>
        <p:nvPicPr>
          <p:cNvPr id="27652" name="Picture 4" descr="http://www.ice-nut.ru/greece/greece10602.jpg"/>
          <p:cNvPicPr>
            <a:picLocks noChangeAspect="1" noChangeArrowheads="1"/>
          </p:cNvPicPr>
          <p:nvPr/>
        </p:nvPicPr>
        <p:blipFill>
          <a:blip r:embed="rId3"/>
          <a:srcRect/>
          <a:stretch>
            <a:fillRect/>
          </a:stretch>
        </p:blipFill>
        <p:spPr bwMode="auto">
          <a:xfrm>
            <a:off x="5214942" y="4214818"/>
            <a:ext cx="3485244" cy="2500330"/>
          </a:xfrm>
          <a:prstGeom prst="rect">
            <a:avLst/>
          </a:prstGeom>
          <a:noFill/>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7758138" cy="4214842"/>
          </a:xfrm>
        </p:spPr>
        <p:txBody>
          <a:bodyPr>
            <a:normAutofit fontScale="62500" lnSpcReduction="20000"/>
          </a:bodyPr>
          <a:lstStyle/>
          <a:p>
            <a:pPr>
              <a:buNone/>
            </a:pPr>
            <a:r>
              <a:rPr lang="ru-RU" dirty="0" smtClean="0"/>
              <a:t>           Структура </a:t>
            </a:r>
            <a:r>
              <a:rPr lang="ru-RU" dirty="0" smtClean="0"/>
              <a:t>Галактики</a:t>
            </a:r>
          </a:p>
          <a:p>
            <a:pPr>
              <a:buNone/>
            </a:pPr>
            <a:r>
              <a:rPr lang="ru-RU" dirty="0" smtClean="0"/>
              <a:t>      Диаметр </a:t>
            </a:r>
            <a:r>
              <a:rPr lang="ru-RU" dirty="0" smtClean="0"/>
              <a:t>Галактики составляет около 30 тысяч парсек (порядка 100 000 световых лет, 1 квинтиллион километров) при оценочной средней толщине порядка 1000 световых лет. Галактика содержит, по самой низкой оценке, порядка 200 миллиардов звёзд (современная оценка колеблется в диапазоне предположений от 200 до 400 миллиардов). Основная масса звёзд расположена в форме плоского диска. По состоянию на январь 2009, масса Галактики оценивается в 3</a:t>
            </a:r>
            <a:r>
              <a:rPr lang="en-US" dirty="0" smtClean="0"/>
              <a:t>·1012 </a:t>
            </a:r>
            <a:r>
              <a:rPr lang="ru-RU" dirty="0" smtClean="0"/>
              <a:t>масс Солнца, или 6</a:t>
            </a:r>
            <a:r>
              <a:rPr lang="en-US" dirty="0" smtClean="0"/>
              <a:t>·1042 </a:t>
            </a:r>
            <a:r>
              <a:rPr lang="ru-RU" dirty="0" smtClean="0"/>
              <a:t>кг. Новая минимальная оценка определяет массу галактики всего в 5</a:t>
            </a:r>
            <a:r>
              <a:rPr lang="en-US" dirty="0" smtClean="0"/>
              <a:t>·1011 </a:t>
            </a:r>
            <a:r>
              <a:rPr lang="ru-RU" dirty="0" smtClean="0"/>
              <a:t>масс Солнца. </a:t>
            </a:r>
            <a:r>
              <a:rPr lang="ru-RU" dirty="0" err="1" smtClean="0"/>
              <a:t>Бо́льшая</a:t>
            </a:r>
            <a:r>
              <a:rPr lang="ru-RU" dirty="0" smtClean="0"/>
              <a:t> часть массы Галактики содержится не в звёздах и межзвёздном газе, а в несветящемся гало из тёмной материи.</a:t>
            </a:r>
          </a:p>
          <a:p>
            <a:endParaRPr lang="ru-RU" dirty="0"/>
          </a:p>
        </p:txBody>
      </p:sp>
      <p:pic>
        <p:nvPicPr>
          <p:cNvPr id="26626" name="Picture 2" descr="http://icdn.lenta.ru/images/2013/10/16/20/20131016200646896/pic_ea9ff7cec2d39edc238b4df5a6bc66ca.jpg"/>
          <p:cNvPicPr>
            <a:picLocks noChangeAspect="1" noChangeArrowheads="1"/>
          </p:cNvPicPr>
          <p:nvPr/>
        </p:nvPicPr>
        <p:blipFill>
          <a:blip r:embed="rId2"/>
          <a:srcRect l="1210" t="17857" r="2015" b="19642"/>
          <a:stretch>
            <a:fillRect/>
          </a:stretch>
        </p:blipFill>
        <p:spPr bwMode="auto">
          <a:xfrm>
            <a:off x="894556" y="3857628"/>
            <a:ext cx="7433178" cy="3000372"/>
          </a:xfrm>
          <a:prstGeom prst="rect">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7215238" cy="2714644"/>
          </a:xfrm>
        </p:spPr>
        <p:txBody>
          <a:bodyPr>
            <a:normAutofit fontScale="77500" lnSpcReduction="20000"/>
          </a:bodyPr>
          <a:lstStyle/>
          <a:p>
            <a:pPr>
              <a:buNone/>
            </a:pPr>
            <a:r>
              <a:rPr lang="ru-RU" dirty="0" smtClean="0"/>
              <a:t>     Диск</a:t>
            </a:r>
            <a:endParaRPr lang="ru-RU" dirty="0" smtClean="0"/>
          </a:p>
          <a:p>
            <a:pPr>
              <a:buNone/>
            </a:pPr>
            <a:r>
              <a:rPr lang="ru-RU" dirty="0" smtClean="0"/>
              <a:t>     По </a:t>
            </a:r>
            <a:r>
              <a:rPr lang="ru-RU" dirty="0" smtClean="0"/>
              <a:t>оценкам ученых, галактический диск, выдающийся в разные стороны в районе галактического центра, имеет диаметр около 100 000 световых лет. По сравнению с гало, диск вращается заметно быстрее. Скорость его вращения неодинакова на различных расстояниях от центра.</a:t>
            </a:r>
          </a:p>
          <a:p>
            <a:endParaRPr lang="ru-RU" dirty="0"/>
          </a:p>
        </p:txBody>
      </p:sp>
      <p:pic>
        <p:nvPicPr>
          <p:cNvPr id="25602" name="Picture 2" descr="http://i073.radikal.ru/0909/9b/9d10415f1dcd.jpg"/>
          <p:cNvPicPr>
            <a:picLocks noChangeAspect="1" noChangeArrowheads="1"/>
          </p:cNvPicPr>
          <p:nvPr/>
        </p:nvPicPr>
        <p:blipFill>
          <a:blip r:embed="rId2"/>
          <a:srcRect/>
          <a:stretch>
            <a:fillRect/>
          </a:stretch>
        </p:blipFill>
        <p:spPr bwMode="auto">
          <a:xfrm>
            <a:off x="2786050" y="2928934"/>
            <a:ext cx="5786478" cy="37178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1934" y="214290"/>
            <a:ext cx="4643470" cy="6929486"/>
          </a:xfrm>
        </p:spPr>
        <p:txBody>
          <a:bodyPr>
            <a:normAutofit fontScale="47500" lnSpcReduction="20000"/>
          </a:bodyPr>
          <a:lstStyle/>
          <a:p>
            <a:pPr>
              <a:buNone/>
            </a:pPr>
            <a:r>
              <a:rPr lang="ru-RU" dirty="0" smtClean="0"/>
              <a:t>                </a:t>
            </a:r>
            <a:r>
              <a:rPr lang="ru-RU" sz="3800" dirty="0" smtClean="0"/>
              <a:t>Ядро</a:t>
            </a:r>
          </a:p>
          <a:p>
            <a:pPr>
              <a:buNone/>
            </a:pPr>
            <a:endParaRPr lang="ru-RU" dirty="0" smtClean="0"/>
          </a:p>
          <a:p>
            <a:pPr>
              <a:buNone/>
            </a:pPr>
            <a:r>
              <a:rPr lang="ru-RU" dirty="0" smtClean="0"/>
              <a:t>        В </a:t>
            </a:r>
            <a:r>
              <a:rPr lang="ru-RU" dirty="0" smtClean="0"/>
              <a:t>средней части Галактики находится утолщение, которое называется </a:t>
            </a:r>
            <a:r>
              <a:rPr lang="ru-RU" dirty="0" err="1" smtClean="0"/>
              <a:t>балджем</a:t>
            </a:r>
            <a:r>
              <a:rPr lang="ru-RU" dirty="0" smtClean="0"/>
              <a:t> (англ. </a:t>
            </a:r>
            <a:r>
              <a:rPr lang="ru-RU" dirty="0" err="1" smtClean="0"/>
              <a:t>bulge</a:t>
            </a:r>
            <a:r>
              <a:rPr lang="ru-RU" dirty="0" smtClean="0"/>
              <a:t> — утолщение), составляющее около 8 тысяч парсек в поперечнике. Центр ядра Галактики находится в созвездии Стрельца (</a:t>
            </a:r>
            <a:r>
              <a:rPr lang="ru-RU" dirty="0" err="1" smtClean="0"/>
              <a:t>α </a:t>
            </a:r>
            <a:r>
              <a:rPr lang="ru-RU" dirty="0" smtClean="0"/>
              <a:t>= 265</a:t>
            </a:r>
            <a:r>
              <a:rPr lang="el-GR" dirty="0" smtClean="0"/>
              <a:t>°, δ = −29°). </a:t>
            </a:r>
            <a:r>
              <a:rPr lang="ru-RU" dirty="0" smtClean="0"/>
              <a:t>Расстояние от Солнца до центра Галактики 8,5 килопарсек (2,62</a:t>
            </a:r>
            <a:r>
              <a:rPr lang="en-US" dirty="0" smtClean="0"/>
              <a:t>·1017 </a:t>
            </a:r>
            <a:r>
              <a:rPr lang="ru-RU" dirty="0" smtClean="0"/>
              <a:t>км, или 27 700 световых лет). В центре Галактики, по всей видимости, располагается сверхмассивная чёрная дыра (Стрелец A*) вокруг которой, предположительно. Для центральных участков Галактики характерна сильная концентрация звезд: в каждом кубическом парсеке вблизи центра их содержится многие тысячи. Расстояния между звездами в десятки и сотни раз меньше, чем в окрестностях Солнца. Как и в большинстве других галактик, распределение массы в Млечном Пути такое, что орбитальная скорость большинства звезд этой Галактики не зависит в значительной степени от их расстояния до центра. Далее от центральной перемычки к внешнему кругу, обычная скорость обращения звезд составляет 210—240 км/с. Таким образом, такое распределение скорости, не наблюдаемое в солнечной системе, где различные орбиты имеют существенно различные скорости обращения, является одной из предпосылок к существованию темной материи.</a:t>
            </a:r>
          </a:p>
          <a:p>
            <a:endParaRPr lang="ru-RU" dirty="0"/>
          </a:p>
        </p:txBody>
      </p:sp>
      <p:pic>
        <p:nvPicPr>
          <p:cNvPr id="46082" name="Picture 2" descr="http://cosmosblog.ru/wp-content/uploads/2013/04/5cf1ade84bf4ed0b0d9f98d0280.jpg"/>
          <p:cNvPicPr>
            <a:picLocks noChangeAspect="1" noChangeArrowheads="1"/>
          </p:cNvPicPr>
          <p:nvPr/>
        </p:nvPicPr>
        <p:blipFill>
          <a:blip r:embed="rId2"/>
          <a:srcRect/>
          <a:stretch>
            <a:fillRect/>
          </a:stretch>
        </p:blipFill>
        <p:spPr bwMode="auto">
          <a:xfrm rot="5400000">
            <a:off x="-778127" y="1492450"/>
            <a:ext cx="6071044" cy="3800475"/>
          </a:xfrm>
          <a:prstGeom prst="rect">
            <a:avLst/>
          </a:prstGeom>
          <a:noFill/>
        </p:spPr>
      </p:pic>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3929066"/>
            <a:ext cx="8715436" cy="2928934"/>
          </a:xfrm>
        </p:spPr>
        <p:txBody>
          <a:bodyPr>
            <a:normAutofit fontScale="47500" lnSpcReduction="20000"/>
          </a:bodyPr>
          <a:lstStyle/>
          <a:p>
            <a:pPr>
              <a:buNone/>
            </a:pPr>
            <a:r>
              <a:rPr lang="ru-RU" sz="3800" dirty="0" smtClean="0"/>
              <a:t>              Рукава</a:t>
            </a:r>
            <a:endParaRPr lang="ru-RU" sz="3800" dirty="0" smtClean="0"/>
          </a:p>
          <a:p>
            <a:pPr>
              <a:buNone/>
            </a:pPr>
            <a:r>
              <a:rPr lang="ru-RU" sz="3400" dirty="0" smtClean="0"/>
              <a:t>        Галактика </a:t>
            </a:r>
            <a:r>
              <a:rPr lang="ru-RU" sz="3400" dirty="0" smtClean="0"/>
              <a:t>относится к классу спиральных галактик, что означает, что у Галактики есть спиральные рукава, расположенные в плоскости диска. Диск погружён в гало сферической формы, а вокруг него располагается сферическая корона. Солнечная система находится на расстоянии 8,5 тысяч парсек от галактического центра, вблизи плоскости Галактики, на внутреннем крае рукава, носящего название рукав Ориона. Такое расположение не даёт возможности наблюдать форму рукавов визуально. Новые данные по наблюдениям молекулярного газа (СО) говорят о том, что у нашей Галактики есть два рукава, начинающиеся у бара во внутренней части Галактики. Кроме того, во внутренней части есть ещё пара рукавов. Затем эти рукава переходят в </a:t>
            </a:r>
            <a:r>
              <a:rPr lang="ru-RU" sz="3400" dirty="0" err="1" smtClean="0"/>
              <a:t>четырёхрукавную</a:t>
            </a:r>
            <a:r>
              <a:rPr lang="ru-RU" sz="3400" dirty="0" smtClean="0"/>
              <a:t> структуру, наблюдающуюся в линии нейтрального водорода во внешних частях Галактики.</a:t>
            </a:r>
          </a:p>
          <a:p>
            <a:endParaRPr lang="ru-RU" dirty="0"/>
          </a:p>
        </p:txBody>
      </p:sp>
      <p:pic>
        <p:nvPicPr>
          <p:cNvPr id="45058" name="Picture 2" descr="http://4ygeca.com/ml_put6.jpg"/>
          <p:cNvPicPr>
            <a:picLocks noChangeAspect="1" noChangeArrowheads="1"/>
          </p:cNvPicPr>
          <p:nvPr/>
        </p:nvPicPr>
        <p:blipFill>
          <a:blip r:embed="rId2"/>
          <a:srcRect/>
          <a:stretch>
            <a:fillRect/>
          </a:stretch>
        </p:blipFill>
        <p:spPr bwMode="auto">
          <a:xfrm>
            <a:off x="2571736" y="285728"/>
            <a:ext cx="5500726" cy="3861088"/>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786874" cy="2928958"/>
          </a:xfrm>
        </p:spPr>
        <p:txBody>
          <a:bodyPr>
            <a:normAutofit fontScale="62500" lnSpcReduction="20000"/>
          </a:bodyPr>
          <a:lstStyle/>
          <a:p>
            <a:pPr>
              <a:buNone/>
            </a:pPr>
            <a:r>
              <a:rPr lang="ru-RU" sz="3200" dirty="0" smtClean="0">
                <a:solidFill>
                  <a:srgbClr val="FFFFCC"/>
                </a:solidFill>
              </a:rPr>
              <a:t>       Гало</a:t>
            </a:r>
            <a:endParaRPr lang="ru-RU" sz="3200" dirty="0" smtClean="0">
              <a:solidFill>
                <a:srgbClr val="FFFFCC"/>
              </a:solidFill>
            </a:endParaRPr>
          </a:p>
          <a:p>
            <a:pPr>
              <a:buNone/>
            </a:pPr>
            <a:r>
              <a:rPr lang="ru-RU" dirty="0" smtClean="0">
                <a:solidFill>
                  <a:srgbClr val="FFFFCC"/>
                </a:solidFill>
              </a:rPr>
              <a:t>      Галактическое </a:t>
            </a:r>
            <a:r>
              <a:rPr lang="ru-RU" dirty="0" smtClean="0">
                <a:solidFill>
                  <a:srgbClr val="FFFFCC"/>
                </a:solidFill>
              </a:rPr>
              <a:t>гало имеет сферическую форму, выходящую за пределы галактики на 5—10 тысяч световых лет, и температуру около 5</a:t>
            </a:r>
            <a:r>
              <a:rPr lang="en-US" dirty="0" smtClean="0">
                <a:solidFill>
                  <a:srgbClr val="FFFFCC"/>
                </a:solidFill>
              </a:rPr>
              <a:t>·105 K</a:t>
            </a:r>
            <a:r>
              <a:rPr lang="ru-RU" dirty="0" smtClean="0">
                <a:solidFill>
                  <a:srgbClr val="FFFFCC"/>
                </a:solidFill>
              </a:rPr>
              <a:t>. Центр симметрии гало Млечного Пути совпадает с центром галактического диска. Состоит гало в основном из очень старых, неярких </a:t>
            </a:r>
            <a:r>
              <a:rPr lang="ru-RU" dirty="0" err="1" smtClean="0">
                <a:solidFill>
                  <a:srgbClr val="FFFFCC"/>
                </a:solidFill>
              </a:rPr>
              <a:t>маломассивных</a:t>
            </a:r>
            <a:r>
              <a:rPr lang="ru-RU" dirty="0" smtClean="0">
                <a:solidFill>
                  <a:srgbClr val="FFFFCC"/>
                </a:solidFill>
              </a:rPr>
              <a:t> звезд. Они встречаются как поодиночке, так и в виде шаровых скоплений, которые могут содержать до миллиона звезд. Возраст населения сферической составляющей Галактики превышает 12 </a:t>
            </a:r>
            <a:r>
              <a:rPr lang="ru-RU" dirty="0" err="1" smtClean="0">
                <a:solidFill>
                  <a:srgbClr val="FFFFCC"/>
                </a:solidFill>
              </a:rPr>
              <a:t>млрд</a:t>
            </a:r>
            <a:r>
              <a:rPr lang="ru-RU" dirty="0" smtClean="0">
                <a:solidFill>
                  <a:srgbClr val="FFFFCC"/>
                </a:solidFill>
              </a:rPr>
              <a:t> лет, его обычно считают возрастом самой Галактики.</a:t>
            </a:r>
            <a:endParaRPr lang="ru-RU" dirty="0">
              <a:solidFill>
                <a:srgbClr val="FFFFCC"/>
              </a:solidFill>
            </a:endParaRPr>
          </a:p>
        </p:txBody>
      </p:sp>
      <p:pic>
        <p:nvPicPr>
          <p:cNvPr id="44036" name="Picture 4" descr="http://znaimo.com.ua/images/rubase_1_69045661_74584.jpg"/>
          <p:cNvPicPr>
            <a:picLocks noChangeAspect="1" noChangeArrowheads="1"/>
          </p:cNvPicPr>
          <p:nvPr/>
        </p:nvPicPr>
        <p:blipFill>
          <a:blip r:embed="rId2"/>
          <a:srcRect/>
          <a:stretch>
            <a:fillRect/>
          </a:stretch>
        </p:blipFill>
        <p:spPr bwMode="auto">
          <a:xfrm>
            <a:off x="285720" y="3143248"/>
            <a:ext cx="8643918" cy="3548064"/>
          </a:xfrm>
          <a:prstGeom prst="rect">
            <a:avLst/>
          </a:prstGeom>
          <a:noFill/>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43372" y="357166"/>
            <a:ext cx="4543428" cy="6097642"/>
          </a:xfrm>
        </p:spPr>
        <p:txBody>
          <a:bodyPr>
            <a:normAutofit fontScale="85000" lnSpcReduction="20000"/>
          </a:bodyPr>
          <a:lstStyle/>
          <a:p>
            <a:pPr>
              <a:buNone/>
            </a:pPr>
            <a:r>
              <a:rPr lang="ru-RU" dirty="0" smtClean="0"/>
              <a:t>   Эволюция </a:t>
            </a:r>
            <a:r>
              <a:rPr lang="ru-RU" dirty="0" smtClean="0"/>
              <a:t>и будущее Галактики</a:t>
            </a:r>
          </a:p>
          <a:p>
            <a:endParaRPr lang="ru-RU" dirty="0" smtClean="0"/>
          </a:p>
          <a:p>
            <a:pPr>
              <a:buNone/>
            </a:pPr>
            <a:r>
              <a:rPr lang="ru-RU" dirty="0" smtClean="0"/>
              <a:t>     Возможны </a:t>
            </a:r>
            <a:r>
              <a:rPr lang="ru-RU" dirty="0" smtClean="0"/>
              <a:t>столкновения нашей Галактики с иными галактиками, в том числе со столь крупной как галактика Андромеды, однако конкретные предсказания пока невозможны ввиду незнания поперечной скорости внегалактических объектов.</a:t>
            </a:r>
            <a:endParaRPr lang="en-US" dirty="0" smtClean="0"/>
          </a:p>
          <a:p>
            <a:endParaRPr lang="ru-RU" dirty="0"/>
          </a:p>
        </p:txBody>
      </p:sp>
      <p:pic>
        <p:nvPicPr>
          <p:cNvPr id="43010" name="Picture 2" descr="http://spacegid.com/wp-content/uploads/2012/12/11463298996_cc5534a7e9_h-682x1024.jpg"/>
          <p:cNvPicPr>
            <a:picLocks noChangeAspect="1" noChangeArrowheads="1"/>
          </p:cNvPicPr>
          <p:nvPr/>
        </p:nvPicPr>
        <p:blipFill>
          <a:blip r:embed="rId2"/>
          <a:srcRect/>
          <a:stretch>
            <a:fillRect/>
          </a:stretch>
        </p:blipFill>
        <p:spPr bwMode="auto">
          <a:xfrm>
            <a:off x="500034" y="500042"/>
            <a:ext cx="3786214" cy="5684873"/>
          </a:xfrm>
          <a:prstGeom prst="rect">
            <a:avLst/>
          </a:prstGeom>
          <a:noFill/>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69</TotalTime>
  <Words>818</Words>
  <Application>Microsoft Office PowerPoint</Application>
  <PresentationFormat>Экран (4:3)</PresentationFormat>
  <Paragraphs>22</Paragraphs>
  <Slides>10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10</vt:i4>
      </vt:variant>
    </vt:vector>
  </HeadingPairs>
  <TitlesOfParts>
    <vt:vector size="12" baseType="lpstr">
      <vt:lpstr>Яркая</vt:lpstr>
      <vt:lpstr>Тема Office</vt:lpstr>
      <vt:lpstr>Млечный Путь</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олег</dc:creator>
  <cp:lastModifiedBy>олег</cp:lastModifiedBy>
  <cp:revision>7</cp:revision>
  <dcterms:created xsi:type="dcterms:W3CDTF">2014-04-01T15:00:14Z</dcterms:created>
  <dcterms:modified xsi:type="dcterms:W3CDTF">2014-04-01T16:10:03Z</dcterms:modified>
</cp:coreProperties>
</file>