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9" r:id="rId3"/>
    <p:sldId id="280" r:id="rId4"/>
    <p:sldId id="281" r:id="rId5"/>
    <p:sldId id="282" r:id="rId6"/>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610" autoAdjust="0"/>
    <p:restoredTop sz="95596" autoAdjust="0"/>
  </p:normalViewPr>
  <p:slideViewPr>
    <p:cSldViewPr>
      <p:cViewPr varScale="1">
        <p:scale>
          <a:sx n="67" d="100"/>
          <a:sy n="67" d="100"/>
        </p:scale>
        <p:origin x="-13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3C0E6A6-7F7D-4022-AE4F-40070F7D1D79}" type="slidenum">
              <a:rPr lang="en-US"/>
              <a:pPr/>
              <a:t>‹#›</a:t>
            </a:fld>
            <a:endParaRPr lang="en-US"/>
          </a:p>
        </p:txBody>
      </p:sp>
    </p:spTree>
    <p:extLst>
      <p:ext uri="{BB962C8B-B14F-4D97-AF65-F5344CB8AC3E}">
        <p14:creationId xmlns:p14="http://schemas.microsoft.com/office/powerpoint/2010/main" xmlns="" val="38439312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A2D015-5A11-4487-99FB-49809C15B99A}"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BF5031-B0FC-48F0-8CB4-A0EED81B4859}" type="slidenum">
              <a:rPr lang="en-US"/>
              <a:pPr/>
              <a:t>2</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65150"/>
            <a:ext cx="7620000" cy="704850"/>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a:defRPr sz="4000"/>
            </a:lvl1pPr>
          </a:lstStyle>
          <a:p>
            <a:pPr lvl="0"/>
            <a:r>
              <a:rPr lang="ru-RU" noProof="0" smtClean="0"/>
              <a:t>Образец заголовка</a:t>
            </a:r>
            <a:endParaRPr lang="en-US" noProof="0" smtClean="0"/>
          </a:p>
        </p:txBody>
      </p:sp>
      <p:sp>
        <p:nvSpPr>
          <p:cNvPr id="3075" name="Rectangle 3"/>
          <p:cNvSpPr>
            <a:spLocks noGrp="1" noChangeArrowheads="1"/>
          </p:cNvSpPr>
          <p:nvPr>
            <p:ph type="subTitle" idx="1"/>
          </p:nvPr>
        </p:nvSpPr>
        <p:spPr>
          <a:xfrm>
            <a:off x="609600" y="1311275"/>
            <a:ext cx="7620000" cy="441325"/>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marL="0" indent="0">
              <a:buFontTx/>
              <a:buNone/>
              <a:defRPr sz="2800"/>
            </a:lvl1pPr>
          </a:lstStyle>
          <a:p>
            <a:pPr lvl="0"/>
            <a:r>
              <a:rPr lang="ru-RU" noProof="0" smtClean="0"/>
              <a:t>Образец подзаголовка</a:t>
            </a:r>
            <a:endParaRPr lang="en-US" noProof="0" smtClean="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391192457"/>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219075"/>
            <a:ext cx="2181225" cy="54959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38125" y="219075"/>
            <a:ext cx="6391275" cy="54959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173232501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70580580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xmlns="" val="1933884781"/>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2192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530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56516292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60547866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xmlns="" val="2388092278"/>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3313914"/>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xmlns="" val="247820961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xmlns="" val="144899097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219075"/>
            <a:ext cx="8724900" cy="71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1219200" y="1447800"/>
            <a:ext cx="73152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357158" y="3571876"/>
            <a:ext cx="4143404" cy="2000264"/>
          </a:xfrm>
        </p:spPr>
        <p:txBody>
          <a:bodyPr/>
          <a:lstStyle/>
          <a:p>
            <a:r>
              <a:rPr lang="en-US" sz="7200" i="1" dirty="0" smtClean="0">
                <a:solidFill>
                  <a:schemeClr val="bg2">
                    <a:lumMod val="10000"/>
                    <a:lumOff val="90000"/>
                  </a:schemeClr>
                </a:solidFill>
                <a:latin typeface="Arno Pro Smbd" pitchFamily="18" charset="0"/>
              </a:rPr>
              <a:t>My </a:t>
            </a:r>
            <a:r>
              <a:rPr lang="en-US" sz="7200" i="1" dirty="0" smtClean="0">
                <a:solidFill>
                  <a:schemeClr val="bg2">
                    <a:lumMod val="10000"/>
                    <a:lumOff val="90000"/>
                  </a:schemeClr>
                </a:solidFill>
                <a:latin typeface="Arno Pro Smbd" pitchFamily="18" charset="0"/>
              </a:rPr>
              <a:t>happy family</a:t>
            </a:r>
            <a:endParaRPr lang="ru-RU" sz="7200" i="1" dirty="0">
              <a:solidFill>
                <a:schemeClr val="bg2">
                  <a:lumMod val="10000"/>
                  <a:lumOff val="90000"/>
                </a:schemeClr>
              </a:solidFill>
              <a:latin typeface="Arno Pro Smbd" pitchFamily="18" charset="0"/>
            </a:endParaRPr>
          </a:p>
        </p:txBody>
      </p:sp>
      <p:pic>
        <p:nvPicPr>
          <p:cNvPr id="4098" name="Picture 2" descr="https://encrypted-tbn0.gstatic.com/images?q=tbn:ANd9GcSC8I8FCAnG_K_sav2_v1ceOMkqbdnaSdCWSqyjnZJkNlCc6CCG"/>
          <p:cNvPicPr>
            <a:picLocks noChangeAspect="1" noChangeArrowheads="1"/>
          </p:cNvPicPr>
          <p:nvPr/>
        </p:nvPicPr>
        <p:blipFill>
          <a:blip r:embed="rId3" cstate="print"/>
          <a:srcRect/>
          <a:stretch>
            <a:fillRect/>
          </a:stretch>
        </p:blipFill>
        <p:spPr bwMode="auto">
          <a:xfrm>
            <a:off x="428596" y="357166"/>
            <a:ext cx="4253521" cy="275945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051720" y="332656"/>
            <a:ext cx="6768752" cy="584775"/>
          </a:xfrm>
          <a:prstGeom prst="rect">
            <a:avLst/>
          </a:prstGeom>
          <a:noFill/>
        </p:spPr>
        <p:txBody>
          <a:bodyPr wrap="square" rtlCol="0">
            <a:spAutoFit/>
          </a:bodyPr>
          <a:lstStyle/>
          <a:p>
            <a:pPr algn="l"/>
            <a:r>
              <a:rPr lang="ru-RU" sz="3200" i="1" dirty="0" smtClean="0">
                <a:latin typeface="Bookman Old Style" pitchFamily="18" charset="0"/>
              </a:rPr>
              <a:t>Заголовок слайда</a:t>
            </a:r>
            <a:endParaRPr lang="ru-RU" sz="3200" i="1" dirty="0">
              <a:latin typeface="Bookman Old Style" pitchFamily="18" charset="0"/>
            </a:endParaRPr>
          </a:p>
        </p:txBody>
      </p:sp>
      <p:cxnSp>
        <p:nvCxnSpPr>
          <p:cNvPr id="6" name="Прямая соединительная линия 5"/>
          <p:cNvCxnSpPr/>
          <p:nvPr/>
        </p:nvCxnSpPr>
        <p:spPr bwMode="auto">
          <a:xfrm>
            <a:off x="2051720" y="1052736"/>
            <a:ext cx="6768752" cy="0"/>
          </a:xfrm>
          <a:prstGeom prst="line">
            <a:avLst/>
          </a:prstGeom>
          <a:ln/>
        </p:spPr>
        <p:style>
          <a:lnRef idx="3">
            <a:schemeClr val="accent4"/>
          </a:lnRef>
          <a:fillRef idx="0">
            <a:schemeClr val="accent4"/>
          </a:fillRef>
          <a:effectRef idx="2">
            <a:schemeClr val="accent4"/>
          </a:effectRef>
          <a:fontRef idx="minor">
            <a:schemeClr val="tx1"/>
          </a:fontRef>
        </p:style>
      </p:cxnSp>
      <p:sp>
        <p:nvSpPr>
          <p:cNvPr id="7" name="Прямоугольник 6"/>
          <p:cNvSpPr/>
          <p:nvPr/>
        </p:nvSpPr>
        <p:spPr bwMode="auto">
          <a:xfrm>
            <a:off x="2051720" y="1484784"/>
            <a:ext cx="6768752" cy="4536504"/>
          </a:xfrm>
          <a:prstGeom prst="rect">
            <a:avLst/>
          </a:prstGeo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lumMod val="50000"/>
                  </a:schemeClr>
                </a:solidFill>
                <a:effectLst/>
                <a:latin typeface="Arial" charset="0"/>
              </a:rPr>
              <a:t>Текст слайда</a:t>
            </a:r>
          </a:p>
        </p:txBody>
      </p:sp>
      <p:pic>
        <p:nvPicPr>
          <p:cNvPr id="5" name="Рисунок 4" descr="Рисунок3.jpg"/>
          <p:cNvPicPr>
            <a:picLocks noChangeAspect="1"/>
          </p:cNvPicPr>
          <p:nvPr/>
        </p:nvPicPr>
        <p:blipFill>
          <a:blip r:embed="rId4" cstate="print"/>
          <a:stretch>
            <a:fillRect/>
          </a:stretch>
        </p:blipFill>
        <p:spPr>
          <a:xfrm>
            <a:off x="-357222" y="0"/>
            <a:ext cx="9699712" cy="6858000"/>
          </a:xfrm>
          <a:prstGeom prst="rect">
            <a:avLst/>
          </a:prstGeom>
        </p:spPr>
      </p:pic>
      <p:sp>
        <p:nvSpPr>
          <p:cNvPr id="8" name="TextBox 7"/>
          <p:cNvSpPr txBox="1"/>
          <p:nvPr/>
        </p:nvSpPr>
        <p:spPr>
          <a:xfrm>
            <a:off x="714348" y="571480"/>
            <a:ext cx="7715304" cy="1200329"/>
          </a:xfrm>
          <a:prstGeom prst="rect">
            <a:avLst/>
          </a:prstGeom>
          <a:noFill/>
        </p:spPr>
        <p:txBody>
          <a:bodyPr wrap="square" rtlCol="0">
            <a:spAutoFit/>
          </a:bodyPr>
          <a:lstStyle/>
          <a:p>
            <a:r>
              <a:rPr lang="en-US" i="1" dirty="0" smtClean="0">
                <a:solidFill>
                  <a:srgbClr val="002060"/>
                </a:solidFill>
                <a:latin typeface="Adobe Garamond Pro Bold" pitchFamily="18" charset="0"/>
              </a:rPr>
              <a:t>Everyone wants to grow well children. what do you need to do for this? here are some rules that are executed in my </a:t>
            </a:r>
            <a:r>
              <a:rPr lang="en-US" i="1" dirty="0" smtClean="0">
                <a:solidFill>
                  <a:srgbClr val="002060"/>
                </a:solidFill>
                <a:latin typeface="Adobe Garamond Pro Bold" pitchFamily="18" charset="0"/>
              </a:rPr>
              <a:t>family:</a:t>
            </a:r>
            <a:endParaRPr lang="ru-RU" i="1" dirty="0">
              <a:solidFill>
                <a:srgbClr val="002060"/>
              </a:solidFill>
            </a:endParaRPr>
          </a:p>
        </p:txBody>
      </p:sp>
      <p:pic>
        <p:nvPicPr>
          <p:cNvPr id="2052" name="Picture 4" descr="http://votkinskda.ru/sites/default/files/1366803941_family.jpg"/>
          <p:cNvPicPr>
            <a:picLocks noChangeAspect="1" noChangeArrowheads="1"/>
          </p:cNvPicPr>
          <p:nvPr/>
        </p:nvPicPr>
        <p:blipFill>
          <a:blip r:embed="rId5" cstate="print"/>
          <a:srcRect/>
          <a:stretch>
            <a:fillRect/>
          </a:stretch>
        </p:blipFill>
        <p:spPr bwMode="auto">
          <a:xfrm>
            <a:off x="928662" y="1428736"/>
            <a:ext cx="2690802" cy="2018102"/>
          </a:xfrm>
          <a:prstGeom prst="rect">
            <a:avLst/>
          </a:prstGeom>
          <a:noFill/>
        </p:spPr>
      </p:pic>
      <p:sp>
        <p:nvSpPr>
          <p:cNvPr id="9" name="TextBox 8"/>
          <p:cNvSpPr txBox="1"/>
          <p:nvPr/>
        </p:nvSpPr>
        <p:spPr>
          <a:xfrm>
            <a:off x="3714744" y="1714488"/>
            <a:ext cx="4857784" cy="2585323"/>
          </a:xfrm>
          <a:prstGeom prst="rect">
            <a:avLst/>
          </a:prstGeom>
          <a:noFill/>
        </p:spPr>
        <p:txBody>
          <a:bodyPr wrap="square" rtlCol="0">
            <a:spAutoFit/>
          </a:bodyPr>
          <a:lstStyle/>
          <a:p>
            <a:pPr>
              <a:buFont typeface="Wingdings" pitchFamily="2" charset="2"/>
              <a:buChar char="Ø"/>
            </a:pPr>
            <a:r>
              <a:rPr lang="en-US" sz="1800" i="1" dirty="0" smtClean="0">
                <a:solidFill>
                  <a:srgbClr val="002060"/>
                </a:solidFill>
                <a:latin typeface="Adobe Caslon Pro" pitchFamily="18" charset="0"/>
              </a:rPr>
              <a:t>Child begin to require clever or "include fool." Such behavior is annoying parents and conflict begins, entailing punishment of a child. In fact, children do not have enough attention from his parents, and therefore their love. And such an extreme way they get attention. </a:t>
            </a:r>
            <a:endParaRPr lang="en-US" sz="1800" i="1" dirty="0" smtClean="0">
              <a:solidFill>
                <a:srgbClr val="002060"/>
              </a:solidFill>
              <a:latin typeface="Adobe Caslon Pro" pitchFamily="18" charset="0"/>
            </a:endParaRPr>
          </a:p>
          <a:p>
            <a:pPr>
              <a:buFont typeface="Wingdings" pitchFamily="2" charset="2"/>
              <a:buChar char="Ø"/>
            </a:pPr>
            <a:r>
              <a:rPr lang="en-US" sz="1800" i="1" dirty="0" smtClean="0">
                <a:solidFill>
                  <a:srgbClr val="002060"/>
                </a:solidFill>
                <a:latin typeface="Adobe Caslon Pro" pitchFamily="18" charset="0"/>
              </a:rPr>
              <a:t>Such </a:t>
            </a:r>
            <a:r>
              <a:rPr lang="en-US" sz="1800" i="1" dirty="0" smtClean="0">
                <a:solidFill>
                  <a:srgbClr val="002060"/>
                </a:solidFill>
                <a:latin typeface="Adobe Caslon Pro" pitchFamily="18" charset="0"/>
              </a:rPr>
              <a:t>behavior of the child, parents need to show our love somehow informally</a:t>
            </a:r>
            <a:r>
              <a:rPr lang="en-US" sz="1800" i="1" dirty="0" smtClean="0">
                <a:solidFill>
                  <a:srgbClr val="002060"/>
                </a:solidFill>
                <a:latin typeface="Adobe Caslon Pro" pitchFamily="18" charset="0"/>
              </a:rPr>
              <a:t>.</a:t>
            </a:r>
          </a:p>
          <a:p>
            <a:pPr>
              <a:buFont typeface="Wingdings" pitchFamily="2" charset="2"/>
              <a:buChar char="Ø"/>
            </a:pPr>
            <a:endParaRPr lang="ru-RU" sz="1800" i="1" dirty="0">
              <a:solidFill>
                <a:srgbClr val="002060"/>
              </a:solidFill>
            </a:endParaRPr>
          </a:p>
        </p:txBody>
      </p:sp>
      <p:sp>
        <p:nvSpPr>
          <p:cNvPr id="12" name="TextBox 11"/>
          <p:cNvSpPr txBox="1"/>
          <p:nvPr/>
        </p:nvSpPr>
        <p:spPr>
          <a:xfrm>
            <a:off x="357158" y="3786190"/>
            <a:ext cx="7072362" cy="2862322"/>
          </a:xfrm>
          <a:prstGeom prst="rect">
            <a:avLst/>
          </a:prstGeom>
          <a:noFill/>
        </p:spPr>
        <p:txBody>
          <a:bodyPr wrap="square" rtlCol="0">
            <a:spAutoFit/>
          </a:bodyPr>
          <a:lstStyle/>
          <a:p>
            <a:pPr>
              <a:buFont typeface="Wingdings" pitchFamily="2" charset="2"/>
              <a:buChar char="Ø"/>
            </a:pPr>
            <a:r>
              <a:rPr lang="en-US" sz="1800" i="1" dirty="0" smtClean="0">
                <a:solidFill>
                  <a:srgbClr val="002060"/>
                </a:solidFill>
                <a:latin typeface="Adobe Garamond Pro" pitchFamily="18" charset="0"/>
              </a:rPr>
              <a:t>Obstinate child and any price he wants to get his win , to convince , to prove who is the boss . This elemental power struggle . Parents easily get involved in this fight , because it is a joyous process , nice goal - to prove that you're in the family chief . For this fight child hides its lack of significance. The strategy of an adult in this situation - to realize that the essence of the conflict between two people fighting for power, take time out and switch to something else , and then carry on with the child peace talks . A further show the child its significance in your family to him and you do not have to fight over trifles . Learn and understand their children in a crisis situation to understand the true motives of their child. Behave correctly , achieving positive results in educating children without punishment.</a:t>
            </a:r>
            <a:endParaRPr lang="ru-RU" sz="1800" i="1" dirty="0">
              <a:solidFill>
                <a:srgbClr val="002060"/>
              </a:solidFill>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nodeType="clickEffect">
                                  <p:stCondLst>
                                    <p:cond delay="0"/>
                                  </p:stCondLst>
                                  <p:childTnLst>
                                    <p:animEffect transition="out" filter="checkerboard(across)">
                                      <p:cBhvr>
                                        <p:cTn id="6" dur="500"/>
                                        <p:tgtEl>
                                          <p:spTgt spid="2052"/>
                                        </p:tgtEl>
                                      </p:cBhvr>
                                    </p:animEffect>
                                    <p:set>
                                      <p:cBhvr>
                                        <p:cTn id="7" dur="1" fill="hold">
                                          <p:stCondLst>
                                            <p:cond delay="499"/>
                                          </p:stCondLst>
                                        </p:cTn>
                                        <p:tgtEl>
                                          <p:spTgt spid="20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Рисунок1.png"/>
          <p:cNvPicPr>
            <a:picLocks noChangeAspect="1"/>
          </p:cNvPicPr>
          <p:nvPr/>
        </p:nvPicPr>
        <p:blipFill>
          <a:blip r:embed="rId2" cstate="print"/>
          <a:stretch>
            <a:fillRect/>
          </a:stretch>
        </p:blipFill>
        <p:spPr>
          <a:xfrm>
            <a:off x="0" y="0"/>
            <a:ext cx="9143999" cy="6858000"/>
          </a:xfrm>
          <a:prstGeom prst="rect">
            <a:avLst/>
          </a:prstGeom>
        </p:spPr>
      </p:pic>
      <p:sp>
        <p:nvSpPr>
          <p:cNvPr id="2355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r>
            <a:br>
              <a:rPr kumimoji="0" lang="ru-RU" sz="1800" b="0" i="0" u="none" strike="noStrike" cap="none" normalizeH="0" baseline="0" smtClean="0">
                <a:ln>
                  <a:noFill/>
                </a:ln>
                <a:solidFill>
                  <a:schemeClr val="tx1"/>
                </a:solidFill>
                <a:effectLst/>
                <a:latin typeface="Arial" charset="0"/>
              </a:rPr>
            </a:br>
            <a:endParaRPr kumimoji="0" lang="ru-RU"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57158" y="428604"/>
            <a:ext cx="6215106" cy="1938992"/>
          </a:xfrm>
          <a:prstGeom prst="rect">
            <a:avLst/>
          </a:prstGeom>
          <a:noFill/>
        </p:spPr>
        <p:txBody>
          <a:bodyPr wrap="square" rtlCol="0">
            <a:spAutoFit/>
          </a:bodyPr>
          <a:lstStyle/>
          <a:p>
            <a:pPr>
              <a:buFont typeface="Wingdings" pitchFamily="2" charset="2"/>
              <a:buChar char="v"/>
            </a:pPr>
            <a:r>
              <a:rPr lang="en-US" sz="3600" i="1" dirty="0" smtClean="0">
                <a:solidFill>
                  <a:srgbClr val="002060"/>
                </a:solidFill>
                <a:latin typeface="Adobe Garamond Pro Bold" pitchFamily="18" charset="0"/>
              </a:rPr>
              <a:t>The </a:t>
            </a:r>
            <a:r>
              <a:rPr lang="en-US" sz="3600" i="1" dirty="0" smtClean="0">
                <a:solidFill>
                  <a:srgbClr val="002060"/>
                </a:solidFill>
                <a:latin typeface="Adobe Garamond Pro Bold" pitchFamily="18" charset="0"/>
              </a:rPr>
              <a:t>family is one of nature's masterpieces.</a:t>
            </a:r>
            <a:r>
              <a:rPr lang="en-US" dirty="0" smtClean="0"/>
              <a:t/>
            </a:r>
            <a:br>
              <a:rPr lang="en-US" dirty="0" smtClean="0"/>
            </a:br>
            <a:r>
              <a:rPr lang="en-US" dirty="0" smtClean="0"/>
              <a:t/>
            </a:r>
            <a:br>
              <a:rPr lang="en-US" dirty="0" smtClean="0"/>
            </a:br>
            <a:endParaRPr lang="ru-RU" dirty="0"/>
          </a:p>
        </p:txBody>
      </p:sp>
      <p:pic>
        <p:nvPicPr>
          <p:cNvPr id="23561" name="Picture 9" descr="3949747_Family_Law_kids_pic (525x498, 99Kb)"/>
          <p:cNvPicPr>
            <a:picLocks noChangeAspect="1" noChangeArrowheads="1"/>
          </p:cNvPicPr>
          <p:nvPr/>
        </p:nvPicPr>
        <p:blipFill>
          <a:blip r:embed="rId3" cstate="print"/>
          <a:srcRect/>
          <a:stretch>
            <a:fillRect/>
          </a:stretch>
        </p:blipFill>
        <p:spPr bwMode="auto">
          <a:xfrm>
            <a:off x="428596" y="1714488"/>
            <a:ext cx="2928958" cy="2778326"/>
          </a:xfrm>
          <a:prstGeom prst="rect">
            <a:avLst/>
          </a:prstGeom>
          <a:noFill/>
        </p:spPr>
      </p:pic>
      <p:sp>
        <p:nvSpPr>
          <p:cNvPr id="15" name="TextBox 14"/>
          <p:cNvSpPr txBox="1"/>
          <p:nvPr/>
        </p:nvSpPr>
        <p:spPr>
          <a:xfrm>
            <a:off x="3286116" y="1928802"/>
            <a:ext cx="3571900" cy="2308324"/>
          </a:xfrm>
          <a:prstGeom prst="rect">
            <a:avLst/>
          </a:prstGeom>
          <a:noFill/>
        </p:spPr>
        <p:txBody>
          <a:bodyPr wrap="square" rtlCol="0">
            <a:spAutoFit/>
          </a:bodyPr>
          <a:lstStyle/>
          <a:p>
            <a:pPr>
              <a:buFont typeface="Wingdings" pitchFamily="2" charset="2"/>
              <a:buChar char="v"/>
            </a:pPr>
            <a:r>
              <a:rPr lang="en-US" sz="3600" i="1" dirty="0" smtClean="0">
                <a:solidFill>
                  <a:srgbClr val="002060"/>
                </a:solidFill>
                <a:latin typeface="Adobe Garamond Pro Bold" pitchFamily="18" charset="0"/>
              </a:rPr>
              <a:t>A baby is God's opinion that the world should go on.</a:t>
            </a:r>
            <a:endParaRPr lang="ru-RU" sz="3600" i="1" dirty="0">
              <a:solidFill>
                <a:srgbClr val="002060"/>
              </a:solidFill>
            </a:endParaRPr>
          </a:p>
        </p:txBody>
      </p:sp>
      <p:sp>
        <p:nvSpPr>
          <p:cNvPr id="16" name="TextBox 15"/>
          <p:cNvSpPr txBox="1"/>
          <p:nvPr/>
        </p:nvSpPr>
        <p:spPr>
          <a:xfrm>
            <a:off x="642910" y="4500570"/>
            <a:ext cx="6000792" cy="1754326"/>
          </a:xfrm>
          <a:prstGeom prst="rect">
            <a:avLst/>
          </a:prstGeom>
          <a:noFill/>
        </p:spPr>
        <p:txBody>
          <a:bodyPr wrap="square" rtlCol="0">
            <a:spAutoFit/>
          </a:bodyPr>
          <a:lstStyle/>
          <a:p>
            <a:pPr>
              <a:buFont typeface="Wingdings" pitchFamily="2" charset="2"/>
              <a:buChar char="v"/>
            </a:pPr>
            <a:r>
              <a:rPr lang="en-US" sz="3600" i="1" dirty="0" smtClean="0">
                <a:solidFill>
                  <a:srgbClr val="002060"/>
                </a:solidFill>
                <a:latin typeface="Adobe Garamond Pro Bold" pitchFamily="18" charset="0"/>
              </a:rPr>
              <a:t>Other things may change us, but we start and end with </a:t>
            </a:r>
            <a:r>
              <a:rPr lang="en-US" sz="3600" i="1" dirty="0" smtClean="0">
                <a:solidFill>
                  <a:srgbClr val="002060"/>
                </a:solidFill>
                <a:latin typeface="Adobe Garamond Pro Bold" pitchFamily="18" charset="0"/>
              </a:rPr>
              <a:t>family.</a:t>
            </a:r>
            <a:endParaRPr lang="ru-RU" sz="3600" i="1" dirty="0">
              <a:solidFill>
                <a:srgbClr val="00206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3561"/>
                                        </p:tgtEl>
                                        <p:attrNameLst>
                                          <p:attrName>style.visibility</p:attrName>
                                        </p:attrNameLst>
                                      </p:cBhvr>
                                      <p:to>
                                        <p:strVal val="visible"/>
                                      </p:to>
                                    </p:set>
                                    <p:animEffect transition="in" filter="wipe(down)">
                                      <p:cBhvr>
                                        <p:cTn id="7" dur="5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Рисунок2.png"/>
          <p:cNvPicPr>
            <a:picLocks noChangeAspect="1"/>
          </p:cNvPicPr>
          <p:nvPr/>
        </p:nvPicPr>
        <p:blipFill>
          <a:blip r:embed="rId2" cstate="print"/>
          <a:stretch>
            <a:fillRect/>
          </a:stretch>
        </p:blipFill>
        <p:spPr>
          <a:xfrm>
            <a:off x="0" y="0"/>
            <a:ext cx="9143999" cy="6858000"/>
          </a:xfrm>
          <a:prstGeom prst="rect">
            <a:avLst/>
          </a:prstGeom>
        </p:spPr>
      </p:pic>
      <p:sp>
        <p:nvSpPr>
          <p:cNvPr id="6" name="TextBox 5"/>
          <p:cNvSpPr txBox="1"/>
          <p:nvPr/>
        </p:nvSpPr>
        <p:spPr>
          <a:xfrm>
            <a:off x="214282" y="2087463"/>
            <a:ext cx="8643966" cy="4770537"/>
          </a:xfrm>
          <a:prstGeom prst="rect">
            <a:avLst/>
          </a:prstGeom>
          <a:noFill/>
        </p:spPr>
        <p:txBody>
          <a:bodyPr wrap="square" rtlCol="0">
            <a:spAutoFit/>
          </a:bodyPr>
          <a:lstStyle/>
          <a:p>
            <a:r>
              <a:rPr lang="en-US" sz="2800" i="1" dirty="0" smtClean="0">
                <a:solidFill>
                  <a:srgbClr val="002060"/>
                </a:solidFill>
                <a:latin typeface="Arno Pro Smbd" pitchFamily="18" charset="0"/>
                <a:cs typeface="Arial" pitchFamily="34" charset="0"/>
              </a:rPr>
              <a:t>Our family is not large. We are a family of </a:t>
            </a:r>
            <a:r>
              <a:rPr lang="uk-UA" sz="2800" i="1" dirty="0" smtClean="0">
                <a:solidFill>
                  <a:srgbClr val="002060"/>
                </a:solidFill>
                <a:latin typeface="Arno Pro Smbd" pitchFamily="18" charset="0"/>
                <a:cs typeface="Arial" pitchFamily="34" charset="0"/>
              </a:rPr>
              <a:t>3</a:t>
            </a:r>
            <a:r>
              <a:rPr lang="en-US" sz="2800" i="1" dirty="0" smtClean="0">
                <a:solidFill>
                  <a:srgbClr val="002060"/>
                </a:solidFill>
                <a:latin typeface="Arno Pro Smbd" pitchFamily="18" charset="0"/>
                <a:cs typeface="Arial" pitchFamily="34" charset="0"/>
              </a:rPr>
              <a:t>: my father, my mother  and I.</a:t>
            </a:r>
            <a:r>
              <a:rPr lang="ru-RU" sz="2800" i="1" dirty="0" err="1" smtClean="0">
                <a:solidFill>
                  <a:srgbClr val="002060"/>
                </a:solidFill>
                <a:latin typeface="Arno Pro Smbd" pitchFamily="18" charset="0"/>
                <a:cs typeface="Arial" pitchFamily="34" charset="0"/>
              </a:rPr>
              <a:t>My</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name</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is</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Viktoriya</a:t>
            </a:r>
            <a:r>
              <a:rPr lang="ru-RU" sz="2800" i="1" dirty="0" smtClean="0">
                <a:solidFill>
                  <a:srgbClr val="002060"/>
                </a:solidFill>
                <a:latin typeface="Arno Pro Smbd" pitchFamily="18" charset="0"/>
                <a:cs typeface="Arial" pitchFamily="34" charset="0"/>
              </a:rPr>
              <a:t>. I </a:t>
            </a:r>
            <a:r>
              <a:rPr lang="ru-RU" sz="2800" i="1" dirty="0" err="1" smtClean="0">
                <a:solidFill>
                  <a:srgbClr val="002060"/>
                </a:solidFill>
                <a:latin typeface="Arno Pro Smbd" pitchFamily="18" charset="0"/>
                <a:cs typeface="Arial" pitchFamily="34" charset="0"/>
              </a:rPr>
              <a:t>am</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seventeen</a:t>
            </a:r>
            <a:r>
              <a:rPr lang="ru-RU" sz="2800" i="1" dirty="0" smtClean="0">
                <a:solidFill>
                  <a:srgbClr val="002060"/>
                </a:solidFill>
                <a:latin typeface="Arno Pro Smbd" pitchFamily="18" charset="0"/>
                <a:cs typeface="Arial" pitchFamily="34" charset="0"/>
              </a:rPr>
              <a:t>. I </a:t>
            </a:r>
            <a:r>
              <a:rPr lang="ru-RU" sz="2800" i="1" dirty="0" err="1" smtClean="0">
                <a:solidFill>
                  <a:srgbClr val="002060"/>
                </a:solidFill>
                <a:latin typeface="Arno Pro Smbd" pitchFamily="18" charset="0"/>
                <a:cs typeface="Arial" pitchFamily="34" charset="0"/>
              </a:rPr>
              <a:t>am</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a</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school</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leaver</a:t>
            </a:r>
            <a:r>
              <a:rPr lang="ru-RU" sz="2800" i="1" dirty="0" smtClean="0">
                <a:solidFill>
                  <a:srgbClr val="002060"/>
                </a:solidFill>
                <a:latin typeface="Arno Pro Smbd" pitchFamily="18" charset="0"/>
                <a:cs typeface="Arial" pitchFamily="34" charset="0"/>
              </a:rPr>
              <a:t>.</a:t>
            </a:r>
            <a:r>
              <a:rPr lang="en-US" sz="2800" i="1" dirty="0" smtClean="0">
                <a:solidFill>
                  <a:srgbClr val="002060"/>
                </a:solidFill>
                <a:latin typeface="Arno Pro Smbd" pitchFamily="18" charset="0"/>
                <a:cs typeface="Arial" pitchFamily="34" charset="0"/>
              </a:rPr>
              <a:t> Our family is very united. We like to spend time together. In the evenings we watch TV, read books and newspapers, listen to music or just talk about the events of the day. Our parents don’t always agree with what we say, but they listen to our opinion.</a:t>
            </a:r>
            <a:endParaRPr lang="ru-RU" sz="2800" i="1" dirty="0" smtClean="0">
              <a:solidFill>
                <a:srgbClr val="002060"/>
              </a:solidFill>
              <a:latin typeface="Arno Pro Smbd" pitchFamily="18" charset="0"/>
              <a:cs typeface="Arial" pitchFamily="34" charset="0"/>
            </a:endParaRPr>
          </a:p>
          <a:p>
            <a:r>
              <a:rPr lang="en-US" sz="2800" i="1" dirty="0" smtClean="0">
                <a:solidFill>
                  <a:srgbClr val="002060"/>
                </a:solidFill>
                <a:latin typeface="Arno Pro Smbd" pitchFamily="18" charset="0"/>
                <a:cs typeface="Arial" pitchFamily="34" charset="0"/>
              </a:rPr>
              <a:t>Our family is very united, close-knit and happy. I spend a lot of time with my family. We go for a walk together, visit friends and relatives, watch films or just talk. </a:t>
            </a:r>
            <a:r>
              <a:rPr lang="ru-RU" sz="2800" i="1" dirty="0" smtClean="0">
                <a:solidFill>
                  <a:srgbClr val="002060"/>
                </a:solidFill>
                <a:latin typeface="Arno Pro Smbd" pitchFamily="18" charset="0"/>
                <a:cs typeface="Arial" pitchFamily="34" charset="0"/>
              </a:rPr>
              <a:t>I </a:t>
            </a:r>
            <a:r>
              <a:rPr lang="ru-RU" sz="2800" i="1" dirty="0" err="1" smtClean="0">
                <a:solidFill>
                  <a:srgbClr val="002060"/>
                </a:solidFill>
                <a:latin typeface="Arno Pro Smbd" pitchFamily="18" charset="0"/>
                <a:cs typeface="Arial" pitchFamily="34" charset="0"/>
              </a:rPr>
              <a:t>love</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my</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family</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very</a:t>
            </a:r>
            <a:r>
              <a:rPr lang="ru-RU" sz="2800" i="1" dirty="0" smtClean="0">
                <a:solidFill>
                  <a:srgbClr val="002060"/>
                </a:solidFill>
                <a:latin typeface="Arno Pro Smbd" pitchFamily="18" charset="0"/>
                <a:cs typeface="Arial" pitchFamily="34" charset="0"/>
              </a:rPr>
              <a:t> </a:t>
            </a:r>
            <a:r>
              <a:rPr lang="ru-RU" sz="2800" i="1" dirty="0" err="1" smtClean="0">
                <a:solidFill>
                  <a:srgbClr val="002060"/>
                </a:solidFill>
                <a:latin typeface="Arno Pro Smbd" pitchFamily="18" charset="0"/>
                <a:cs typeface="Arial" pitchFamily="34" charset="0"/>
              </a:rPr>
              <a:t>much</a:t>
            </a:r>
            <a:r>
              <a:rPr lang="ru-RU" sz="2800" i="1" dirty="0" smtClean="0">
                <a:solidFill>
                  <a:srgbClr val="002060"/>
                </a:solidFill>
                <a:latin typeface="Arno Pro Smbd" pitchFamily="18" charset="0"/>
                <a:cs typeface="Arial" pitchFamily="34" charset="0"/>
              </a:rPr>
              <a:t>.</a:t>
            </a:r>
          </a:p>
          <a:p>
            <a:endParaRPr lang="ru-RU" dirty="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25602" name="Picture 2" descr="http://shkolamudrosti.ru/media/images/base64/040c30341b1e941b873f4da53ba9b24b.jpeg"/>
          <p:cNvPicPr>
            <a:picLocks noChangeAspect="1" noChangeArrowheads="1"/>
          </p:cNvPicPr>
          <p:nvPr/>
        </p:nvPicPr>
        <p:blipFill>
          <a:blip r:embed="rId2" cstate="print"/>
          <a:srcRect/>
          <a:stretch>
            <a:fillRect/>
          </a:stretch>
        </p:blipFill>
        <p:spPr bwMode="auto">
          <a:xfrm>
            <a:off x="0" y="0"/>
            <a:ext cx="10316509" cy="6858000"/>
          </a:xfrm>
          <a:prstGeom prst="rect">
            <a:avLst/>
          </a:prstGeom>
          <a:noFill/>
        </p:spPr>
      </p:pic>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1E14F"/>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67F20"/>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51873B"/>
        </a:lt2>
        <a:accent1>
          <a:srgbClr val="669E4B"/>
        </a:accent1>
        <a:accent2>
          <a:srgbClr val="79B25C"/>
        </a:accent2>
        <a:accent3>
          <a:srgbClr val="FFFFFF"/>
        </a:accent3>
        <a:accent4>
          <a:srgbClr val="404040"/>
        </a:accent4>
        <a:accent5>
          <a:srgbClr val="B8CCB1"/>
        </a:accent5>
        <a:accent6>
          <a:srgbClr val="6DA153"/>
        </a:accent6>
        <a:hlink>
          <a:srgbClr val="92CB6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97</TotalTime>
  <Words>431</Words>
  <Application>Microsoft Office PowerPoint</Application>
  <PresentationFormat>Экран (4:3)</PresentationFormat>
  <Paragraphs>15</Paragraphs>
  <Slides>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powerpoint-template</vt:lpstr>
      <vt:lpstr>My happy family</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Олег</dc:creator>
  <cp:lastModifiedBy>Admin</cp:lastModifiedBy>
  <cp:revision>12</cp:revision>
  <dcterms:created xsi:type="dcterms:W3CDTF">2012-08-03T05:35:41Z</dcterms:created>
  <dcterms:modified xsi:type="dcterms:W3CDTF">2013-11-28T16:42:24Z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183641</vt:lpwstr>
  </property>
  <property fmtid="{D5CDD505-2E9C-101B-9397-08002B2CF9AE}" pid="3" name="NXPowerLiteSettings">
    <vt:lpwstr>F7000400038000</vt:lpwstr>
  </property>
  <property fmtid="{D5CDD505-2E9C-101B-9397-08002B2CF9AE}" pid="4" name="NXPowerLiteVersion">
    <vt:lpwstr>D5.0.3</vt:lpwstr>
  </property>
</Properties>
</file>