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70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6" r:id="rId14"/>
    <p:sldId id="26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B932-2F45-4889-84C5-A53CB8B3EDE8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09903-3B58-4E47-AE4C-426FB83CFA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B932-2F45-4889-84C5-A53CB8B3EDE8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09903-3B58-4E47-AE4C-426FB83CFA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B932-2F45-4889-84C5-A53CB8B3EDE8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09903-3B58-4E47-AE4C-426FB83CFA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1538" y="192088"/>
            <a:ext cx="816292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CE160-3E3D-4F85-BC2A-ADF9F3F2E3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B932-2F45-4889-84C5-A53CB8B3EDE8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09903-3B58-4E47-AE4C-426FB83CFA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B932-2F45-4889-84C5-A53CB8B3EDE8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09903-3B58-4E47-AE4C-426FB83CFA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B932-2F45-4889-84C5-A53CB8B3EDE8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09903-3B58-4E47-AE4C-426FB83CFA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B932-2F45-4889-84C5-A53CB8B3EDE8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09903-3B58-4E47-AE4C-426FB83CFA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B932-2F45-4889-84C5-A53CB8B3EDE8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09903-3B58-4E47-AE4C-426FB83CFA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B932-2F45-4889-84C5-A53CB8B3EDE8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09903-3B58-4E47-AE4C-426FB83CFA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B932-2F45-4889-84C5-A53CB8B3EDE8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09903-3B58-4E47-AE4C-426FB83CFA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B932-2F45-4889-84C5-A53CB8B3EDE8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09903-3B58-4E47-AE4C-426FB83CFA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EB932-2F45-4889-84C5-A53CB8B3EDE8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09903-3B58-4E47-AE4C-426FB83CFA5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://ru.wikipedia.org/wiki/%D0%90%D0%B4%D0%B0%D0%BF%D1%82%D0%B8%D0%B2%D0%BD%D0%B0%D1%8F_%D0%BE%D0%BF%D1%82%D0%B8%D0%BA%D0%B0" TargetMode="External"/><Relationship Id="rId7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ru.wikipedia.org/wiki/%D0%90%D1%82%D0%BC%D0%BE%D1%81%D1%84%D0%B5%D1%80%D0%B0" TargetMode="External"/><Relationship Id="rId5" Type="http://schemas.openxmlformats.org/officeDocument/2006/relationships/hyperlink" Target="http://ru.wikipedia.org/wiki/%D0%90%D1%81%D1%82%D1%80%D0%BE%D0%BD%D0%BE%D0%BC%D0%B8%D1%87%D0%B5%D1%81%D0%BA%D0%B8%D0%B9_%D0%BE%D0%B1%D1%8A%D0%B5%D0%BA%D1%82" TargetMode="External"/><Relationship Id="rId4" Type="http://schemas.openxmlformats.org/officeDocument/2006/relationships/hyperlink" Target="http://ru.wikipedia.org/wiki/%D0%A2%D0%B5%D0%BB%D0%B5%D1%81%D0%BA%D0%BE%D0%B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demiart.ru/forum/uploads7/post-1815904-12972806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049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60648"/>
            <a:ext cx="7812360" cy="5544615"/>
          </a:xfrm>
        </p:spPr>
        <p:txBody>
          <a:bodyPr>
            <a:noAutofit/>
          </a:bodyPr>
          <a:lstStyle/>
          <a:p>
            <a:r>
              <a:rPr lang="ru-RU" sz="7200" dirty="0" smtClean="0">
                <a:latin typeface="Arial Black" pitchFamily="34" charset="0"/>
              </a:rPr>
              <a:t>ПРИМЕНЕНИЕ ЛАЗЕРОВ</a:t>
            </a:r>
            <a:endParaRPr lang="ru-RU" sz="7200" dirty="0"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 flipV="1">
            <a:off x="7772400" y="5638800"/>
            <a:ext cx="616024" cy="238472"/>
          </a:xfrm>
        </p:spPr>
        <p:txBody>
          <a:bodyPr>
            <a:normAutofit/>
          </a:bodyPr>
          <a:lstStyle/>
          <a:p>
            <a:r>
              <a:rPr lang="ru-RU" sz="900" dirty="0" smtClean="0"/>
              <a:t>.</a:t>
            </a:r>
            <a:endParaRPr lang="ru-RU" sz="9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demiart.ru/forum/uploads7/post-1815904-12972806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0492"/>
          </a:xfrm>
          <a:prstGeom prst="rect">
            <a:avLst/>
          </a:prstGeom>
          <a:noFill/>
        </p:spPr>
      </p:pic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81075" y="434975"/>
            <a:ext cx="8162925" cy="1189038"/>
          </a:xfrm>
        </p:spPr>
        <p:txBody>
          <a:bodyPr/>
          <a:lstStyle/>
          <a:p>
            <a:pPr algn="ctr" eaLnBrk="1" hangingPunct="1"/>
            <a:r>
              <a:rPr lang="ru-RU" b="1" smtClean="0"/>
              <a:t>Применение лазеров</a:t>
            </a:r>
            <a:r>
              <a:rPr lang="ru-RU" smtClean="0"/>
              <a:t> </a:t>
            </a:r>
            <a:br>
              <a:rPr lang="ru-RU" smtClean="0"/>
            </a:br>
            <a:r>
              <a:rPr lang="ru-RU" sz="2800" smtClean="0"/>
              <a:t>в медицине</a:t>
            </a:r>
          </a:p>
        </p:txBody>
      </p:sp>
      <p:pic>
        <p:nvPicPr>
          <p:cNvPr id="1741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7900" y="1773238"/>
            <a:ext cx="3932238" cy="2620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088" y="1844675"/>
            <a:ext cx="3259137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Text Box 9"/>
          <p:cNvSpPr txBox="1">
            <a:spLocks noChangeArrowheads="1"/>
          </p:cNvSpPr>
          <p:nvPr/>
        </p:nvSpPr>
        <p:spPr bwMode="auto">
          <a:xfrm>
            <a:off x="4716463" y="4437063"/>
            <a:ext cx="4427537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 b="1" dirty="0"/>
              <a:t>Лазерный перфоратор «Эрмед-303» для бесконтактного  взятия проб крови.</a:t>
            </a:r>
          </a:p>
        </p:txBody>
      </p:sp>
      <p:sp>
        <p:nvSpPr>
          <p:cNvPr id="17414" name="Text Box 10"/>
          <p:cNvSpPr txBox="1">
            <a:spLocks noChangeArrowheads="1"/>
          </p:cNvSpPr>
          <p:nvPr/>
        </p:nvSpPr>
        <p:spPr bwMode="auto">
          <a:xfrm>
            <a:off x="4140200" y="5661025"/>
            <a:ext cx="475297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 dirty="0"/>
              <a:t>Первый отечественный лазерный аппарат «</a:t>
            </a:r>
            <a:r>
              <a:rPr lang="ru-RU" sz="1800" b="1" dirty="0" err="1"/>
              <a:t>Мелаз-СТ</a:t>
            </a:r>
            <a:r>
              <a:rPr lang="ru-RU" sz="1800" b="1" dirty="0"/>
              <a:t>», </a:t>
            </a:r>
            <a:r>
              <a:rPr lang="ru-RU" sz="1800" b="1" dirty="0" smtClean="0"/>
              <a:t>применяющийся </a:t>
            </a:r>
            <a:r>
              <a:rPr lang="ru-RU" sz="1800" b="1" dirty="0"/>
              <a:t>в стоматологии.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demiart.ru/forum/uploads7/post-1815904-12972806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0492"/>
          </a:xfrm>
          <a:prstGeom prst="rect">
            <a:avLst/>
          </a:prstGeom>
          <a:noFill/>
        </p:spPr>
      </p:pic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81075" y="434975"/>
            <a:ext cx="8162925" cy="1189038"/>
          </a:xfrm>
        </p:spPr>
        <p:txBody>
          <a:bodyPr/>
          <a:lstStyle/>
          <a:p>
            <a:pPr algn="ctr" eaLnBrk="1" hangingPunct="1"/>
            <a:r>
              <a:rPr lang="ru-RU" b="1" smtClean="0"/>
              <a:t>Применение лазеров</a:t>
            </a:r>
            <a:r>
              <a:rPr lang="ru-RU" smtClean="0"/>
              <a:t> </a:t>
            </a:r>
            <a:br>
              <a:rPr lang="ru-RU" smtClean="0"/>
            </a:br>
            <a:r>
              <a:rPr lang="ru-RU" sz="2800" smtClean="0"/>
              <a:t>в медицине</a:t>
            </a:r>
          </a:p>
        </p:txBody>
      </p:sp>
      <p:pic>
        <p:nvPicPr>
          <p:cNvPr id="1638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1773238"/>
            <a:ext cx="3816350" cy="304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3438" y="1773238"/>
            <a:ext cx="3960812" cy="308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9" name="Text Box 6"/>
          <p:cNvSpPr txBox="1">
            <a:spLocks noChangeArrowheads="1"/>
          </p:cNvSpPr>
          <p:nvPr/>
        </p:nvSpPr>
        <p:spPr bwMode="auto">
          <a:xfrm>
            <a:off x="2051720" y="5013325"/>
            <a:ext cx="6536655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 dirty="0"/>
              <a:t>Красный луч рубинового лазера свободно проходит сквозь оболочку красного шарика и поглощается синим, прожигая его. Поэтому при хирургической операции световой луч воздействует на стенку кровеносного сосуда, «не замечая» самой крови.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demiart.ru/forum/uploads7/post-1815904-12972806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0492"/>
          </a:xfrm>
          <a:prstGeom prst="rect">
            <a:avLst/>
          </a:prstGeom>
          <a:noFill/>
        </p:spPr>
      </p:pic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434975"/>
            <a:ext cx="8162925" cy="1189038"/>
          </a:xfrm>
        </p:spPr>
        <p:txBody>
          <a:bodyPr/>
          <a:lstStyle/>
          <a:p>
            <a:pPr algn="ctr" eaLnBrk="1" hangingPunct="1"/>
            <a:r>
              <a:rPr lang="ru-RU" b="1" smtClean="0"/>
              <a:t>Применение лазеров</a:t>
            </a:r>
            <a:r>
              <a:rPr lang="ru-RU" smtClean="0"/>
              <a:t/>
            </a:r>
            <a:br>
              <a:rPr lang="ru-RU" smtClean="0"/>
            </a:br>
            <a:r>
              <a:rPr lang="ru-RU" sz="2800" smtClean="0"/>
              <a:t>в медицине</a:t>
            </a:r>
          </a:p>
        </p:txBody>
      </p:sp>
      <p:pic>
        <p:nvPicPr>
          <p:cNvPr id="15363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1916832"/>
            <a:ext cx="2225675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Text Box 7"/>
          <p:cNvSpPr txBox="1">
            <a:spLocks noChangeArrowheads="1"/>
          </p:cNvSpPr>
          <p:nvPr/>
        </p:nvSpPr>
        <p:spPr bwMode="auto">
          <a:xfrm>
            <a:off x="1475656" y="5517232"/>
            <a:ext cx="25923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 dirty="0"/>
              <a:t>В руке у хирурга лазерный </a:t>
            </a:r>
            <a:r>
              <a:rPr lang="ru-RU" sz="1800" b="1" dirty="0" smtClean="0"/>
              <a:t>скальпель</a:t>
            </a:r>
            <a:r>
              <a:rPr lang="ru-RU" sz="1800" b="1" dirty="0"/>
              <a:t>.</a:t>
            </a:r>
          </a:p>
        </p:txBody>
      </p:sp>
      <p:pic>
        <p:nvPicPr>
          <p:cNvPr id="15365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4663" y="3429000"/>
            <a:ext cx="3148012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6" name="Text Box 9"/>
          <p:cNvSpPr txBox="1">
            <a:spLocks noChangeArrowheads="1"/>
          </p:cNvSpPr>
          <p:nvPr/>
        </p:nvSpPr>
        <p:spPr bwMode="auto">
          <a:xfrm>
            <a:off x="3851275" y="1844675"/>
            <a:ext cx="410527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 dirty="0"/>
              <a:t>Глазную операцию, которая раньше была бы очень </a:t>
            </a:r>
            <a:r>
              <a:rPr lang="ru-RU" sz="1800" b="1" dirty="0" smtClean="0"/>
              <a:t>сложной, </a:t>
            </a:r>
            <a:r>
              <a:rPr lang="ru-RU" sz="1800" b="1" dirty="0"/>
              <a:t>теперь можно проводить </a:t>
            </a:r>
            <a:r>
              <a:rPr lang="ru-RU" sz="1800" b="1" dirty="0" err="1"/>
              <a:t>амбулаторно</a:t>
            </a:r>
            <a:r>
              <a:rPr lang="ru-RU" sz="1800" b="1" dirty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demiart.ru/forum/uploads7/post-1815904-12972806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0492"/>
          </a:xfrm>
          <a:prstGeom prst="rect">
            <a:avLst/>
          </a:prstGeom>
          <a:noFill/>
        </p:spPr>
      </p:pic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14338"/>
            <a:ext cx="8748712" cy="1189037"/>
          </a:xfrm>
        </p:spPr>
        <p:txBody>
          <a:bodyPr/>
          <a:lstStyle/>
          <a:p>
            <a:pPr algn="ctr" eaLnBrk="1" hangingPunct="1"/>
            <a:r>
              <a:rPr lang="ru-RU" b="1" dirty="0" smtClean="0"/>
              <a:t>Применение лазеров</a:t>
            </a:r>
            <a:br>
              <a:rPr lang="ru-RU" b="1" dirty="0" smtClean="0"/>
            </a:br>
            <a:endParaRPr lang="ru-RU" sz="2400" dirty="0" smtClean="0"/>
          </a:p>
        </p:txBody>
      </p:sp>
      <p:pic>
        <p:nvPicPr>
          <p:cNvPr id="13315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916832"/>
            <a:ext cx="6048375" cy="291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Text Box 12"/>
          <p:cNvSpPr txBox="1">
            <a:spLocks noChangeArrowheads="1"/>
          </p:cNvSpPr>
          <p:nvPr/>
        </p:nvSpPr>
        <p:spPr bwMode="auto">
          <a:xfrm>
            <a:off x="1907704" y="4797153"/>
            <a:ext cx="2448272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/>
              <a:t>Тонкую вольфрамовую проволоку для </a:t>
            </a:r>
            <a:r>
              <a:rPr lang="ru-RU" sz="1800" dirty="0" smtClean="0"/>
              <a:t>электрических </a:t>
            </a:r>
            <a:r>
              <a:rPr lang="ru-RU" sz="1800" dirty="0"/>
              <a:t>лампочек </a:t>
            </a:r>
            <a:r>
              <a:rPr lang="ru-RU" sz="1800" dirty="0" smtClean="0"/>
              <a:t>протягивают </a:t>
            </a:r>
            <a:r>
              <a:rPr lang="ru-RU" sz="1800" dirty="0"/>
              <a:t>через отверстия в алмазах</a:t>
            </a:r>
            <a:r>
              <a:rPr lang="ru-RU" sz="1800" dirty="0" smtClean="0"/>
              <a:t>, пробитые лазерным </a:t>
            </a:r>
            <a:r>
              <a:rPr lang="ru-RU" sz="1800" dirty="0"/>
              <a:t>лучом.</a:t>
            </a:r>
          </a:p>
        </p:txBody>
      </p:sp>
      <p:sp>
        <p:nvSpPr>
          <p:cNvPr id="13317" name="Text Box 13"/>
          <p:cNvSpPr txBox="1">
            <a:spLocks noChangeArrowheads="1"/>
          </p:cNvSpPr>
          <p:nvPr/>
        </p:nvSpPr>
        <p:spPr bwMode="auto">
          <a:xfrm>
            <a:off x="4355976" y="4941168"/>
            <a:ext cx="345598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dirty="0"/>
              <a:t>Рубиновые подшипники – камни для часов – </a:t>
            </a:r>
            <a:r>
              <a:rPr lang="ru-RU" sz="1800" dirty="0" smtClean="0"/>
              <a:t>обрабатывают </a:t>
            </a:r>
            <a:r>
              <a:rPr lang="ru-RU" sz="1800" dirty="0"/>
              <a:t>на лазерных </a:t>
            </a:r>
            <a:r>
              <a:rPr lang="ru-RU" sz="1800" dirty="0" smtClean="0"/>
              <a:t>станках-автоматах</a:t>
            </a:r>
            <a:r>
              <a:rPr lang="ru-RU" sz="1800" dirty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demiart.ru/forum/uploads7/post-1815904-12972806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0492"/>
          </a:xfrm>
          <a:prstGeom prst="rect">
            <a:avLst/>
          </a:prstGeom>
          <a:noFill/>
        </p:spPr>
      </p:pic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34975"/>
            <a:ext cx="8748712" cy="1189038"/>
          </a:xfrm>
        </p:spPr>
        <p:txBody>
          <a:bodyPr/>
          <a:lstStyle/>
          <a:p>
            <a:pPr algn="ctr" eaLnBrk="1" hangingPunct="1"/>
            <a:r>
              <a:rPr lang="ru-RU" b="1" smtClean="0"/>
              <a:t>Применение лазеров</a:t>
            </a:r>
            <a:r>
              <a:rPr lang="ru-RU" smtClean="0"/>
              <a:t/>
            </a:r>
            <a:br>
              <a:rPr lang="ru-RU" smtClean="0"/>
            </a:br>
            <a:r>
              <a:rPr lang="ru-RU" sz="2800" smtClean="0"/>
              <a:t>Лазер режет, сваривает, кует, сверлит и т. д.</a:t>
            </a:r>
          </a:p>
        </p:txBody>
      </p:sp>
      <p:pic>
        <p:nvPicPr>
          <p:cNvPr id="1433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1773238"/>
            <a:ext cx="2784475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175" y="1773238"/>
            <a:ext cx="4211638" cy="266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Text Box 6"/>
          <p:cNvSpPr txBox="1">
            <a:spLocks noChangeArrowheads="1"/>
          </p:cNvSpPr>
          <p:nvPr/>
        </p:nvSpPr>
        <p:spPr bwMode="auto">
          <a:xfrm>
            <a:off x="1907703" y="5373688"/>
            <a:ext cx="2448273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 dirty="0"/>
              <a:t>Лазерный луч сжигает любой, даже самый прочный и </a:t>
            </a:r>
            <a:r>
              <a:rPr lang="ru-RU" sz="1800" b="1" dirty="0" smtClean="0"/>
              <a:t>жаростойкий </a:t>
            </a:r>
            <a:r>
              <a:rPr lang="ru-RU" sz="1800" b="1" dirty="0"/>
              <a:t>материал.</a:t>
            </a:r>
          </a:p>
        </p:txBody>
      </p:sp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4067175" y="4508500"/>
            <a:ext cx="4608513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 dirty="0"/>
              <a:t>Лазерные станки для шлифовки дорожки качения в кольцах сверхмалых подшипников.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demiart.ru/forum/uploads7/post-1815904-12972806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049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498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Измерение расстояния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до </a:t>
            </a:r>
            <a:r>
              <a:rPr lang="ru-RU" b="1" dirty="0"/>
              <a:t>Луны</a:t>
            </a:r>
            <a:br>
              <a:rPr lang="ru-RU" b="1" dirty="0"/>
            </a:br>
            <a:endParaRPr lang="ru-RU" dirty="0"/>
          </a:p>
        </p:txBody>
      </p:sp>
      <p:pic>
        <p:nvPicPr>
          <p:cNvPr id="1026" name="Picture 2" descr="https://festival.1september.ru/articles/513583/img2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501008"/>
            <a:ext cx="2904590" cy="3139431"/>
          </a:xfrm>
          <a:prstGeom prst="rect">
            <a:avLst/>
          </a:prstGeom>
          <a:noFill/>
        </p:spPr>
      </p:pic>
      <p:pic>
        <p:nvPicPr>
          <p:cNvPr id="1028" name="Picture 4" descr="http://www.topauthor.ru/uploads/2012-12/266_229/8263b5a17153862b30095e9a3c2271fb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1268760"/>
            <a:ext cx="5269474" cy="45365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demiart.ru/forum/uploads7/post-1815904-12972806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049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Создание искусственных опорных "звезд"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484784"/>
            <a:ext cx="734481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Применение методов </a:t>
            </a:r>
            <a:r>
              <a:rPr lang="ru-RU" dirty="0">
                <a:hlinkClick r:id="rId3" tooltip="Адаптивная оптика"/>
              </a:rPr>
              <a:t>адаптивной оптики</a:t>
            </a:r>
            <a:r>
              <a:rPr lang="ru-RU" dirty="0"/>
              <a:t> в наземных </a:t>
            </a:r>
            <a:r>
              <a:rPr lang="ru-RU" dirty="0">
                <a:hlinkClick r:id="rId4" tooltip="Телескоп"/>
              </a:rPr>
              <a:t>телескопах</a:t>
            </a:r>
            <a:r>
              <a:rPr lang="ru-RU" dirty="0"/>
              <a:t> позволяет существенно повысить качество изображения </a:t>
            </a:r>
            <a:r>
              <a:rPr lang="ru-RU" dirty="0">
                <a:hlinkClick r:id="rId5" tooltip="Астрономический объект"/>
              </a:rPr>
              <a:t>астрономических объектов</a:t>
            </a:r>
            <a:r>
              <a:rPr lang="ru-RU" dirty="0"/>
              <a:t> путем измерения и компенсации оптических искажений </a:t>
            </a:r>
            <a:r>
              <a:rPr lang="ru-RU" dirty="0">
                <a:hlinkClick r:id="rId6" tooltip="Атмосфера"/>
              </a:rPr>
              <a:t>атмосферы</a:t>
            </a:r>
            <a:r>
              <a:rPr lang="ru-RU" dirty="0"/>
              <a:t>. Для этого, в сторону наблюдения направляется мощный луч лазера.</a:t>
            </a:r>
          </a:p>
        </p:txBody>
      </p:sp>
      <p:pic>
        <p:nvPicPr>
          <p:cNvPr id="28674" name="Picture 2" descr="http://images.astronet.ru/pubd/2005/04/08/0001205125/part4/operate-rayleigh+lgs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5822" y="3212976"/>
            <a:ext cx="3908264" cy="3168352"/>
          </a:xfrm>
          <a:prstGeom prst="rect">
            <a:avLst/>
          </a:prstGeom>
          <a:noFill/>
        </p:spPr>
      </p:pic>
      <p:pic>
        <p:nvPicPr>
          <p:cNvPr id="28676" name="Picture 4" descr="http://technosci.net/pic3/7/20110503_3_1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39952" y="3140968"/>
            <a:ext cx="4762500" cy="35695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demiart.ru/forum/uploads7/post-1815904-12972806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049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Лазерное намагничивание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196752"/>
            <a:ext cx="705678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Сверхкороткие лазерные импульсы используются для сверхбыстрого управления магнитным состоянием среды, что является в настоящее время предметом интенсивных исследований. Уже открыто множество оптико-магнитных явлений, таких, как сверхбыстрое размагничивание за 200 </a:t>
            </a:r>
            <a:r>
              <a:rPr lang="ru-RU" dirty="0" err="1"/>
              <a:t>фемтосекунд</a:t>
            </a:r>
            <a:r>
              <a:rPr lang="ru-RU" dirty="0"/>
              <a:t> </a:t>
            </a:r>
            <a:r>
              <a:rPr lang="ru-RU" dirty="0" smtClean="0"/>
              <a:t>, тепловое </a:t>
            </a:r>
            <a:r>
              <a:rPr lang="ru-RU" dirty="0"/>
              <a:t>перемагничивание светом и нетепловое оптическое управление намагниченностью с помощью поляризации света.</a:t>
            </a:r>
          </a:p>
        </p:txBody>
      </p:sp>
      <p:pic>
        <p:nvPicPr>
          <p:cNvPr id="29698" name="Picture 2" descr="http://www.hardwareportal.ru/Technologies/Laser_hdd/images/Scheme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1" y="3187856"/>
            <a:ext cx="2808312" cy="3265479"/>
          </a:xfrm>
          <a:prstGeom prst="rect">
            <a:avLst/>
          </a:prstGeom>
          <a:noFill/>
        </p:spPr>
      </p:pic>
      <p:pic>
        <p:nvPicPr>
          <p:cNvPr id="29700" name="Picture 4" descr="http://www.hwp.ru/Technologies/Laser_hdd/images/Scheme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3301556"/>
            <a:ext cx="3096344" cy="33338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demiart.ru/forum/uploads7/post-1815904-12972806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0492"/>
          </a:xfrm>
          <a:prstGeom prst="rect">
            <a:avLst/>
          </a:prstGeom>
          <a:noFill/>
        </p:spPr>
      </p:pic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434975"/>
            <a:ext cx="8162925" cy="1189038"/>
          </a:xfrm>
        </p:spPr>
        <p:txBody>
          <a:bodyPr/>
          <a:lstStyle/>
          <a:p>
            <a:pPr algn="ctr" eaLnBrk="1" hangingPunct="1"/>
            <a:r>
              <a:rPr lang="ru-RU" b="1" smtClean="0"/>
              <a:t>Применение лазеров</a:t>
            </a:r>
            <a:r>
              <a:rPr lang="ru-RU" smtClean="0"/>
              <a:t/>
            </a:r>
            <a:br>
              <a:rPr lang="ru-RU" smtClean="0"/>
            </a:br>
            <a:r>
              <a:rPr lang="ru-RU" sz="2800" smtClean="0"/>
              <a:t>в электротехнике</a:t>
            </a: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1844675"/>
            <a:ext cx="2343150" cy="239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525" y="2133600"/>
            <a:ext cx="3240088" cy="29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5" descr="Лазер 01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550" y="4514850"/>
            <a:ext cx="5688013" cy="223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3203575" y="2060575"/>
            <a:ext cx="259238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 dirty="0"/>
              <a:t>Миниатюрные метки, </a:t>
            </a:r>
            <a:r>
              <a:rPr lang="ru-RU" sz="1800" b="1" dirty="0" smtClean="0"/>
              <a:t>сделанные </a:t>
            </a:r>
            <a:r>
              <a:rPr lang="ru-RU" sz="1800" b="1" dirty="0"/>
              <a:t>на диске лазерным лучом, обеспечивают невиданную </a:t>
            </a:r>
            <a:r>
              <a:rPr lang="ru-RU" sz="1800" b="1" dirty="0" smtClean="0"/>
              <a:t>плотность </a:t>
            </a:r>
            <a:r>
              <a:rPr lang="ru-RU" sz="1800" b="1" dirty="0"/>
              <a:t>записи.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demiart.ru/forum/uploads7/post-1815904-12972806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0492"/>
          </a:xfrm>
          <a:prstGeom prst="rect">
            <a:avLst/>
          </a:prstGeom>
          <a:noFill/>
        </p:spPr>
      </p:pic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434975"/>
            <a:ext cx="8162925" cy="1189038"/>
          </a:xfrm>
        </p:spPr>
        <p:txBody>
          <a:bodyPr/>
          <a:lstStyle/>
          <a:p>
            <a:pPr algn="ctr" eaLnBrk="1" hangingPunct="1"/>
            <a:r>
              <a:rPr lang="ru-RU" b="1" dirty="0" smtClean="0"/>
              <a:t>Применение лазеров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800" dirty="0" smtClean="0"/>
              <a:t>при оформлении театральных постановок</a:t>
            </a:r>
          </a:p>
        </p:txBody>
      </p:sp>
      <p:pic>
        <p:nvPicPr>
          <p:cNvPr id="2150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1989138"/>
            <a:ext cx="3738562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Text Box 6"/>
          <p:cNvSpPr txBox="1">
            <a:spLocks noChangeArrowheads="1"/>
          </p:cNvSpPr>
          <p:nvPr/>
        </p:nvSpPr>
        <p:spPr bwMode="auto">
          <a:xfrm>
            <a:off x="4716463" y="2133600"/>
            <a:ext cx="3383929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 dirty="0"/>
              <a:t>Такие картины, </a:t>
            </a:r>
            <a:r>
              <a:rPr lang="ru-RU" sz="1800" b="1" dirty="0" smtClean="0"/>
              <a:t>нарисованные </a:t>
            </a:r>
            <a:r>
              <a:rPr lang="ru-RU" sz="1800" b="1" dirty="0"/>
              <a:t>лазерными лучами. Уже сегодня используются для оформления эстрадных концертов и театральных </a:t>
            </a:r>
            <a:r>
              <a:rPr lang="ru-RU" sz="1800" b="1" dirty="0" smtClean="0"/>
              <a:t>постановок.</a:t>
            </a:r>
            <a:endParaRPr lang="ru-RU" sz="1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demiart.ru/forum/uploads7/post-1815904-12972806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0492"/>
          </a:xfrm>
          <a:prstGeom prst="rect">
            <a:avLst/>
          </a:prstGeom>
          <a:noFill/>
        </p:spPr>
      </p:pic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434975"/>
            <a:ext cx="8162925" cy="1189038"/>
          </a:xfrm>
        </p:spPr>
        <p:txBody>
          <a:bodyPr/>
          <a:lstStyle/>
          <a:p>
            <a:pPr algn="ctr" eaLnBrk="1" hangingPunct="1"/>
            <a:r>
              <a:rPr lang="ru-RU" b="1" dirty="0" smtClean="0"/>
              <a:t>Применение лазеров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sz="2800" dirty="0" smtClean="0"/>
              <a:t>в голографии</a:t>
            </a:r>
          </a:p>
        </p:txBody>
      </p:sp>
      <p:sp>
        <p:nvSpPr>
          <p:cNvPr id="20483" name="Text Box 5"/>
          <p:cNvSpPr txBox="1">
            <a:spLocks noChangeArrowheads="1"/>
          </p:cNvSpPr>
          <p:nvPr/>
        </p:nvSpPr>
        <p:spPr bwMode="auto">
          <a:xfrm>
            <a:off x="4140201" y="3141663"/>
            <a:ext cx="3816176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 dirty="0"/>
              <a:t>Чтобы сделать цветную голограмму, на вид не отличимую от реального предмета, необходимы три лазера с излучением разного цвета.</a:t>
            </a:r>
          </a:p>
        </p:txBody>
      </p:sp>
      <p:pic>
        <p:nvPicPr>
          <p:cNvPr id="2048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1844675"/>
            <a:ext cx="3265488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demiart.ru/forum/uploads7/post-1815904-12972806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0492"/>
          </a:xfrm>
          <a:prstGeom prst="rect">
            <a:avLst/>
          </a:prstGeom>
          <a:noFill/>
        </p:spPr>
      </p:pic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434975"/>
            <a:ext cx="8162925" cy="1189038"/>
          </a:xfrm>
        </p:spPr>
        <p:txBody>
          <a:bodyPr/>
          <a:lstStyle/>
          <a:p>
            <a:pPr algn="ctr" eaLnBrk="1" hangingPunct="1"/>
            <a:r>
              <a:rPr lang="ru-RU" b="1" smtClean="0"/>
              <a:t>Применение лазеров</a:t>
            </a:r>
            <a:r>
              <a:rPr lang="ru-RU" smtClean="0"/>
              <a:t/>
            </a:r>
            <a:br>
              <a:rPr lang="ru-RU" smtClean="0"/>
            </a:br>
            <a:r>
              <a:rPr lang="ru-RU" sz="2800" smtClean="0"/>
              <a:t>при посадке самолетов</a:t>
            </a: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1773239"/>
            <a:ext cx="4729171" cy="316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5292080" y="1773238"/>
            <a:ext cx="2448271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 dirty="0"/>
              <a:t>Заходя на посадку, самолет движется по пологой </a:t>
            </a:r>
            <a:r>
              <a:rPr lang="ru-RU" sz="1800" b="1" dirty="0" smtClean="0"/>
              <a:t>траектории </a:t>
            </a:r>
            <a:r>
              <a:rPr lang="ru-RU" sz="1800" b="1" dirty="0"/>
              <a:t>– глиссаде. Лазерное </a:t>
            </a:r>
            <a:r>
              <a:rPr lang="ru-RU" sz="1800" b="1" dirty="0" smtClean="0"/>
              <a:t>устройство</a:t>
            </a:r>
            <a:r>
              <a:rPr lang="ru-RU" sz="1800" b="1" dirty="0"/>
              <a:t>, помогающее пилоту, особенно в непогоду, тоже названо «</a:t>
            </a:r>
            <a:r>
              <a:rPr lang="ru-RU" sz="1800" b="1" dirty="0" smtClean="0"/>
              <a:t>Глиссада</a:t>
            </a:r>
            <a:r>
              <a:rPr lang="ru-RU" sz="1800" b="1" dirty="0"/>
              <a:t>». Его лучи позволяют точно сориентироваться в воздушном </a:t>
            </a:r>
            <a:r>
              <a:rPr lang="ru-RU" sz="1800" b="1" dirty="0" smtClean="0"/>
              <a:t>пространстве </a:t>
            </a:r>
            <a:r>
              <a:rPr lang="ru-RU" sz="1800" b="1" dirty="0"/>
              <a:t>над </a:t>
            </a:r>
            <a:r>
              <a:rPr lang="ru-RU" sz="1800" b="1" dirty="0" smtClean="0"/>
              <a:t>аэродромом</a:t>
            </a:r>
            <a:r>
              <a:rPr lang="ru-RU" sz="1800" b="1" dirty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demiart.ru/forum/uploads7/post-1815904-12972806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0492"/>
          </a:xfrm>
          <a:prstGeom prst="rect">
            <a:avLst/>
          </a:prstGeom>
          <a:noFill/>
        </p:spPr>
      </p:pic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434975"/>
            <a:ext cx="8162925" cy="1189038"/>
          </a:xfrm>
        </p:spPr>
        <p:txBody>
          <a:bodyPr/>
          <a:lstStyle/>
          <a:p>
            <a:pPr algn="ctr" eaLnBrk="1" hangingPunct="1"/>
            <a:r>
              <a:rPr lang="ru-RU" b="1" smtClean="0"/>
              <a:t>Применение лазеров</a:t>
            </a:r>
            <a:r>
              <a:rPr lang="ru-RU" smtClean="0"/>
              <a:t> </a:t>
            </a:r>
            <a:br>
              <a:rPr lang="ru-RU" smtClean="0"/>
            </a:br>
            <a:r>
              <a:rPr lang="ru-RU" sz="2800" smtClean="0"/>
              <a:t>в экологии</a:t>
            </a: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1844675"/>
            <a:ext cx="67691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2267744" y="5013176"/>
            <a:ext cx="619204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1800" dirty="0"/>
              <a:t>Лазеры на красителях позволяют следить за состоянием атмосферы. Современные города накрыты «колпаком» </a:t>
            </a:r>
            <a:r>
              <a:rPr lang="ru-RU" sz="1800" dirty="0" smtClean="0"/>
              <a:t>пыльного</a:t>
            </a:r>
            <a:r>
              <a:rPr lang="ru-RU" sz="1800" dirty="0"/>
              <a:t>, закопченного воздуха. О степени его загрязнения можно судить по тому, насколько сильно в нем рассеиваются </a:t>
            </a:r>
            <a:r>
              <a:rPr lang="ru-RU" sz="1800" dirty="0" smtClean="0"/>
              <a:t>лазерные </a:t>
            </a:r>
            <a:r>
              <a:rPr lang="ru-RU" sz="1800" dirty="0"/>
              <a:t>лучи с разной длиной волны. В чистом воздухе свет не рассеивается, его лучи становятся невидимыми.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358</Words>
  <Application>Microsoft Office PowerPoint</Application>
  <PresentationFormat>Экран (4:3)</PresentationFormat>
  <Paragraphs>31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ПРИМЕНЕНИЕ ЛАЗЕРОВ</vt:lpstr>
      <vt:lpstr>Измерение расстояния  до Луны </vt:lpstr>
      <vt:lpstr>Создание искусственных опорных "звезд" </vt:lpstr>
      <vt:lpstr>Лазерное намагничивание </vt:lpstr>
      <vt:lpstr>Применение лазеров в электротехнике</vt:lpstr>
      <vt:lpstr>Применение лазеров при оформлении театральных постановок</vt:lpstr>
      <vt:lpstr>Применение лазеров  в голографии</vt:lpstr>
      <vt:lpstr>Применение лазеров при посадке самолетов</vt:lpstr>
      <vt:lpstr>Применение лазеров  в экологии</vt:lpstr>
      <vt:lpstr>Применение лазеров  в медицине</vt:lpstr>
      <vt:lpstr>Применение лазеров  в медицине</vt:lpstr>
      <vt:lpstr>Применение лазеров в медицине</vt:lpstr>
      <vt:lpstr>Применение лазеров </vt:lpstr>
      <vt:lpstr>Применение лазеров Лазер режет, сваривает, кует, сверлит и т. д.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Карина</dc:creator>
  <cp:lastModifiedBy>Карина</cp:lastModifiedBy>
  <cp:revision>7</cp:revision>
  <dcterms:created xsi:type="dcterms:W3CDTF">2014-03-13T14:23:47Z</dcterms:created>
  <dcterms:modified xsi:type="dcterms:W3CDTF">2014-03-13T15:30:08Z</dcterms:modified>
</cp:coreProperties>
</file>