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34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19.05.2014</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19.05.2014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19.05.2014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19.05.2014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19.05.2014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19.05.2014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19.05.2014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19.05.2014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19.05.2014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19.05.2014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19.05.2014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19.05.2014</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73637" y="548680"/>
            <a:ext cx="6276269" cy="1569660"/>
          </a:xfrm>
          <a:prstGeom prst="rect">
            <a:avLst/>
          </a:prstGeom>
          <a:noFill/>
        </p:spPr>
        <p:txBody>
          <a:bodyPr wrap="none" lIns="91440" tIns="45720" rIns="91440" bIns="45720">
            <a:spAutoFit/>
          </a:bodyPr>
          <a:lstStyle/>
          <a:p>
            <a:pPr algn="ctr"/>
            <a:r>
              <a:rPr lang="ru-RU" sz="4800" b="1" cap="none" spc="50" dirty="0" smtClean="0">
                <a:ln w="12700" cmpd="sng">
                  <a:solidFill>
                    <a:schemeClr val="accent6">
                      <a:satMod val="120000"/>
                      <a:shade val="80000"/>
                    </a:schemeClr>
                  </a:solidFill>
                  <a:prstDash val="solid"/>
                </a:ln>
                <a:solidFill>
                  <a:schemeClr val="accent2">
                    <a:lumMod val="60000"/>
                    <a:lumOff val="40000"/>
                  </a:schemeClr>
                </a:solidFill>
                <a:effectLst>
                  <a:glow rad="53100">
                    <a:schemeClr val="accent6">
                      <a:satMod val="180000"/>
                      <a:alpha val="30000"/>
                    </a:schemeClr>
                  </a:glow>
                </a:effectLst>
              </a:rPr>
              <a:t>Проект на тему: </a:t>
            </a:r>
          </a:p>
          <a:p>
            <a:pPr algn="ctr"/>
            <a:r>
              <a:rPr lang="ru-RU" sz="4800" b="1" cap="none" spc="50" dirty="0" smtClean="0">
                <a:ln w="12700" cmpd="sng">
                  <a:solidFill>
                    <a:schemeClr val="accent6">
                      <a:satMod val="120000"/>
                      <a:shade val="80000"/>
                    </a:schemeClr>
                  </a:solidFill>
                  <a:prstDash val="solid"/>
                </a:ln>
                <a:solidFill>
                  <a:schemeClr val="accent2">
                    <a:lumMod val="60000"/>
                    <a:lumOff val="40000"/>
                  </a:schemeClr>
                </a:solidFill>
                <a:effectLst>
                  <a:glow rad="53100">
                    <a:schemeClr val="accent6">
                      <a:satMod val="180000"/>
                      <a:alpha val="30000"/>
                    </a:schemeClr>
                  </a:glow>
                </a:effectLst>
              </a:rPr>
              <a:t>«Солнечный ветер»</a:t>
            </a:r>
            <a:endParaRPr lang="ru-RU" sz="4800" b="1" cap="none" spc="50" dirty="0">
              <a:ln w="12700" cmpd="sng">
                <a:solidFill>
                  <a:schemeClr val="accent6">
                    <a:satMod val="120000"/>
                    <a:shade val="80000"/>
                  </a:schemeClr>
                </a:solidFill>
                <a:prstDash val="solid"/>
              </a:ln>
              <a:solidFill>
                <a:schemeClr val="accent2">
                  <a:lumMod val="60000"/>
                  <a:lumOff val="40000"/>
                </a:schemeClr>
              </a:solidFill>
              <a:effectLst>
                <a:glow rad="53100">
                  <a:schemeClr val="accent6">
                    <a:satMod val="180000"/>
                    <a:alpha val="30000"/>
                  </a:schemeClr>
                </a:glow>
              </a:effectLst>
            </a:endParaRPr>
          </a:p>
        </p:txBody>
      </p:sp>
      <p:sp>
        <p:nvSpPr>
          <p:cNvPr id="3" name="Прямоугольник 2"/>
          <p:cNvSpPr/>
          <p:nvPr/>
        </p:nvSpPr>
        <p:spPr>
          <a:xfrm>
            <a:off x="197188" y="5085184"/>
            <a:ext cx="2152897" cy="1077218"/>
          </a:xfrm>
          <a:prstGeom prst="rect">
            <a:avLst/>
          </a:prstGeom>
          <a:ln>
            <a:solidFill>
              <a:schemeClr val="bg2">
                <a:lumMod val="75000"/>
              </a:schemeClr>
            </a:solidFill>
          </a:ln>
        </p:spPr>
        <p:txBody>
          <a:bodyPr wrap="none">
            <a:spAutoFit/>
          </a:bodyPr>
          <a:lstStyle/>
          <a:p>
            <a:r>
              <a:rPr lang="ru-RU" sz="1600" dirty="0" smtClean="0"/>
              <a:t>Подготовила</a:t>
            </a:r>
          </a:p>
          <a:p>
            <a:r>
              <a:rPr lang="ru-RU" sz="1600" dirty="0" smtClean="0"/>
              <a:t>Ученица 11-В класса</a:t>
            </a:r>
          </a:p>
          <a:p>
            <a:r>
              <a:rPr lang="ru-RU" sz="1600" dirty="0" smtClean="0"/>
              <a:t>ЗОШ № 11</a:t>
            </a:r>
          </a:p>
          <a:p>
            <a:r>
              <a:rPr lang="ru-RU" sz="1600" dirty="0" err="1" smtClean="0"/>
              <a:t>Подгайная</a:t>
            </a:r>
            <a:r>
              <a:rPr lang="ru-RU" sz="1600" dirty="0" smtClean="0"/>
              <a:t> Кристина</a:t>
            </a:r>
            <a:endParaRPr lang="ru-RU"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309766"/>
            <a:ext cx="2664296" cy="211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091" y="2309766"/>
            <a:ext cx="2735857" cy="211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309766"/>
            <a:ext cx="2736304" cy="211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682690" y="6569637"/>
            <a:ext cx="1458162" cy="276999"/>
          </a:xfrm>
          <a:prstGeom prst="rect">
            <a:avLst/>
          </a:prstGeom>
        </p:spPr>
        <p:txBody>
          <a:bodyPr wrap="square">
            <a:spAutoFit/>
          </a:bodyPr>
          <a:lstStyle/>
          <a:p>
            <a:r>
              <a:rPr lang="ru-RU" sz="1200" dirty="0"/>
              <a:t>г</a:t>
            </a:r>
            <a:r>
              <a:rPr lang="ru-RU" sz="1200" dirty="0" smtClean="0"/>
              <a:t>. Бердянск 2014</a:t>
            </a:r>
            <a:endParaRPr lang="ru-RU" sz="1200" dirty="0"/>
          </a:p>
        </p:txBody>
      </p:sp>
      <p:sp>
        <p:nvSpPr>
          <p:cNvPr id="5" name="Прямоугольник 4"/>
          <p:cNvSpPr/>
          <p:nvPr/>
        </p:nvSpPr>
        <p:spPr>
          <a:xfrm>
            <a:off x="4752528" y="4762018"/>
            <a:ext cx="3995936" cy="523220"/>
          </a:xfrm>
          <a:prstGeom prst="rect">
            <a:avLst/>
          </a:prstGeom>
        </p:spPr>
        <p:txBody>
          <a:bodyPr wrap="square">
            <a:spAutoFit/>
          </a:bodyPr>
          <a:lstStyle/>
          <a:p>
            <a:r>
              <a:rPr lang="ru-RU" sz="1400" i="1" dirty="0" smtClean="0"/>
              <a:t>«Солнечный </a:t>
            </a:r>
            <a:r>
              <a:rPr lang="ru-RU" sz="1400" i="1" dirty="0"/>
              <a:t>ветер гонит на Землю</a:t>
            </a:r>
          </a:p>
          <a:p>
            <a:r>
              <a:rPr lang="ru-RU" sz="1400" i="1" dirty="0"/>
              <a:t> вал, полной счастья </a:t>
            </a:r>
            <a:r>
              <a:rPr lang="ru-RU" sz="1400" i="1" dirty="0" smtClean="0"/>
              <a:t>Зари…»</a:t>
            </a:r>
            <a:endParaRPr lang="ru-RU" sz="1400" i="1" dirty="0"/>
          </a:p>
        </p:txBody>
      </p:sp>
    </p:spTree>
    <p:extLst>
      <p:ext uri="{BB962C8B-B14F-4D97-AF65-F5344CB8AC3E}">
        <p14:creationId xmlns:p14="http://schemas.microsoft.com/office/powerpoint/2010/main" val="3580384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51951"/>
            <a:ext cx="3816424" cy="3786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331640" y="188640"/>
            <a:ext cx="5861733" cy="584775"/>
          </a:xfrm>
          <a:prstGeom prst="rect">
            <a:avLst/>
          </a:prstGeom>
          <a:noFill/>
        </p:spPr>
        <p:txBody>
          <a:bodyPr wrap="none" lIns="91440" tIns="45720" rIns="91440" bIns="45720">
            <a:spAutoFit/>
          </a:bodyPr>
          <a:lstStyle/>
          <a:p>
            <a:pPr algn="ctr"/>
            <a:r>
              <a:rPr lang="ru-RU"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Вариации солнечного </a:t>
            </a:r>
            <a:r>
              <a:rPr lang="ru-RU"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ветра</a:t>
            </a:r>
            <a:endParaRPr lang="ru-RU"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Прямоугольник 2"/>
          <p:cNvSpPr/>
          <p:nvPr/>
        </p:nvSpPr>
        <p:spPr>
          <a:xfrm>
            <a:off x="4355976" y="1251951"/>
            <a:ext cx="4572000" cy="3693319"/>
          </a:xfrm>
          <a:prstGeom prst="rect">
            <a:avLst/>
          </a:prstGeom>
          <a:ln>
            <a:solidFill>
              <a:schemeClr val="accent2">
                <a:lumMod val="50000"/>
              </a:schemeClr>
            </a:solidFill>
          </a:ln>
        </p:spPr>
        <p:txBody>
          <a:bodyPr>
            <a:spAutoFit/>
          </a:bodyPr>
          <a:lstStyle/>
          <a:p>
            <a:r>
              <a:rPr lang="ru-RU" dirty="0">
                <a:solidFill>
                  <a:schemeClr val="accent2">
                    <a:lumMod val="75000"/>
                  </a:schemeClr>
                </a:solidFill>
                <a:effectLst>
                  <a:outerShdw blurRad="38100" dist="38100" dir="2700000" algn="tl">
                    <a:srgbClr val="000000">
                      <a:alpha val="43137"/>
                    </a:srgbClr>
                  </a:outerShdw>
                </a:effectLst>
              </a:rPr>
              <a:t>Солнечный ветер не однороден. Его скорость является высокой (800 км/с) над корональными дырами и низкой (300 км/с) над стримерами. Эти потоки быстрого и медленного солнечного ветра взаимодействуют друг с другом и попеременного пересекаются Землей по мере того, как Солнце вращается. Такие резкие изменения в скорости солнечного ветра негативно воздействуют на магнитное поле Земли и могут производить магнитные бури в земной магнитосфере.</a:t>
            </a:r>
          </a:p>
        </p:txBody>
      </p:sp>
    </p:spTree>
    <p:extLst>
      <p:ext uri="{BB962C8B-B14F-4D97-AF65-F5344CB8AC3E}">
        <p14:creationId xmlns:p14="http://schemas.microsoft.com/office/powerpoint/2010/main" val="3553969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flipH="1">
            <a:off x="467544" y="4581128"/>
            <a:ext cx="7920880" cy="1200329"/>
          </a:xfrm>
          <a:prstGeom prst="rect">
            <a:avLst/>
          </a:prstGeom>
        </p:spPr>
        <p:txBody>
          <a:bodyPr wrap="square">
            <a:spAutoFit/>
          </a:bodyPr>
          <a:lstStyle/>
          <a:p>
            <a:r>
              <a:rPr lang="ru-RU" i="1" dirty="0" err="1"/>
              <a:t>Со́лнечный</a:t>
            </a:r>
            <a:r>
              <a:rPr lang="ru-RU" i="1" dirty="0"/>
              <a:t> </a:t>
            </a:r>
            <a:r>
              <a:rPr lang="ru-RU" i="1" dirty="0" err="1"/>
              <a:t>ве́тер</a:t>
            </a:r>
            <a:r>
              <a:rPr lang="ru-RU" i="1" dirty="0"/>
              <a:t> </a:t>
            </a:r>
            <a:r>
              <a:rPr lang="ru-RU" i="1" dirty="0" smtClean="0"/>
              <a:t>— </a:t>
            </a:r>
            <a:r>
              <a:rPr lang="ru-RU" i="1" dirty="0"/>
              <a:t>поток ионизированных частиц (в основном гелиево-водородной плазмы), истекающий из солнечной короны со скоростью 300—1200 км/с в окружающее космическое пространство. Является одним из основных компонентов межпланетной среды.</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792088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086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980728"/>
            <a:ext cx="8784976"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ru-RU" dirty="0"/>
              <a:t>Множество природных явлений связано с солнечным ветром, в том числе такие явления космической погоды, как магнитные бури и полярные сияния.</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2060847"/>
            <a:ext cx="4392488" cy="45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2060847"/>
            <a:ext cx="4184975" cy="455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49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92696"/>
            <a:ext cx="7704856" cy="584775"/>
          </a:xfrm>
          <a:prstGeom prst="rect">
            <a:avLst/>
          </a:prstGeom>
          <a:noFill/>
        </p:spPr>
        <p:txBody>
          <a:bodyPr wrap="square" lIns="91440" tIns="45720" rIns="91440" bIns="45720">
            <a:spAutoFit/>
          </a:bodyPr>
          <a:lstStyle/>
          <a:p>
            <a:pPr algn="ctr"/>
            <a:r>
              <a:rPr lang="ru-RU"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История исследования</a:t>
            </a:r>
            <a:endParaRPr lang="ru-RU"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Прямоугольник 3"/>
          <p:cNvSpPr/>
          <p:nvPr/>
        </p:nvSpPr>
        <p:spPr>
          <a:xfrm>
            <a:off x="28229" y="1280547"/>
            <a:ext cx="6127948" cy="5262979"/>
          </a:xfrm>
          <a:prstGeom prst="rect">
            <a:avLst/>
          </a:prstGeom>
        </p:spPr>
        <p:txBody>
          <a:bodyPr wrap="square">
            <a:spAutoFit/>
          </a:bodyPr>
          <a:lstStyle/>
          <a:p>
            <a:r>
              <a:rPr lang="ru-RU" sz="1400" dirty="0"/>
              <a:t>Предположение о </a:t>
            </a:r>
            <a:r>
              <a:rPr lang="ru-RU" sz="1400" dirty="0" smtClean="0"/>
              <a:t>существовании </a:t>
            </a:r>
            <a:r>
              <a:rPr lang="ru-RU" sz="1400" dirty="0"/>
              <a:t>потока частиц, летящих от Солнца, впервые было высказано британским астрономом Ричардом </a:t>
            </a:r>
            <a:r>
              <a:rPr lang="ru-RU" sz="1400" dirty="0" err="1"/>
              <a:t>Кэррингтоном</a:t>
            </a:r>
            <a:r>
              <a:rPr lang="ru-RU" sz="1400" dirty="0"/>
              <a:t>. В 1859 году </a:t>
            </a:r>
            <a:r>
              <a:rPr lang="ru-RU" sz="1400" dirty="0" err="1"/>
              <a:t>Кэррингтон</a:t>
            </a:r>
            <a:r>
              <a:rPr lang="ru-RU" sz="1400" dirty="0"/>
              <a:t> </a:t>
            </a:r>
            <a:r>
              <a:rPr lang="ru-RU" sz="1400" dirty="0" smtClean="0"/>
              <a:t>наблюдали </a:t>
            </a:r>
            <a:r>
              <a:rPr lang="ru-RU" sz="1400" dirty="0"/>
              <a:t>то, что впоследствии было названо солнечной вспышкой. </a:t>
            </a:r>
            <a:r>
              <a:rPr lang="ru-RU" sz="1400" dirty="0" smtClean="0"/>
              <a:t>В </a:t>
            </a:r>
            <a:r>
              <a:rPr lang="ru-RU" sz="1400" dirty="0"/>
              <a:t>1916 году норвежский исследователь </a:t>
            </a:r>
            <a:r>
              <a:rPr lang="ru-RU" sz="1400" dirty="0" err="1"/>
              <a:t>Кристиан</a:t>
            </a:r>
            <a:r>
              <a:rPr lang="ru-RU" sz="1400" dirty="0"/>
              <a:t> </a:t>
            </a:r>
            <a:r>
              <a:rPr lang="ru-RU" sz="1400" dirty="0" err="1"/>
              <a:t>Биркеланд</a:t>
            </a:r>
            <a:r>
              <a:rPr lang="ru-RU" sz="1400" dirty="0"/>
              <a:t> </a:t>
            </a:r>
            <a:r>
              <a:rPr lang="ru-RU" sz="1400" dirty="0" smtClean="0"/>
              <a:t>написал</a:t>
            </a:r>
            <a:r>
              <a:rPr lang="ru-RU" sz="1400" dirty="0"/>
              <a:t>: «С физической точки зрения наиболее вероятно, что солнечные лучи не являются ни положительными ни отрицательными, но и теми и другими вместе». Другими словами, солнечный ветер состоит из отрицательных электронов и положительных </a:t>
            </a:r>
            <a:r>
              <a:rPr lang="ru-RU" sz="1400" dirty="0" smtClean="0"/>
              <a:t>ионов. В </a:t>
            </a:r>
            <a:r>
              <a:rPr lang="ru-RU" sz="1400" dirty="0"/>
              <a:t>1930-х годах ученые определили, что температура солнечной короны должна достигать миллиона градусов, поскольку корона остается достаточно яркой при большом удалении от </a:t>
            </a:r>
            <a:r>
              <a:rPr lang="ru-RU" sz="1400" dirty="0" smtClean="0"/>
              <a:t>Солнца. Тремя </a:t>
            </a:r>
            <a:r>
              <a:rPr lang="ru-RU" sz="1400" dirty="0"/>
              <a:t>годами позже Юджин Паркер </a:t>
            </a:r>
            <a:r>
              <a:rPr lang="ru-RU" sz="1400" dirty="0" smtClean="0"/>
              <a:t>сделал </a:t>
            </a:r>
            <a:r>
              <a:rPr lang="ru-RU" sz="1400" dirty="0"/>
              <a:t>вывод, что горячее течение от Солнца в </a:t>
            </a:r>
            <a:r>
              <a:rPr lang="ru-RU" sz="1400" dirty="0" err="1"/>
              <a:t>чепменовской</a:t>
            </a:r>
            <a:r>
              <a:rPr lang="ru-RU" sz="1400" dirty="0"/>
              <a:t> модели и поток частиц, сдувающий кометные хвосты в гипотезе </a:t>
            </a:r>
            <a:r>
              <a:rPr lang="ru-RU" sz="1400" dirty="0" err="1"/>
              <a:t>Бирманна</a:t>
            </a:r>
            <a:r>
              <a:rPr lang="ru-RU" sz="1400" dirty="0"/>
              <a:t> — это два проявления одного и того же явления, которое он назвал «солнечным ветром</a:t>
            </a:r>
            <a:r>
              <a:rPr lang="ru-RU" sz="1400" dirty="0" smtClean="0"/>
              <a:t>». </a:t>
            </a:r>
            <a:endParaRPr lang="ru-RU" sz="1400" dirty="0"/>
          </a:p>
          <a:p>
            <a:r>
              <a:rPr lang="ru-RU" sz="1400" dirty="0" smtClean="0"/>
              <a:t>Однако </a:t>
            </a:r>
            <a:r>
              <a:rPr lang="ru-RU" sz="1400" dirty="0"/>
              <a:t>в январе 1959 года первые прямые измерения характеристик солнечного </a:t>
            </a:r>
            <a:r>
              <a:rPr lang="ru-RU" sz="1400" dirty="0" smtClean="0"/>
              <a:t>ветра </a:t>
            </a:r>
            <a:r>
              <a:rPr lang="ru-RU" sz="1400" dirty="0"/>
              <a:t>были проведены советской станцией </a:t>
            </a:r>
            <a:r>
              <a:rPr lang="ru-RU" sz="1400" dirty="0" smtClean="0"/>
              <a:t>Луна-1, </a:t>
            </a:r>
            <a:r>
              <a:rPr lang="ru-RU" sz="1400" dirty="0"/>
              <a:t>посредством установленных на ней </a:t>
            </a:r>
            <a:r>
              <a:rPr lang="ru-RU" sz="1400" dirty="0" smtClean="0"/>
              <a:t>счетчика </a:t>
            </a:r>
            <a:r>
              <a:rPr lang="ru-RU" sz="1400" dirty="0"/>
              <a:t>и газового ионизационного </a:t>
            </a:r>
            <a:r>
              <a:rPr lang="ru-RU" sz="1400" dirty="0" smtClean="0"/>
              <a:t>детектора. </a:t>
            </a:r>
            <a:r>
              <a:rPr lang="ru-RU" sz="1400" dirty="0"/>
              <a:t>Три года спустя такие же измерения были проведены и американкой </a:t>
            </a:r>
            <a:r>
              <a:rPr lang="ru-RU" sz="1400" dirty="0" err="1"/>
              <a:t>Марсией</a:t>
            </a:r>
            <a:r>
              <a:rPr lang="ru-RU" sz="1400" dirty="0"/>
              <a:t> </a:t>
            </a:r>
            <a:r>
              <a:rPr lang="ru-RU" sz="1400" dirty="0" err="1"/>
              <a:t>Нейгебауэр</a:t>
            </a:r>
            <a:r>
              <a:rPr lang="ru-RU" sz="1400" dirty="0"/>
              <a:t> по данным станции </a:t>
            </a:r>
            <a:r>
              <a:rPr lang="ru-RU" sz="1400" dirty="0" smtClean="0"/>
              <a:t>Маринер-2.Первые </a:t>
            </a:r>
            <a:r>
              <a:rPr lang="ru-RU" sz="1400" dirty="0"/>
              <a:t>численные модели солнечного ветра в короне с использованием уравнений магнитной гидродинамики были созданы </a:t>
            </a:r>
            <a:r>
              <a:rPr lang="ru-RU" sz="1400" dirty="0" err="1"/>
              <a:t>Пневманом</a:t>
            </a:r>
            <a:r>
              <a:rPr lang="ru-RU" sz="1400" dirty="0"/>
              <a:t> и </a:t>
            </a:r>
            <a:r>
              <a:rPr lang="ru-RU" sz="1400" dirty="0" smtClean="0"/>
              <a:t>Кноппом </a:t>
            </a:r>
            <a:r>
              <a:rPr lang="ru-RU" sz="1400" dirty="0"/>
              <a:t>в 1971 г</a:t>
            </a:r>
            <a:r>
              <a:rPr lang="ru-RU" sz="1400" dirty="0" smtClean="0"/>
              <a:t>.</a:t>
            </a:r>
            <a:endParaRPr lang="ru-RU" sz="1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7" y="1274445"/>
            <a:ext cx="2828068" cy="2209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163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87624" y="764704"/>
            <a:ext cx="6480719" cy="707886"/>
          </a:xfrm>
          <a:prstGeom prst="rect">
            <a:avLst/>
          </a:prstGeom>
        </p:spPr>
        <p:style>
          <a:lnRef idx="1">
            <a:schemeClr val="accent6"/>
          </a:lnRef>
          <a:fillRef idx="2">
            <a:schemeClr val="accent6"/>
          </a:fillRef>
          <a:effectRef idx="1">
            <a:schemeClr val="accent6"/>
          </a:effectRef>
          <a:fontRef idx="minor">
            <a:schemeClr val="dk1"/>
          </a:fontRef>
        </p:style>
        <p:txBody>
          <a:bodyPr wrap="square" lIns="91440" tIns="45720" rIns="91440" bIns="45720">
            <a:spAutoFit/>
          </a:bodyPr>
          <a:lstStyle/>
          <a:p>
            <a:pPr algn="ctr"/>
            <a:r>
              <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Однородно и стационарно ли вытекает </a:t>
            </a:r>
            <a:endPar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солнечный </a:t>
            </a:r>
            <a:r>
              <a:rPr lang="ru-RU"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ветер с поверхности </a:t>
            </a:r>
            <a:r>
              <a:rPr lang="ru-RU"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Солнца?</a:t>
            </a:r>
            <a:endParaRPr lang="ru-RU" sz="2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43815"/>
            <a:ext cx="2592288" cy="2453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952944" y="1700808"/>
            <a:ext cx="5976664" cy="3539430"/>
          </a:xfrm>
          <a:prstGeom prst="rect">
            <a:avLst/>
          </a:prstGeom>
          <a:solidFill>
            <a:schemeClr val="accent4">
              <a:lumMod val="60000"/>
              <a:lumOff val="40000"/>
            </a:schemeClr>
          </a:solidFill>
        </p:spPr>
        <p:txBody>
          <a:bodyPr wrap="square">
            <a:spAutoFit/>
          </a:bodyPr>
          <a:lstStyle/>
          <a:p>
            <a:r>
              <a:rPr lang="ru-RU" sz="1400" dirty="0">
                <a:latin typeface="Arial Narrow" pitchFamily="34" charset="0"/>
              </a:rPr>
              <a:t>До 1990 года все космические аппараты летали вблизи плоскости солнечной эклиптики, что не позволяло прямыми методами измерений проверить степень зависимости параметров солнечного ветра от солнечной широты. Косвенные же наблюдения отклонения хвостов комет, пролетавших вне плоскости эклиптики, указывали на то, что в первом приближении такой зависимости нет. Однако измерения в плоскости эклиптики показали, что в межпланетном пространстве могут существовать так называемые секторные структуры с различными параметрами солнечного ветра и различным направлением магнитного поля. Такие структуры вращаются вместе с Солнцем и явно указывают на то, что они являются следствием аналогичной структуры в солнечной атмосфере, параметры которой зависят от долготы. В частности, оказалось, что скорость солнечного ветра возрастает, а плотность уменьшается с гелиографической широтой. Измеренная, например, на аппарате "Улисс" скорость солнечного ветра изменилась от 450 км/с в плоскости эклиптики примерно до 700 км/с на - 75° солнечной широты. Надо, однако, отметить, что степень различия параметров солнечного ветра в плоскости эклиптики и вне ее зависит от цикла солнечной активности.</a:t>
            </a:r>
          </a:p>
        </p:txBody>
      </p:sp>
    </p:spTree>
    <p:extLst>
      <p:ext uri="{BB962C8B-B14F-4D97-AF65-F5344CB8AC3E}">
        <p14:creationId xmlns:p14="http://schemas.microsoft.com/office/powerpoint/2010/main" val="316990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712968" cy="523220"/>
          </a:xfrm>
          <a:prstGeom prst="rect">
            <a:avLst/>
          </a:prstGeom>
          <a:noFill/>
          <a:ln>
            <a:solidFill>
              <a:srgbClr val="FFC000"/>
            </a:solidFill>
          </a:ln>
        </p:spPr>
        <p:txBody>
          <a:bodyPr wrap="square" lIns="91440" tIns="45720" rIns="91440" bIns="45720">
            <a:spAutoFit/>
          </a:bodyPr>
          <a:lstStyle/>
          <a:p>
            <a:pPr algn="ctr"/>
            <a:r>
              <a:rPr lang="ru-RU"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Солнечные </a:t>
            </a:r>
            <a:r>
              <a:rPr lang="ru-RU"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ветры вызывают молнии на Земле</a:t>
            </a:r>
            <a:endParaRPr lang="ru-RU" sz="2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Прямоугольник 2"/>
          <p:cNvSpPr/>
          <p:nvPr/>
        </p:nvSpPr>
        <p:spPr>
          <a:xfrm>
            <a:off x="144166" y="764704"/>
            <a:ext cx="8712968" cy="3293209"/>
          </a:xfrm>
          <a:prstGeom prst="rect">
            <a:avLst/>
          </a:prstGeom>
        </p:spPr>
        <p:txBody>
          <a:bodyPr wrap="square">
            <a:spAutoFit/>
          </a:bodyPr>
          <a:lstStyle/>
          <a:p>
            <a:r>
              <a:rPr lang="ru-RU" sz="1600" dirty="0"/>
              <a:t>Учёные из университета </a:t>
            </a:r>
            <a:r>
              <a:rPr lang="ru-RU" sz="1600" dirty="0" err="1"/>
              <a:t>Рединга</a:t>
            </a:r>
            <a:r>
              <a:rPr lang="ru-RU" sz="1600" dirty="0"/>
              <a:t> обнаружили, что ионизирующие частицы в потоках солнечного ветра могут влиять на уровень грозовой активности. Наша звезда производит потоки частиц различных скоростей, так как находится в постоянном движении. Быстрый солнечный ветер может догнать более медленные потоки. Соответственно, в тех областях, где быстрые и медленные потоки взаимодействуют друг с другом, плотность высокоэнергетических частиц может значительно увеличиваться. Когда Земля проходит через такие регионы, исследователями и фиксируется всплеск космического излучения. Так как Солнце совершает полный оборот каждые 27 дней, высокоскоростные потоки солнечного ветра регулярно и предсказуемо достигают Земли. учёные обнаружили, что в течении 40 дней после каждого прохождения Земли через участок из плотных солнечных потоков происходило в среднем 422 удара молний. Пик грозовой активности приходится на 12-18 день после прибытия потока солнечного ветра. Выходит, что повышение активности молний явно связано с изменениями космических условий.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921" y="4057912"/>
            <a:ext cx="4163055" cy="2539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651" y="4057912"/>
            <a:ext cx="4356484" cy="2539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648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0300" y="620688"/>
            <a:ext cx="2900730"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2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Полярное сияние</a:t>
            </a:r>
            <a:endParaRPr lang="ru-RU" sz="2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Прямоугольник 2"/>
          <p:cNvSpPr/>
          <p:nvPr/>
        </p:nvSpPr>
        <p:spPr>
          <a:xfrm>
            <a:off x="50314" y="1340768"/>
            <a:ext cx="4809717"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ru-RU" sz="1600" b="1" dirty="0">
                <a:solidFill>
                  <a:srgbClr val="92D050"/>
                </a:solidFill>
              </a:rPr>
              <a:t>Полярное сияние </a:t>
            </a:r>
            <a:r>
              <a:rPr lang="ru-RU" sz="1600" b="1" dirty="0" smtClean="0">
                <a:solidFill>
                  <a:srgbClr val="92D050"/>
                </a:solidFill>
              </a:rPr>
              <a:t>— </a:t>
            </a:r>
            <a:r>
              <a:rPr lang="ru-RU" sz="1600" b="1" dirty="0">
                <a:solidFill>
                  <a:srgbClr val="92D050"/>
                </a:solidFill>
              </a:rPr>
              <a:t>свечение (люминесценция) верхних слоёв атмосфер планет, обладающих магнитосферой, вследствие их взаимодействия с заряженными частицами солнечного ветра.</a:t>
            </a:r>
          </a:p>
        </p:txBody>
      </p:sp>
      <p:sp>
        <p:nvSpPr>
          <p:cNvPr id="4" name="Стрелка вниз 3"/>
          <p:cNvSpPr/>
          <p:nvPr/>
        </p:nvSpPr>
        <p:spPr>
          <a:xfrm>
            <a:off x="1979712" y="2664207"/>
            <a:ext cx="576064" cy="5487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50313" y="3200658"/>
            <a:ext cx="4809717" cy="20621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ru-RU" sz="1600" dirty="0">
                <a:solidFill>
                  <a:srgbClr val="92D050"/>
                </a:solidFill>
              </a:rPr>
              <a:t>Ответ на вопрос, что же это такое, первым нашел Михаил Ломоносов. Проведя бесчисленное количество опытов, он высказал предположение об электрической природе этого явления. Также была выявлена тесная связь с активностью деятельности Солнца. Итак, северное сияния </a:t>
            </a:r>
            <a:r>
              <a:rPr lang="ru-RU" sz="1600" dirty="0" smtClean="0">
                <a:solidFill>
                  <a:srgbClr val="92D050"/>
                </a:solidFill>
              </a:rPr>
              <a:t>возникает </a:t>
            </a:r>
            <a:r>
              <a:rPr lang="ru-RU" sz="1600" dirty="0">
                <a:solidFill>
                  <a:srgbClr val="92D050"/>
                </a:solidFill>
              </a:rPr>
              <a:t>вследствие бомбардировки верхних слоёв атмосферы заряженными </a:t>
            </a:r>
            <a:r>
              <a:rPr lang="ru-RU" sz="1600" dirty="0" smtClean="0">
                <a:solidFill>
                  <a:srgbClr val="92D050"/>
                </a:solidFill>
              </a:rPr>
              <a:t>частицами.</a:t>
            </a:r>
            <a:endParaRPr lang="ru-RU" sz="1600" dirty="0">
              <a:solidFill>
                <a:srgbClr val="92D05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32656"/>
            <a:ext cx="3571106" cy="217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511594"/>
            <a:ext cx="3571106" cy="196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4480765"/>
            <a:ext cx="3571106" cy="211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845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299" y="29582"/>
            <a:ext cx="9252521" cy="461665"/>
          </a:xfrm>
          <a:prstGeom prst="rect">
            <a:avLst/>
          </a:prstGeom>
          <a:noFill/>
        </p:spPr>
        <p:txBody>
          <a:bodyPr wrap="square" lIns="91440" tIns="45720" rIns="91440" bIns="45720">
            <a:spAutoFit/>
          </a:bodyPr>
          <a:lstStyle/>
          <a:p>
            <a:pPr algn="ctr"/>
            <a:r>
              <a:rPr lang="ru-RU"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Скорость солнечного </a:t>
            </a:r>
            <a:r>
              <a:rPr lang="ru-RU"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ветра с удалением от </a:t>
            </a:r>
            <a:r>
              <a:rPr lang="ru-RU" sz="2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Солнца</a:t>
            </a:r>
            <a:endParaRPr lang="ru-RU" sz="2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3" name="Прямоугольник 2"/>
          <p:cNvSpPr/>
          <p:nvPr/>
        </p:nvSpPr>
        <p:spPr>
          <a:xfrm>
            <a:off x="76842" y="980728"/>
            <a:ext cx="8815637" cy="2492990"/>
          </a:xfrm>
          <a:prstGeom prst="rect">
            <a:avLst/>
          </a:prstGeom>
        </p:spPr>
        <p:txBody>
          <a:bodyPr wrap="square">
            <a:spAutoFit/>
          </a:bodyPr>
          <a:lstStyle/>
          <a:p>
            <a:r>
              <a:rPr lang="ru-RU" sz="1200" dirty="0" smtClean="0"/>
              <a:t>Изменение  </a:t>
            </a:r>
            <a:r>
              <a:rPr lang="ru-RU" sz="1200" dirty="0"/>
              <a:t>скорости  солнечного  ветра</a:t>
            </a:r>
          </a:p>
          <a:p>
            <a:r>
              <a:rPr lang="ru-RU" sz="1200" dirty="0"/>
              <a:t>определяется двумя силами: силой солнечной гравитации и силой,  связанной  с</a:t>
            </a:r>
          </a:p>
          <a:p>
            <a:r>
              <a:rPr lang="ru-RU" sz="1200" dirty="0"/>
              <a:t>изменением давления. Н</a:t>
            </a:r>
            <a:r>
              <a:rPr lang="ru-RU" sz="1200" dirty="0" smtClean="0"/>
              <a:t>а  </a:t>
            </a:r>
            <a:r>
              <a:rPr lang="ru-RU" sz="1200" dirty="0"/>
              <a:t>больших  расстояниях  от</a:t>
            </a:r>
          </a:p>
          <a:p>
            <a:r>
              <a:rPr lang="ru-RU" sz="1200" dirty="0"/>
              <a:t>Солнца </a:t>
            </a:r>
            <a:r>
              <a:rPr lang="ru-RU" sz="1200" dirty="0" smtClean="0"/>
              <a:t>давление </a:t>
            </a:r>
            <a:r>
              <a:rPr lang="ru-RU" sz="1200" dirty="0"/>
              <a:t>почти не изменяется  по  величине</a:t>
            </a:r>
            <a:r>
              <a:rPr lang="ru-RU" sz="1200" dirty="0" smtClean="0"/>
              <a:t>, Сила </a:t>
            </a:r>
            <a:r>
              <a:rPr lang="ru-RU" sz="1200" dirty="0"/>
              <a:t>гравитации убывает как квадрат  расстояния  от</a:t>
            </a:r>
          </a:p>
          <a:p>
            <a:r>
              <a:rPr lang="ru-RU" sz="1200" dirty="0"/>
              <a:t>Солнца и тоже мала  на  достаточно  больших </a:t>
            </a:r>
            <a:r>
              <a:rPr lang="ru-RU" sz="1200" dirty="0" smtClean="0"/>
              <a:t>расстояниях</a:t>
            </a:r>
            <a:r>
              <a:rPr lang="ru-RU" sz="1200" dirty="0"/>
              <a:t>.</a:t>
            </a:r>
          </a:p>
          <a:p>
            <a:r>
              <a:rPr lang="ru-RU" sz="1200" dirty="0"/>
              <a:t>Поскольку обе силы становятся очень  малы,  то,  согласно  теории,  скорость</a:t>
            </a:r>
          </a:p>
          <a:p>
            <a:r>
              <a:rPr lang="ru-RU" sz="1200" dirty="0"/>
              <a:t>солнечного  ветра  становится  почти  постоянной  и  при  этом   значительно</a:t>
            </a:r>
          </a:p>
          <a:p>
            <a:r>
              <a:rPr lang="ru-RU" sz="1200" dirty="0"/>
              <a:t>превосходит  </a:t>
            </a:r>
            <a:r>
              <a:rPr lang="ru-RU" sz="1200" dirty="0" smtClean="0"/>
              <a:t>звуковую., Экспериментально </a:t>
            </a:r>
            <a:r>
              <a:rPr lang="ru-RU" sz="1200" dirty="0"/>
              <a:t>подтвердили  </a:t>
            </a:r>
            <a:r>
              <a:rPr lang="ru-RU" sz="1200" dirty="0" smtClean="0"/>
              <a:t>предсказания </a:t>
            </a:r>
            <a:r>
              <a:rPr lang="ru-RU" sz="1200" dirty="0"/>
              <a:t>о солнечном  ветре.  В  частности,  его  скорость  оказалась  в</a:t>
            </a:r>
          </a:p>
          <a:p>
            <a:r>
              <a:rPr lang="ru-RU" sz="1200" dirty="0"/>
              <a:t>среднем почти </a:t>
            </a:r>
            <a:r>
              <a:rPr lang="ru-RU" sz="1200" dirty="0" smtClean="0"/>
              <a:t>постоянной. Очевидно</a:t>
            </a:r>
            <a:r>
              <a:rPr lang="ru-RU" sz="1200" dirty="0"/>
              <a:t>,  что  скорость  солнечного   ветра   не   может   быть   до</a:t>
            </a:r>
          </a:p>
          <a:p>
            <a:r>
              <a:rPr lang="ru-RU" sz="1200" dirty="0"/>
              <a:t>бесконечности </a:t>
            </a:r>
            <a:r>
              <a:rPr lang="ru-RU" sz="1200" dirty="0" smtClean="0"/>
              <a:t>постоянной, </a:t>
            </a:r>
            <a:r>
              <a:rPr lang="ru-RU" sz="1200" dirty="0"/>
              <a:t>поскольку  Солнечная  система  окружена  межзвездным</a:t>
            </a:r>
          </a:p>
          <a:p>
            <a:r>
              <a:rPr lang="ru-RU" sz="1200" dirty="0"/>
              <a:t>газом с конечным давлением. Поэтому солнечный ветер на  больших  расстояниях</a:t>
            </a:r>
          </a:p>
          <a:p>
            <a:r>
              <a:rPr lang="ru-RU" sz="1200" dirty="0"/>
              <a:t>от Солнца должен тормозиться газом межзвездной среды.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077072"/>
            <a:ext cx="3672408"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629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188640"/>
            <a:ext cx="5940088"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Рекуррентные </a:t>
            </a:r>
            <a:r>
              <a:rPr lang="ru-RU"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потоки</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539552" y="948690"/>
            <a:ext cx="8136904" cy="353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sz="1600" dirty="0">
                <a:solidFill>
                  <a:schemeClr val="accent2">
                    <a:lumMod val="75000"/>
                  </a:schemeClr>
                </a:solidFill>
              </a:rPr>
              <a:t>Рекуррентные  потоки  высокоскоростного  солнечного  ветра </a:t>
            </a:r>
            <a:r>
              <a:rPr lang="ru-RU" sz="1600" dirty="0" smtClean="0">
                <a:solidFill>
                  <a:schemeClr val="accent2">
                    <a:lumMod val="75000"/>
                  </a:schemeClr>
                </a:solidFill>
              </a:rPr>
              <a:t>отличаются</a:t>
            </a:r>
            <a:endParaRPr lang="ru-RU" sz="1600" dirty="0">
              <a:solidFill>
                <a:schemeClr val="accent2">
                  <a:lumMod val="75000"/>
                </a:schemeClr>
              </a:solidFill>
            </a:endParaRPr>
          </a:p>
          <a:p>
            <a:r>
              <a:rPr lang="ru-RU" sz="1600" dirty="0">
                <a:solidFill>
                  <a:schemeClr val="accent2">
                    <a:lumMod val="75000"/>
                  </a:schemeClr>
                </a:solidFill>
              </a:rPr>
              <a:t>прежде всего  тем,  что  существуют  в  течение  многих  месяцев,  регулярно</a:t>
            </a:r>
          </a:p>
          <a:p>
            <a:r>
              <a:rPr lang="ru-RU" sz="1600" dirty="0">
                <a:solidFill>
                  <a:schemeClr val="accent2">
                    <a:lumMod val="75000"/>
                  </a:schemeClr>
                </a:solidFill>
              </a:rPr>
              <a:t>появляясь в окрестностях  Земли  примерно  через  27  </a:t>
            </a:r>
            <a:r>
              <a:rPr lang="ru-RU" sz="1600" dirty="0" smtClean="0">
                <a:solidFill>
                  <a:schemeClr val="accent2">
                    <a:lumMod val="75000"/>
                  </a:schemeClr>
                </a:solidFill>
              </a:rPr>
              <a:t>дней</a:t>
            </a:r>
            <a:r>
              <a:rPr lang="ru-RU" sz="1600" dirty="0">
                <a:solidFill>
                  <a:schemeClr val="accent2">
                    <a:lumMod val="75000"/>
                  </a:schemeClr>
                </a:solidFill>
              </a:rPr>
              <a:t>. Однако в настоящее время можно считать  доказанным,  что</a:t>
            </a:r>
          </a:p>
          <a:p>
            <a:r>
              <a:rPr lang="ru-RU" sz="1600" dirty="0">
                <a:solidFill>
                  <a:schemeClr val="accent2">
                    <a:lumMod val="75000"/>
                  </a:schemeClr>
                </a:solidFill>
              </a:rPr>
              <a:t>обсуждаемые потоки зарождаются на Солнце в области так называемых дыр. Открытые силовые линии магнитного  поля</a:t>
            </a:r>
          </a:p>
          <a:p>
            <a:r>
              <a:rPr lang="ru-RU" sz="1600" dirty="0">
                <a:solidFill>
                  <a:schemeClr val="accent2">
                    <a:lumMod val="75000"/>
                  </a:schemeClr>
                </a:solidFill>
              </a:rPr>
              <a:t>не  препятствуют  радиальному  расширению  корональной  плазмы,  что   может</a:t>
            </a:r>
          </a:p>
          <a:p>
            <a:r>
              <a:rPr lang="ru-RU" sz="1600" dirty="0">
                <a:solidFill>
                  <a:schemeClr val="accent2">
                    <a:lumMod val="75000"/>
                  </a:schemeClr>
                </a:solidFill>
              </a:rPr>
              <a:t>объяснить  пониженную  плотность  последней  в  области  дыр  и   увеличение</a:t>
            </a:r>
          </a:p>
          <a:p>
            <a:r>
              <a:rPr lang="ru-RU" sz="1600" dirty="0">
                <a:solidFill>
                  <a:schemeClr val="accent2">
                    <a:lumMod val="75000"/>
                  </a:schemeClr>
                </a:solidFill>
              </a:rPr>
              <a:t>скорости генерируемого в них  солнечного  ветра.  Вместе  с  тем  увеличение</a:t>
            </a:r>
          </a:p>
          <a:p>
            <a:r>
              <a:rPr lang="ru-RU" sz="1600" dirty="0">
                <a:solidFill>
                  <a:schemeClr val="accent2">
                    <a:lumMod val="75000"/>
                  </a:schemeClr>
                </a:solidFill>
              </a:rPr>
              <a:t>скорости  солнечного  ветра,   обусловленное   благоприятной   конфигурацией</a:t>
            </a:r>
          </a:p>
          <a:p>
            <a:r>
              <a:rPr lang="ru-RU" sz="1600" dirty="0">
                <a:solidFill>
                  <a:schemeClr val="accent2">
                    <a:lumMod val="75000"/>
                  </a:schemeClr>
                </a:solidFill>
              </a:rPr>
              <a:t>силовых линий  магнитного  поля,  не  может  компенсировать  ее  уменьшения,</a:t>
            </a:r>
          </a:p>
          <a:p>
            <a:r>
              <a:rPr lang="ru-RU" sz="1600" dirty="0">
                <a:solidFill>
                  <a:schemeClr val="accent2">
                    <a:lumMod val="75000"/>
                  </a:schemeClr>
                </a:solidFill>
              </a:rPr>
              <a:t>связанного с низкой температурой плазмы в рассматриваемых  областях  и   для</a:t>
            </a:r>
          </a:p>
          <a:p>
            <a:r>
              <a:rPr lang="ru-RU" sz="1600" dirty="0">
                <a:solidFill>
                  <a:schemeClr val="accent2">
                    <a:lumMod val="75000"/>
                  </a:schemeClr>
                </a:solidFill>
              </a:rPr>
              <a:t>объяснения  появления  высокоскоростных  потоков   приходится   предположить</a:t>
            </a:r>
          </a:p>
          <a:p>
            <a:r>
              <a:rPr lang="ru-RU" sz="1600" dirty="0">
                <a:solidFill>
                  <a:schemeClr val="accent2">
                    <a:lumMod val="75000"/>
                  </a:schemeClr>
                </a:solidFill>
              </a:rPr>
              <a:t>наличие в корональных дырах мощного  источника  МГД  –  волн.</a:t>
            </a:r>
          </a:p>
        </p:txBody>
      </p:sp>
    </p:spTree>
    <p:extLst>
      <p:ext uri="{BB962C8B-B14F-4D97-AF65-F5344CB8AC3E}">
        <p14:creationId xmlns:p14="http://schemas.microsoft.com/office/powerpoint/2010/main" val="42794434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168</TotalTime>
  <Words>1063</Words>
  <Application>Microsoft Office PowerPoint</Application>
  <PresentationFormat>Экран (4:3)</PresentationFormat>
  <Paragraphs>50</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Admin</cp:lastModifiedBy>
  <cp:revision>19</cp:revision>
  <dcterms:modified xsi:type="dcterms:W3CDTF">2014-05-19T17:11:57Z</dcterms:modified>
</cp:coreProperties>
</file>