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58" r:id="rId3"/>
    <p:sldId id="284" r:id="rId4"/>
    <p:sldId id="282" r:id="rId5"/>
    <p:sldId id="263" r:id="rId6"/>
    <p:sldId id="280" r:id="rId7"/>
    <p:sldId id="265" r:id="rId8"/>
    <p:sldId id="267" r:id="rId9"/>
    <p:sldId id="268" r:id="rId10"/>
    <p:sldId id="269" r:id="rId11"/>
    <p:sldId id="281" r:id="rId12"/>
    <p:sldId id="274" r:id="rId13"/>
    <p:sldId id="275" r:id="rId14"/>
    <p:sldId id="278" r:id="rId15"/>
    <p:sldId id="27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55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40C3A5-9901-4414-A7C4-838C9488D087}" type="datetimeFigureOut">
              <a:rPr lang="ru-RU" smtClean="0"/>
              <a:pPr/>
              <a:t>17.04.2015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FD2B4-9175-427C-AB3E-40D89C9F4D4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FDE95F4-1477-4733-9C2E-53454203FF14}" type="datetimeFigureOut">
              <a:rPr lang="ru-RU"/>
              <a:pPr>
                <a:defRPr/>
              </a:pPr>
              <a:t>17.04.2015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EB7610-A6B9-422C-A415-A0BA3C69B02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9E1E7C-C9B1-47C3-82DB-79FE0F911648}" type="datetimeFigureOut">
              <a:rPr lang="ru-RU"/>
              <a:pPr>
                <a:defRPr/>
              </a:pPr>
              <a:t>17.04.2015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2DC361-1612-494E-B45F-FD36CD13D69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1FB427-B279-4B2D-B66B-0DBB740A990E}" type="datetimeFigureOut">
              <a:rPr lang="ru-RU"/>
              <a:pPr>
                <a:defRPr/>
              </a:pPr>
              <a:t>17.04.2015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9167A2-575B-4207-854D-B182B8C11AF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F3C499-A4AC-4E8E-A43A-F20C182EF6AC}" type="datetimeFigureOut">
              <a:rPr lang="ru-RU"/>
              <a:pPr>
                <a:defRPr/>
              </a:pPr>
              <a:t>17.04.2015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EFFEB55-26D4-4378-8B52-CC169DA6364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17724D3-16D2-42FA-BE31-D7C7B717A27E}" type="datetimeFigureOut">
              <a:rPr lang="ru-RU"/>
              <a:pPr>
                <a:defRPr/>
              </a:pPr>
              <a:t>17.04.2015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3601C9-21AC-4DF7-AF89-08B9CCF7AF3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B2B5AEE-D6D9-4E1B-A376-B6429623C84B}" type="datetimeFigureOut">
              <a:rPr lang="ru-RU"/>
              <a:pPr>
                <a:defRPr/>
              </a:pPr>
              <a:t>17.04.2015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4F7C99D-485C-4433-A452-8A7440FEC76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7853693-D3F8-4CEA-A3D5-56B37E92315B}" type="datetimeFigureOut">
              <a:rPr lang="ru-RU"/>
              <a:pPr>
                <a:defRPr/>
              </a:pPr>
              <a:t>17.04.2015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123144E-667D-4812-B946-40DCC2EA7DE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A26DCCF-2960-4F1F-BC50-7D1A9FC7C2FB}" type="datetimeFigureOut">
              <a:rPr lang="ru-RU"/>
              <a:pPr>
                <a:defRPr/>
              </a:pPr>
              <a:t>17.04.2015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2CF0062-B230-4ABA-AC0B-C5CCDAFD68D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D7CFEB5-4820-425E-A338-99EC9B60018F}" type="datetimeFigureOut">
              <a:rPr lang="ru-RU"/>
              <a:pPr>
                <a:defRPr/>
              </a:pPr>
              <a:t>17.04.2015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F8DA413-0550-4578-93EB-45B753103E7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C613B8-9B37-4F01-A4CB-A7AB6F2C7747}" type="datetimeFigureOut">
              <a:rPr lang="ru-RU"/>
              <a:pPr>
                <a:defRPr/>
              </a:pPr>
              <a:t>17.04.2015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AB8E1C-9EEE-452A-9B3E-F9706098DD5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D8F92F-4B6B-4AF1-BFAE-37FB018ADA6A}" type="datetimeFigureOut">
              <a:rPr lang="ru-RU"/>
              <a:pPr>
                <a:defRPr/>
              </a:pPr>
              <a:t>17.04.2015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91A853-6FEB-4190-84B6-0CAA50D1C39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C5DA3ED-DEE5-4D90-9990-A4723986F78C}" type="datetimeFigureOut">
              <a:rPr lang="ru-RU"/>
              <a:pPr>
                <a:defRPr/>
              </a:pPr>
              <a:t>17.04.2015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FE65432-1D36-4469-BB45-90CA446B25D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Картинка 39 из 22297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251520" y="188640"/>
            <a:ext cx="5544616" cy="830997"/>
          </a:xfrm>
          <a:prstGeom prst="rect">
            <a:avLst/>
          </a:prstGeom>
          <a:noFill/>
        </p:spPr>
        <p:txBody>
          <a:bodyPr wrap="square" rtlCol="0">
            <a:spAutoFit/>
          </a:bodyPr>
          <a:lstStyle/>
          <a:p>
            <a:r>
              <a:rPr lang="ru-RU" sz="4800" dirty="0" smtClean="0">
                <a:solidFill>
                  <a:srgbClr val="00B0F0"/>
                </a:solidFill>
              </a:rPr>
              <a:t>Древний календарь</a:t>
            </a:r>
            <a:endParaRPr lang="ru-RU" sz="4800" dirty="0">
              <a:solidFill>
                <a:srgbClr val="00B0F0"/>
              </a:solidFill>
            </a:endParaRPr>
          </a:p>
        </p:txBody>
      </p:sp>
      <p:sp>
        <p:nvSpPr>
          <p:cNvPr id="7" name="TextBox 6"/>
          <p:cNvSpPr txBox="1"/>
          <p:nvPr/>
        </p:nvSpPr>
        <p:spPr>
          <a:xfrm>
            <a:off x="1357290" y="5715016"/>
            <a:ext cx="184731" cy="369332"/>
          </a:xfrm>
          <a:prstGeom prst="rect">
            <a:avLst/>
          </a:prstGeom>
          <a:noFill/>
        </p:spPr>
        <p:txBody>
          <a:bodyPr wrap="none" rtlCol="0">
            <a:spAutoFit/>
          </a:bodyPr>
          <a:lstStyle/>
          <a:p>
            <a:endParaRPr lang="ru-RU" dirty="0" smtClean="0">
              <a:solidFill>
                <a:schemeClr val="bg1"/>
              </a:solidFill>
            </a:endParaRPr>
          </a:p>
        </p:txBody>
      </p:sp>
      <p:sp>
        <p:nvSpPr>
          <p:cNvPr id="8" name="TextBox 7"/>
          <p:cNvSpPr txBox="1"/>
          <p:nvPr/>
        </p:nvSpPr>
        <p:spPr>
          <a:xfrm>
            <a:off x="755576" y="4797152"/>
            <a:ext cx="5328592" cy="1569660"/>
          </a:xfrm>
          <a:prstGeom prst="rect">
            <a:avLst/>
          </a:prstGeom>
          <a:noFill/>
        </p:spPr>
        <p:txBody>
          <a:bodyPr wrap="square" rtlCol="0">
            <a:spAutoFit/>
          </a:bodyPr>
          <a:lstStyle/>
          <a:p>
            <a:r>
              <a:rPr lang="ru-RU" sz="3200" dirty="0" smtClean="0">
                <a:solidFill>
                  <a:schemeClr val="accent5">
                    <a:lumMod val="75000"/>
                  </a:schemeClr>
                </a:solidFill>
              </a:rPr>
              <a:t>Подготовила </a:t>
            </a:r>
            <a:r>
              <a:rPr lang="ru-RU" sz="3200" dirty="0" err="1" smtClean="0">
                <a:solidFill>
                  <a:schemeClr val="accent5">
                    <a:lumMod val="75000"/>
                  </a:schemeClr>
                </a:solidFill>
              </a:rPr>
              <a:t>Ветрова</a:t>
            </a:r>
            <a:r>
              <a:rPr lang="ru-RU" sz="3200" dirty="0" smtClean="0">
                <a:solidFill>
                  <a:schemeClr val="accent5">
                    <a:lumMod val="75000"/>
                  </a:schemeClr>
                </a:solidFill>
              </a:rPr>
              <a:t> Наталия, </a:t>
            </a:r>
            <a:r>
              <a:rPr lang="ru-RU" sz="3200" dirty="0" err="1" smtClean="0">
                <a:solidFill>
                  <a:schemeClr val="accent5">
                    <a:lumMod val="75000"/>
                  </a:schemeClr>
                </a:solidFill>
              </a:rPr>
              <a:t>Лепская</a:t>
            </a:r>
            <a:r>
              <a:rPr lang="ru-RU" sz="3200" dirty="0" smtClean="0">
                <a:solidFill>
                  <a:schemeClr val="accent5">
                    <a:lumMod val="75000"/>
                  </a:schemeClr>
                </a:solidFill>
              </a:rPr>
              <a:t> Кристина, 11-А.</a:t>
            </a:r>
            <a:endParaRPr lang="ru-RU" sz="32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86314" y="285728"/>
            <a:ext cx="3643338" cy="835572"/>
          </a:xfrm>
        </p:spPr>
        <p:txBody>
          <a:bodyPr>
            <a:normAutofit/>
          </a:bodyPr>
          <a:lstStyle/>
          <a:p>
            <a:r>
              <a:rPr lang="ru-RU" b="1" i="1" dirty="0" err="1" smtClean="0">
                <a:solidFill>
                  <a:schemeClr val="accent6">
                    <a:lumMod val="50000"/>
                  </a:schemeClr>
                </a:solidFill>
              </a:rPr>
              <a:t>Пу</a:t>
            </a:r>
            <a:r>
              <a:rPr lang="ru-RU" b="1" i="1" dirty="0" smtClean="0">
                <a:solidFill>
                  <a:schemeClr val="accent6">
                    <a:lumMod val="50000"/>
                  </a:schemeClr>
                </a:solidFill>
              </a:rPr>
              <a:t> </a:t>
            </a:r>
            <a:r>
              <a:rPr lang="ru-RU" b="1" i="1" dirty="0" err="1" smtClean="0">
                <a:solidFill>
                  <a:schemeClr val="accent6">
                    <a:lumMod val="50000"/>
                  </a:schemeClr>
                </a:solidFill>
              </a:rPr>
              <a:t>святси</a:t>
            </a:r>
            <a:endParaRPr lang="ru-RU" dirty="0"/>
          </a:p>
        </p:txBody>
      </p:sp>
      <p:sp>
        <p:nvSpPr>
          <p:cNvPr id="4" name="Содержимое 3"/>
          <p:cNvSpPr>
            <a:spLocks noGrp="1"/>
          </p:cNvSpPr>
          <p:nvPr>
            <p:ph sz="half" idx="1"/>
          </p:nvPr>
        </p:nvSpPr>
        <p:spPr>
          <a:xfrm>
            <a:off x="323528" y="142852"/>
            <a:ext cx="4320480" cy="6715148"/>
          </a:xfrm>
        </p:spPr>
        <p:txBody>
          <a:bodyPr>
            <a:noAutofit/>
          </a:bodyPr>
          <a:lstStyle/>
          <a:p>
            <a:r>
              <a:rPr lang="ru-RU" sz="2350" dirty="0" smtClean="0"/>
              <a:t>Помимо охотничьего календаря, существовал четырехгранный деревянный календарь для  домашнего использования. Его оригинал найден в Визинге. Длина оригинала – 104 сантиметра. На двух смежных гранях календаря расположены отметки в виде насечек, означающих дни и месяцы. На примыкающих к ним гранях напротив дней, соответствующих церковным праздникам юлианского календаря, поставлены дополнительные насечки.</a:t>
            </a:r>
          </a:p>
        </p:txBody>
      </p:sp>
      <p:pic>
        <p:nvPicPr>
          <p:cNvPr id="6" name="Содержимое 5" descr="http://www.gazeta-respublika.ru/photos/photo-39076.jpg"/>
          <p:cNvPicPr>
            <a:picLocks noGrp="1"/>
          </p:cNvPicPr>
          <p:nvPr>
            <p:ph sz="half" idx="2"/>
          </p:nvPr>
        </p:nvPicPr>
        <p:blipFill>
          <a:blip r:embed="rId2" cstate="print"/>
          <a:srcRect/>
          <a:stretch>
            <a:fillRect/>
          </a:stretch>
        </p:blipFill>
        <p:spPr bwMode="auto">
          <a:xfrm>
            <a:off x="4572000" y="1357298"/>
            <a:ext cx="4214272" cy="4383938"/>
          </a:xfrm>
          <a:prstGeom prst="rect">
            <a:avLst/>
          </a:prstGeom>
          <a:noFill/>
          <a:ln w="57150">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0"/>
            <a:ext cx="8043890" cy="3000372"/>
          </a:xfrm>
        </p:spPr>
        <p:txBody>
          <a:bodyPr/>
          <a:lstStyle/>
          <a:p>
            <a:pPr>
              <a:buNone/>
            </a:pPr>
            <a:r>
              <a:rPr lang="ru-RU" sz="3200" dirty="0" smtClean="0"/>
              <a:t>     </a:t>
            </a:r>
            <a:r>
              <a:rPr lang="ru-RU" sz="2400" dirty="0" smtClean="0"/>
              <a:t>Праздники разнообразили и украшали жизнь коми крестьян, во время праздников они отдыхали от повседневных забот, обрядами завершали один трудовой цикл и готовили себя к новому. Календарные обряды коми, как и хозяйственные занятия: сев, сенокос, жатва, охота, рыболовство – напрямую зависели от</a:t>
            </a:r>
            <a:r>
              <a:rPr lang="ru-RU" dirty="0" smtClean="0"/>
              <a:t> </a:t>
            </a:r>
            <a:r>
              <a:rPr lang="ru-RU" sz="2400" dirty="0" smtClean="0"/>
              <a:t>церковного юлианского календаря</a:t>
            </a:r>
            <a:endParaRPr lang="ru-RU" dirty="0"/>
          </a:p>
        </p:txBody>
      </p:sp>
      <p:pic>
        <p:nvPicPr>
          <p:cNvPr id="4098" name="Picture 2" descr="http://stat18.privet.ru/lr/0a27a0cc201c9c7e446b3a5db9b7c061"/>
          <p:cNvPicPr>
            <a:picLocks noChangeAspect="1" noChangeArrowheads="1"/>
          </p:cNvPicPr>
          <p:nvPr/>
        </p:nvPicPr>
        <p:blipFill>
          <a:blip r:embed="rId2" cstate="print"/>
          <a:srcRect/>
          <a:stretch>
            <a:fillRect/>
          </a:stretch>
        </p:blipFill>
        <p:spPr bwMode="auto">
          <a:xfrm>
            <a:off x="1714480" y="3000372"/>
            <a:ext cx="5500722" cy="3667148"/>
          </a:xfrm>
          <a:prstGeom prst="rect">
            <a:avLst/>
          </a:prstGeom>
          <a:noFill/>
          <a:ln w="38100">
            <a:solidFill>
              <a:srgbClr val="FF9966"/>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Картинка 96 из 222979"/>
          <p:cNvPicPr>
            <a:picLocks noChangeAspect="1" noChangeArrowheads="1"/>
          </p:cNvPicPr>
          <p:nvPr/>
        </p:nvPicPr>
        <p:blipFill>
          <a:blip r:embed="rId2" cstate="print"/>
          <a:srcRect/>
          <a:stretch>
            <a:fillRect/>
          </a:stretch>
        </p:blipFill>
        <p:spPr bwMode="auto">
          <a:xfrm>
            <a:off x="5148064" y="116632"/>
            <a:ext cx="3810000" cy="3743325"/>
          </a:xfrm>
          <a:prstGeom prst="rect">
            <a:avLst/>
          </a:prstGeom>
          <a:noFill/>
        </p:spPr>
      </p:pic>
      <p:pic>
        <p:nvPicPr>
          <p:cNvPr id="31752" name="Picture 8" descr="Картинка 102 из 222979"/>
          <p:cNvPicPr>
            <a:picLocks noChangeAspect="1" noChangeArrowheads="1"/>
          </p:cNvPicPr>
          <p:nvPr/>
        </p:nvPicPr>
        <p:blipFill>
          <a:blip r:embed="rId3" cstate="print"/>
          <a:srcRect/>
          <a:stretch>
            <a:fillRect/>
          </a:stretch>
        </p:blipFill>
        <p:spPr bwMode="auto">
          <a:xfrm>
            <a:off x="251520" y="0"/>
            <a:ext cx="3325810" cy="3416928"/>
          </a:xfrm>
          <a:prstGeom prst="rect">
            <a:avLst/>
          </a:prstGeom>
          <a:noFill/>
        </p:spPr>
      </p:pic>
      <p:pic>
        <p:nvPicPr>
          <p:cNvPr id="31754" name="Picture 10" descr="Картинка 108 из 222979"/>
          <p:cNvPicPr>
            <a:picLocks noChangeAspect="1" noChangeArrowheads="1"/>
          </p:cNvPicPr>
          <p:nvPr/>
        </p:nvPicPr>
        <p:blipFill>
          <a:blip r:embed="rId4" cstate="print"/>
          <a:srcRect/>
          <a:stretch>
            <a:fillRect/>
          </a:stretch>
        </p:blipFill>
        <p:spPr bwMode="auto">
          <a:xfrm>
            <a:off x="5076056" y="3933056"/>
            <a:ext cx="3816424" cy="2840130"/>
          </a:xfrm>
          <a:prstGeom prst="rect">
            <a:avLst/>
          </a:prstGeom>
          <a:noFill/>
        </p:spPr>
      </p:pic>
      <p:pic>
        <p:nvPicPr>
          <p:cNvPr id="31756" name="Picture 12" descr="Картинка 293 из 222979"/>
          <p:cNvPicPr>
            <a:picLocks noChangeAspect="1" noChangeArrowheads="1"/>
          </p:cNvPicPr>
          <p:nvPr/>
        </p:nvPicPr>
        <p:blipFill>
          <a:blip r:embed="rId5" cstate="print"/>
          <a:srcRect/>
          <a:stretch>
            <a:fillRect/>
          </a:stretch>
        </p:blipFill>
        <p:spPr bwMode="auto">
          <a:xfrm>
            <a:off x="251520" y="3552056"/>
            <a:ext cx="3305944" cy="3305944"/>
          </a:xfrm>
          <a:prstGeom prst="rect">
            <a:avLst/>
          </a:prstGeom>
          <a:noFill/>
        </p:spPr>
      </p:pic>
      <p:sp>
        <p:nvSpPr>
          <p:cNvPr id="14" name="TextBox 13"/>
          <p:cNvSpPr txBox="1"/>
          <p:nvPr/>
        </p:nvSpPr>
        <p:spPr>
          <a:xfrm>
            <a:off x="251520" y="6488668"/>
            <a:ext cx="1916368" cy="400110"/>
          </a:xfrm>
          <a:prstGeom prst="rect">
            <a:avLst/>
          </a:prstGeom>
          <a:noFill/>
        </p:spPr>
        <p:txBody>
          <a:bodyPr wrap="square" rtlCol="0">
            <a:spAutoFit/>
          </a:bodyPr>
          <a:lstStyle/>
          <a:p>
            <a:r>
              <a:rPr lang="ru-RU" sz="2000" b="1" dirty="0" smtClean="0">
                <a:solidFill>
                  <a:srgbClr val="FF0000"/>
                </a:solidFill>
              </a:rPr>
              <a:t>Китайский</a:t>
            </a:r>
            <a:r>
              <a:rPr lang="ru-RU" dirty="0" smtClean="0"/>
              <a:t> </a:t>
            </a:r>
            <a:endParaRPr lang="ru-RU" dirty="0"/>
          </a:p>
        </p:txBody>
      </p:sp>
      <p:sp>
        <p:nvSpPr>
          <p:cNvPr id="15" name="TextBox 14"/>
          <p:cNvSpPr txBox="1"/>
          <p:nvPr/>
        </p:nvSpPr>
        <p:spPr>
          <a:xfrm>
            <a:off x="5148064" y="3356992"/>
            <a:ext cx="1440160" cy="523220"/>
          </a:xfrm>
          <a:prstGeom prst="rect">
            <a:avLst/>
          </a:prstGeom>
          <a:noFill/>
        </p:spPr>
        <p:txBody>
          <a:bodyPr wrap="square" rtlCol="0">
            <a:spAutoFit/>
          </a:bodyPr>
          <a:lstStyle/>
          <a:p>
            <a:r>
              <a:rPr lang="ru-RU" sz="2800" b="1" dirty="0" smtClean="0">
                <a:solidFill>
                  <a:srgbClr val="FF0000"/>
                </a:solidFill>
              </a:rPr>
              <a:t>Майя</a:t>
            </a:r>
            <a:endParaRPr lang="ru-RU" sz="2800" b="1" dirty="0">
              <a:solidFill>
                <a:srgbClr val="FF0000"/>
              </a:solidFill>
            </a:endParaRPr>
          </a:p>
        </p:txBody>
      </p:sp>
      <p:sp>
        <p:nvSpPr>
          <p:cNvPr id="16" name="TextBox 15"/>
          <p:cNvSpPr txBox="1"/>
          <p:nvPr/>
        </p:nvSpPr>
        <p:spPr>
          <a:xfrm>
            <a:off x="179512" y="3068960"/>
            <a:ext cx="1368152" cy="400110"/>
          </a:xfrm>
          <a:prstGeom prst="rect">
            <a:avLst/>
          </a:prstGeom>
          <a:noFill/>
        </p:spPr>
        <p:txBody>
          <a:bodyPr wrap="square" rtlCol="0">
            <a:spAutoFit/>
          </a:bodyPr>
          <a:lstStyle/>
          <a:p>
            <a:r>
              <a:rPr lang="ru-RU" sz="2000" b="1" dirty="0" smtClean="0">
                <a:solidFill>
                  <a:srgbClr val="FF0000"/>
                </a:solidFill>
              </a:rPr>
              <a:t>Ацтеков</a:t>
            </a:r>
            <a:endParaRPr lang="ru-RU" sz="2000" b="1" dirty="0">
              <a:solidFill>
                <a:srgbClr val="FF0000"/>
              </a:solidFill>
            </a:endParaRPr>
          </a:p>
        </p:txBody>
      </p:sp>
      <p:sp>
        <p:nvSpPr>
          <p:cNvPr id="17" name="TextBox 16"/>
          <p:cNvSpPr txBox="1"/>
          <p:nvPr/>
        </p:nvSpPr>
        <p:spPr>
          <a:xfrm>
            <a:off x="3558079" y="214290"/>
            <a:ext cx="1661993" cy="6383062"/>
          </a:xfrm>
          <a:prstGeom prst="rect">
            <a:avLst/>
          </a:prstGeom>
          <a:noFill/>
        </p:spPr>
        <p:txBody>
          <a:bodyPr vert="vert" wrap="square" rtlCol="0">
            <a:spAutoFit/>
          </a:bodyPr>
          <a:lstStyle/>
          <a:p>
            <a:r>
              <a:rPr lang="ru-RU" sz="9600" dirty="0" smtClean="0">
                <a:solidFill>
                  <a:srgbClr val="FF0000"/>
                </a:solidFill>
              </a:rPr>
              <a:t>Календари</a:t>
            </a:r>
            <a:endParaRPr lang="ru-RU" sz="9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fr.academic.ru/pictures/frwiki/70/File-Monolito_de_la_Piedra_del_Sol_%28centro%29.jpg"/>
          <p:cNvPicPr>
            <a:picLocks noChangeAspect="1" noChangeArrowheads="1"/>
          </p:cNvPicPr>
          <p:nvPr/>
        </p:nvPicPr>
        <p:blipFill>
          <a:blip r:embed="rId2" cstate="print"/>
          <a:srcRect/>
          <a:stretch>
            <a:fillRect/>
          </a:stretch>
        </p:blipFill>
        <p:spPr bwMode="auto">
          <a:xfrm>
            <a:off x="650904" y="260647"/>
            <a:ext cx="7776865" cy="5832649"/>
          </a:xfrm>
          <a:prstGeom prst="rect">
            <a:avLst/>
          </a:prstGeom>
          <a:noFill/>
        </p:spPr>
      </p:pic>
      <p:sp>
        <p:nvSpPr>
          <p:cNvPr id="3" name="TextBox 2"/>
          <p:cNvSpPr txBox="1"/>
          <p:nvPr/>
        </p:nvSpPr>
        <p:spPr>
          <a:xfrm>
            <a:off x="1907704" y="6093296"/>
            <a:ext cx="5112568" cy="584775"/>
          </a:xfrm>
          <a:prstGeom prst="rect">
            <a:avLst/>
          </a:prstGeom>
          <a:solidFill>
            <a:srgbClr val="FFC000"/>
          </a:solidFill>
          <a:ln>
            <a:solidFill>
              <a:schemeClr val="bg2">
                <a:lumMod val="60000"/>
                <a:lumOff val="40000"/>
              </a:schemeClr>
            </a:solidFill>
          </a:ln>
        </p:spPr>
        <p:txBody>
          <a:bodyPr wrap="square" rtlCol="0">
            <a:spAutoFit/>
          </a:bodyPr>
          <a:lstStyle/>
          <a:p>
            <a:pPr algn="ctr"/>
            <a:r>
              <a:rPr lang="ru-RU" sz="3200" b="1" dirty="0" smtClean="0">
                <a:solidFill>
                  <a:srgbClr val="00B0F0"/>
                </a:solidFill>
              </a:rPr>
              <a:t>Календарь ацтеков</a:t>
            </a:r>
            <a:endParaRPr lang="ru-RU" sz="3200" b="1"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146 из 222979"/>
          <p:cNvPicPr>
            <a:picLocks noChangeAspect="1" noChangeArrowheads="1"/>
          </p:cNvPicPr>
          <p:nvPr/>
        </p:nvPicPr>
        <p:blipFill>
          <a:blip r:embed="rId2" cstate="print"/>
          <a:srcRect/>
          <a:stretch>
            <a:fillRect/>
          </a:stretch>
        </p:blipFill>
        <p:spPr bwMode="auto">
          <a:xfrm>
            <a:off x="1115616" y="836712"/>
            <a:ext cx="4762500" cy="4676776"/>
          </a:xfrm>
          <a:prstGeom prst="rect">
            <a:avLst/>
          </a:prstGeom>
          <a:noFill/>
          <a:ln w="57150">
            <a:solidFill>
              <a:schemeClr val="accent6">
                <a:lumMod val="50000"/>
              </a:schemeClr>
            </a:solidFill>
          </a:ln>
        </p:spPr>
      </p:pic>
      <p:sp>
        <p:nvSpPr>
          <p:cNvPr id="6" name="TextBox 5"/>
          <p:cNvSpPr txBox="1"/>
          <p:nvPr/>
        </p:nvSpPr>
        <p:spPr>
          <a:xfrm>
            <a:off x="6222375" y="404664"/>
            <a:ext cx="1661993" cy="5904656"/>
          </a:xfrm>
          <a:prstGeom prst="rect">
            <a:avLst/>
          </a:prstGeom>
          <a:solidFill>
            <a:srgbClr val="FFC000"/>
          </a:solidFill>
        </p:spPr>
        <p:txBody>
          <a:bodyPr vert="vert" wrap="square" rtlCol="0">
            <a:spAutoFit/>
          </a:bodyPr>
          <a:lstStyle/>
          <a:p>
            <a:r>
              <a:rPr lang="ru-RU" sz="9600" dirty="0" smtClean="0">
                <a:solidFill>
                  <a:srgbClr val="C00000"/>
                </a:solidFill>
              </a:rPr>
              <a:t>Гороскоп</a:t>
            </a:r>
            <a:endParaRPr lang="ru-RU" sz="96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28604"/>
            <a:ext cx="4734438" cy="584775"/>
          </a:xfrm>
          <a:prstGeom prst="rect">
            <a:avLst/>
          </a:prstGeom>
          <a:noFill/>
        </p:spPr>
        <p:txBody>
          <a:bodyPr wrap="square" rtlCol="0">
            <a:spAutoFit/>
          </a:bodyPr>
          <a:lstStyle/>
          <a:p>
            <a:r>
              <a:rPr lang="ru-RU" sz="3200" b="1" dirty="0" smtClean="0">
                <a:solidFill>
                  <a:schemeClr val="accent6">
                    <a:lumMod val="50000"/>
                  </a:schemeClr>
                </a:solidFill>
              </a:rPr>
              <a:t>Спасибо за внимание!</a:t>
            </a:r>
            <a:endParaRPr lang="ru-RU" sz="3200" b="1" dirty="0">
              <a:solidFill>
                <a:schemeClr val="accent6">
                  <a:lumMod val="50000"/>
                </a:schemeClr>
              </a:solidFill>
            </a:endParaRPr>
          </a:p>
        </p:txBody>
      </p:sp>
      <p:pic>
        <p:nvPicPr>
          <p:cNvPr id="6146" name="Picture 2" descr="Картинка 184 из 1308"/>
          <p:cNvPicPr>
            <a:picLocks noChangeAspect="1" noChangeArrowheads="1"/>
          </p:cNvPicPr>
          <p:nvPr/>
        </p:nvPicPr>
        <p:blipFill>
          <a:blip r:embed="rId2" cstate="print"/>
          <a:srcRect/>
          <a:stretch>
            <a:fillRect/>
          </a:stretch>
        </p:blipFill>
        <p:spPr bwMode="auto">
          <a:xfrm>
            <a:off x="2571736" y="1142984"/>
            <a:ext cx="4143404" cy="5524540"/>
          </a:xfrm>
          <a:prstGeom prst="rect">
            <a:avLst/>
          </a:prstGeom>
          <a:noFill/>
          <a:ln w="38100">
            <a:solidFill>
              <a:srgbClr val="FF9966"/>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58204" cy="1143008"/>
          </a:xfrm>
        </p:spPr>
        <p:txBody>
          <a:bodyPr>
            <a:noAutofit/>
          </a:bodyPr>
          <a:lstStyle/>
          <a:p>
            <a:r>
              <a:rPr lang="ru-RU" b="1" i="1" dirty="0" smtClean="0">
                <a:solidFill>
                  <a:schemeClr val="accent6">
                    <a:lumMod val="50000"/>
                  </a:schemeClr>
                </a:solidFill>
              </a:rPr>
              <a:t>Древний коми промысловый календарь</a:t>
            </a:r>
            <a:endParaRPr lang="ru-RU" b="1" i="1" dirty="0">
              <a:solidFill>
                <a:schemeClr val="accent6">
                  <a:lumMod val="50000"/>
                </a:schemeClr>
              </a:solidFill>
            </a:endParaRPr>
          </a:p>
        </p:txBody>
      </p:sp>
      <p:pic>
        <p:nvPicPr>
          <p:cNvPr id="4" name="Содержимое 3" descr="Промысловый календарь"/>
          <p:cNvPicPr>
            <a:picLocks noGrp="1"/>
          </p:cNvPicPr>
          <p:nvPr>
            <p:ph idx="1"/>
          </p:nvPr>
        </p:nvPicPr>
        <p:blipFill>
          <a:blip r:embed="rId2" cstate="print"/>
          <a:srcRect/>
          <a:stretch>
            <a:fillRect/>
          </a:stretch>
        </p:blipFill>
        <p:spPr bwMode="auto">
          <a:xfrm>
            <a:off x="785786" y="1571612"/>
            <a:ext cx="7358114" cy="4929222"/>
          </a:xfrm>
          <a:prstGeom prst="rect">
            <a:avLst/>
          </a:prstGeom>
          <a:noFill/>
          <a:ln w="57150">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а 298 из 1308"/>
          <p:cNvPicPr>
            <a:picLocks noChangeAspect="1" noChangeArrowheads="1"/>
          </p:cNvPicPr>
          <p:nvPr/>
        </p:nvPicPr>
        <p:blipFill>
          <a:blip r:embed="rId2" cstate="print"/>
          <a:srcRect/>
          <a:stretch>
            <a:fillRect/>
          </a:stretch>
        </p:blipFill>
        <p:spPr bwMode="auto">
          <a:xfrm>
            <a:off x="2786050" y="2285992"/>
            <a:ext cx="5715000" cy="4381501"/>
          </a:xfrm>
          <a:prstGeom prst="rect">
            <a:avLst/>
          </a:prstGeom>
          <a:noFill/>
          <a:ln w="38100">
            <a:solidFill>
              <a:srgbClr val="FF9966"/>
            </a:solidFill>
          </a:ln>
        </p:spPr>
      </p:pic>
      <p:sp>
        <p:nvSpPr>
          <p:cNvPr id="6" name="Прямоугольник 5"/>
          <p:cNvSpPr/>
          <p:nvPr/>
        </p:nvSpPr>
        <p:spPr>
          <a:xfrm>
            <a:off x="642910" y="285728"/>
            <a:ext cx="7858180" cy="2677656"/>
          </a:xfrm>
          <a:prstGeom prst="rect">
            <a:avLst/>
          </a:prstGeom>
        </p:spPr>
        <p:txBody>
          <a:bodyPr wrap="square">
            <a:spAutoFit/>
          </a:bodyPr>
          <a:lstStyle/>
          <a:p>
            <a:r>
              <a:rPr lang="ru-RU" sz="2400" dirty="0" smtClean="0"/>
              <a:t>История этого календаря такова. В 1975 году на берегу </a:t>
            </a:r>
            <a:r>
              <a:rPr lang="ru-RU" sz="2400" dirty="0" err="1" smtClean="0"/>
              <a:t>Вычегды</a:t>
            </a:r>
            <a:r>
              <a:rPr lang="ru-RU" sz="2400" dirty="0" smtClean="0"/>
              <a:t>, в районе села Сторожевск, было найдено местными жителями и передано археологу Климу Королеву бронзовое плоское кольцо. Находка датируется концом первого – началом второго тысячелетия</a:t>
            </a:r>
          </a:p>
          <a:p>
            <a:r>
              <a:rPr lang="ru-RU" sz="2400" dirty="0" smtClean="0"/>
              <a:t> нашей эры.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643570" y="285728"/>
            <a:ext cx="3008313" cy="1162050"/>
          </a:xfrm>
        </p:spPr>
        <p:txBody>
          <a:bodyPr>
            <a:normAutofit/>
          </a:bodyPr>
          <a:lstStyle/>
          <a:p>
            <a:r>
              <a:rPr lang="ru-RU" sz="3600" dirty="0">
                <a:solidFill>
                  <a:schemeClr val="accent6">
                    <a:lumMod val="50000"/>
                  </a:schemeClr>
                </a:solidFill>
              </a:rPr>
              <a:t>Круг зверей</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pic>
        <p:nvPicPr>
          <p:cNvPr id="11" name="Содержимое 10" descr="http://finugor.ru/sites/finugor.ru/files/imce/drevnekomi_kalendar.jpg"/>
          <p:cNvPicPr>
            <a:picLocks noGrp="1"/>
          </p:cNvPicPr>
          <p:nvPr>
            <p:ph idx="1"/>
          </p:nvPr>
        </p:nvPicPr>
        <p:blipFill>
          <a:blip r:embed="rId2" cstate="print"/>
          <a:stretch>
            <a:fillRect/>
          </a:stretch>
        </p:blipFill>
        <p:spPr bwMode="auto">
          <a:xfrm>
            <a:off x="5214942" y="1428736"/>
            <a:ext cx="3786214" cy="4143404"/>
          </a:xfrm>
          <a:prstGeom prst="rect">
            <a:avLst/>
          </a:prstGeom>
          <a:noFill/>
          <a:ln w="57150">
            <a:solidFill>
              <a:schemeClr val="accent6">
                <a:lumMod val="60000"/>
                <a:lumOff val="40000"/>
              </a:schemeClr>
            </a:solidFill>
            <a:miter lim="800000"/>
            <a:headEnd/>
            <a:tailEnd/>
          </a:ln>
        </p:spPr>
      </p:pic>
      <p:sp>
        <p:nvSpPr>
          <p:cNvPr id="10" name="Текст 9"/>
          <p:cNvSpPr>
            <a:spLocks noGrp="1"/>
          </p:cNvSpPr>
          <p:nvPr>
            <p:ph type="body" sz="half" idx="2"/>
          </p:nvPr>
        </p:nvSpPr>
        <p:spPr>
          <a:xfrm>
            <a:off x="642910" y="188640"/>
            <a:ext cx="4429156" cy="6669360"/>
          </a:xfrm>
        </p:spPr>
        <p:txBody>
          <a:bodyPr>
            <a:normAutofit fontScale="85000" lnSpcReduction="10000"/>
          </a:bodyPr>
          <a:lstStyle/>
          <a:p>
            <a:r>
              <a:rPr lang="ru-RU" sz="2800" dirty="0" smtClean="0"/>
              <a:t>Новый год у древних коми-пермяков начинался 21 марта, в день весеннего равноденствия. Всего в году было девять "месяцев", каждому из которых покровительствовало какое-либо промысловое животное.</a:t>
            </a:r>
            <a:br>
              <a:rPr lang="ru-RU" sz="2800" dirty="0" smtClean="0"/>
            </a:br>
            <a:r>
              <a:rPr lang="ru-RU" sz="2800" dirty="0" smtClean="0"/>
              <a:t/>
            </a:r>
            <a:br>
              <a:rPr lang="ru-RU" sz="2800" dirty="0" smtClean="0"/>
            </a:br>
            <a:r>
              <a:rPr lang="ru-RU" sz="2800" dirty="0" smtClean="0"/>
              <a:t>Календарь коми как магический предмет представляет собой бронзовое плоское кольцо с фигурками животных, расположенных по кругу. Такие кольца-календари были не у всех, а только у самых влиятельных колдунов, умевших использовать их силу. </a:t>
            </a: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051720" y="116632"/>
            <a:ext cx="4968552" cy="1169228"/>
          </a:xfrm>
        </p:spPr>
        <p:txBody>
          <a:bodyPr>
            <a:normAutofit fontScale="90000"/>
          </a:bodyPr>
          <a:lstStyle/>
          <a:p>
            <a:pPr algn="r"/>
            <a:r>
              <a:rPr lang="ru-RU" sz="6700" dirty="0">
                <a:solidFill>
                  <a:schemeClr val="accent6">
                    <a:lumMod val="50000"/>
                  </a:schemeClr>
                </a:solidFill>
              </a:rPr>
              <a:t>Круг зверей</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sp>
        <p:nvSpPr>
          <p:cNvPr id="7" name="Содержимое 6"/>
          <p:cNvSpPr>
            <a:spLocks noGrp="1"/>
          </p:cNvSpPr>
          <p:nvPr>
            <p:ph sz="half" idx="1"/>
          </p:nvPr>
        </p:nvSpPr>
        <p:spPr>
          <a:xfrm>
            <a:off x="323528" y="785794"/>
            <a:ext cx="4248472" cy="5811558"/>
          </a:xfrm>
        </p:spPr>
        <p:txBody>
          <a:bodyPr>
            <a:noAutofit/>
          </a:bodyPr>
          <a:lstStyle/>
          <a:p>
            <a:r>
              <a:rPr lang="ru-RU" sz="2400" dirty="0" smtClean="0"/>
              <a:t>Движение времени на календаре направлялось против часовой стрелки. Самый первый месяц - "</a:t>
            </a:r>
            <a:r>
              <a:rPr lang="ru-RU" sz="2400" dirty="0" err="1" smtClean="0"/>
              <a:t>месяц</a:t>
            </a:r>
            <a:r>
              <a:rPr lang="ru-RU" sz="2400" dirty="0" smtClean="0"/>
              <a:t> медведя" - продолжался с конца марта до конца апреля. С конца апреля до начала июня - "месяц оленя", затем, до начала июля, - "месяц горностая". С начала июля по начало августа - "месяц росомахи". Затем, по самое начало октября, хозяином календаря является лось.</a:t>
            </a:r>
            <a:endParaRPr lang="ru-RU" sz="2400" dirty="0"/>
          </a:p>
        </p:txBody>
      </p:sp>
      <p:pic>
        <p:nvPicPr>
          <p:cNvPr id="9" name="Содержимое 8" descr="http://www.gazeta-respublika.ru/photos/photo-39075.jpg"/>
          <p:cNvPicPr>
            <a:picLocks noGrp="1"/>
          </p:cNvPicPr>
          <p:nvPr>
            <p:ph sz="half" idx="2"/>
          </p:nvPr>
        </p:nvPicPr>
        <p:blipFill>
          <a:blip r:embed="rId2" cstate="print"/>
          <a:srcRect/>
          <a:stretch>
            <a:fillRect/>
          </a:stretch>
        </p:blipFill>
        <p:spPr bwMode="auto">
          <a:xfrm>
            <a:off x="4429124" y="1000108"/>
            <a:ext cx="4286280" cy="4857783"/>
          </a:xfrm>
          <a:prstGeom prst="rect">
            <a:avLst/>
          </a:prstGeom>
          <a:noFill/>
          <a:ln w="57150">
            <a:solidFill>
              <a:schemeClr val="accent6">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http://finugor.ru/sites/finugor.ru/files/imce/drevnekomi_kalendar_2.jpg"/>
          <p:cNvPicPr>
            <a:picLocks noGrp="1"/>
          </p:cNvPicPr>
          <p:nvPr>
            <p:ph idx="1"/>
          </p:nvPr>
        </p:nvPicPr>
        <p:blipFill>
          <a:blip r:embed="rId2" cstate="print"/>
          <a:stretch>
            <a:fillRect/>
          </a:stretch>
        </p:blipFill>
        <p:spPr bwMode="auto">
          <a:xfrm>
            <a:off x="4429124" y="428604"/>
            <a:ext cx="4320480" cy="5508274"/>
          </a:xfrm>
          <a:prstGeom prst="rect">
            <a:avLst/>
          </a:prstGeom>
          <a:noFill/>
          <a:ln w="57150">
            <a:solidFill>
              <a:schemeClr val="accent6">
                <a:lumMod val="60000"/>
                <a:lumOff val="40000"/>
              </a:schemeClr>
            </a:solidFill>
            <a:miter lim="800000"/>
            <a:headEnd/>
            <a:tailEnd/>
          </a:ln>
        </p:spPr>
      </p:pic>
      <p:sp>
        <p:nvSpPr>
          <p:cNvPr id="9" name="Текст 8"/>
          <p:cNvSpPr>
            <a:spLocks noGrp="1"/>
          </p:cNvSpPr>
          <p:nvPr>
            <p:ph type="body" sz="half" idx="2"/>
          </p:nvPr>
        </p:nvSpPr>
        <p:spPr>
          <a:xfrm>
            <a:off x="571472" y="285728"/>
            <a:ext cx="4000528" cy="6286544"/>
          </a:xfrm>
        </p:spPr>
        <p:txBody>
          <a:bodyPr>
            <a:noAutofit/>
          </a:bodyPr>
          <a:lstStyle/>
          <a:p>
            <a:r>
              <a:rPr lang="ru-RU" sz="2400" dirty="0" smtClean="0"/>
              <a:t>23 сентября наступает осеннее равноденствие, что на календаре отмечено солнцевидным значком вблизи морды лося. С начала октября до середины декабря продолжается период выдры. Затем наступает "месяц лисицы" - до конца января. На лисьем хвосте есть "зарубка", символизирующая зимнее солнцестояние. "Месяц белки" продолжался с конца января по конец февраля, потом начинался последний месяц в году - куницы.</a:t>
            </a:r>
            <a:br>
              <a:rPr lang="ru-RU" sz="24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half" idx="2"/>
          </p:nvPr>
        </p:nvSpPr>
        <p:spPr>
          <a:xfrm>
            <a:off x="251520" y="500042"/>
            <a:ext cx="4245868" cy="6143668"/>
          </a:xfrm>
        </p:spPr>
        <p:txBody>
          <a:bodyPr>
            <a:normAutofit/>
          </a:bodyPr>
          <a:lstStyle/>
          <a:p>
            <a:r>
              <a:rPr lang="ru-RU" dirty="0" smtClean="0"/>
              <a:t>Календарь-кольцо </a:t>
            </a:r>
            <a:r>
              <a:rPr lang="ru-RU" dirty="0"/>
              <a:t>отыскался всего один, но еще два предмета подковообразной формы похожи на него по стилю. Это тоже плоские бронзовые кольца, на которых по кругу изображены фигурки зверей. Олицетворяют они уже не месяцы, а времена года. Символом осени является выдра, зимы – бобр, весны – белка, а лета – два волка или собаки.</a:t>
            </a:r>
          </a:p>
          <a:p>
            <a:endParaRPr lang="ru-RU" dirty="0"/>
          </a:p>
        </p:txBody>
      </p:sp>
      <p:pic>
        <p:nvPicPr>
          <p:cNvPr id="11" name="Содержимое 10" descr="http://finugor.ru/sites/finugor.ru/files/imce/drevnekomi_kalendar_3.jpg"/>
          <p:cNvPicPr>
            <a:picLocks noGrp="1"/>
          </p:cNvPicPr>
          <p:nvPr>
            <p:ph sz="quarter" idx="4"/>
          </p:nvPr>
        </p:nvPicPr>
        <p:blipFill>
          <a:blip r:embed="rId2" cstate="print"/>
          <a:stretch>
            <a:fillRect/>
          </a:stretch>
        </p:blipFill>
        <p:spPr bwMode="auto">
          <a:xfrm>
            <a:off x="4357686" y="1571612"/>
            <a:ext cx="4357718" cy="4555349"/>
          </a:xfrm>
          <a:prstGeom prst="rect">
            <a:avLst/>
          </a:prstGeom>
          <a:noFill/>
          <a:ln w="57150">
            <a:solidFill>
              <a:schemeClr val="accent6">
                <a:lumMod val="60000"/>
                <a:lumOff val="40000"/>
              </a:schemeClr>
            </a:solidFill>
            <a:miter lim="800000"/>
            <a:headEnd/>
            <a:tailEnd/>
          </a:ln>
        </p:spPr>
      </p:pic>
      <p:sp>
        <p:nvSpPr>
          <p:cNvPr id="4" name="TextBox 3"/>
          <p:cNvSpPr txBox="1"/>
          <p:nvPr/>
        </p:nvSpPr>
        <p:spPr>
          <a:xfrm>
            <a:off x="4786314" y="214290"/>
            <a:ext cx="3371885" cy="1077218"/>
          </a:xfrm>
          <a:prstGeom prst="rect">
            <a:avLst/>
          </a:prstGeom>
          <a:noFill/>
        </p:spPr>
        <p:txBody>
          <a:bodyPr wrap="square" rtlCol="0">
            <a:spAutoFit/>
          </a:bodyPr>
          <a:lstStyle/>
          <a:p>
            <a:r>
              <a:rPr lang="ru-RU" sz="3200" b="1" dirty="0" smtClean="0">
                <a:solidFill>
                  <a:schemeClr val="accent6">
                    <a:lumMod val="50000"/>
                  </a:schemeClr>
                </a:solidFill>
              </a:rPr>
              <a:t>Календарь - подкова</a:t>
            </a:r>
            <a:endParaRPr lang="ru-RU" sz="32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a:xfrm>
            <a:off x="611560" y="4572008"/>
            <a:ext cx="7992888" cy="2071702"/>
          </a:xfrm>
        </p:spPr>
        <p:txBody>
          <a:bodyPr>
            <a:normAutofit/>
          </a:bodyPr>
          <a:lstStyle/>
          <a:p>
            <a:r>
              <a:rPr lang="ru-RU" sz="1800" dirty="0" smtClean="0"/>
              <a:t>Сейчас уже нет никого, кто мог бы объяснить, как использовать в магических целях этот удивительный прибор - кольцеобразный календарь коми. </a:t>
            </a:r>
          </a:p>
          <a:p>
            <a:r>
              <a:rPr lang="ru-RU" sz="1800" dirty="0" smtClean="0"/>
              <a:t>Любопытно</a:t>
            </a:r>
            <a:r>
              <a:rPr lang="ru-RU" sz="1800" dirty="0"/>
              <a:t>, что несомненное сходство с коми календарем-диском имеют практически все древние календари. Также на дисках отсчитывали время древние народы майя, китайцы, славяне. Да и привычный зодиак (греч. </a:t>
            </a:r>
            <a:r>
              <a:rPr lang="ru-RU" sz="1800" dirty="0" err="1"/>
              <a:t>zun</a:t>
            </a:r>
            <a:r>
              <a:rPr lang="ru-RU" sz="1800" dirty="0"/>
              <a:t> – животное, </a:t>
            </a:r>
            <a:r>
              <a:rPr lang="ru-RU" sz="1800" dirty="0" err="1"/>
              <a:t>diakos</a:t>
            </a:r>
            <a:r>
              <a:rPr lang="ru-RU" sz="1800" dirty="0"/>
              <a:t> – колесо) тоже имеет много общего с вычегодским диском.</a:t>
            </a:r>
          </a:p>
          <a:p>
            <a:endParaRPr lang="ru-RU" dirty="0"/>
          </a:p>
        </p:txBody>
      </p:sp>
      <p:pic>
        <p:nvPicPr>
          <p:cNvPr id="9" name="Рисунок 8" descr="Промысловый календарь"/>
          <p:cNvPicPr/>
          <p:nvPr/>
        </p:nvPicPr>
        <p:blipFill>
          <a:blip r:embed="rId2" cstate="print"/>
          <a:srcRect/>
          <a:stretch>
            <a:fillRect/>
          </a:stretch>
        </p:blipFill>
        <p:spPr bwMode="auto">
          <a:xfrm>
            <a:off x="4714876" y="428604"/>
            <a:ext cx="4141124" cy="3854232"/>
          </a:xfrm>
          <a:prstGeom prst="rect">
            <a:avLst/>
          </a:prstGeom>
          <a:noFill/>
          <a:ln w="57150">
            <a:solidFill>
              <a:schemeClr val="accent6">
                <a:lumMod val="60000"/>
                <a:lumOff val="40000"/>
              </a:schemeClr>
            </a:solidFill>
            <a:miter lim="800000"/>
            <a:headEnd/>
            <a:tailEnd/>
          </a:ln>
        </p:spPr>
      </p:pic>
      <p:pic>
        <p:nvPicPr>
          <p:cNvPr id="18436" name="Picture 4" descr="Картинка 128 из 1310"/>
          <p:cNvPicPr>
            <a:picLocks noChangeAspect="1" noChangeArrowheads="1"/>
          </p:cNvPicPr>
          <p:nvPr/>
        </p:nvPicPr>
        <p:blipFill>
          <a:blip r:embed="rId3" cstate="print"/>
          <a:srcRect/>
          <a:stretch>
            <a:fillRect/>
          </a:stretch>
        </p:blipFill>
        <p:spPr bwMode="auto">
          <a:xfrm>
            <a:off x="500034" y="857232"/>
            <a:ext cx="3913250" cy="3244145"/>
          </a:xfrm>
          <a:prstGeom prst="rect">
            <a:avLst/>
          </a:prstGeom>
          <a:noFill/>
          <a:ln w="38100">
            <a:solidFill>
              <a:srgbClr val="FF9966"/>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147248" cy="908720"/>
          </a:xfrm>
        </p:spPr>
        <p:txBody>
          <a:bodyPr>
            <a:normAutofit/>
          </a:bodyPr>
          <a:lstStyle/>
          <a:p>
            <a:r>
              <a:rPr lang="ru-RU" b="1" i="1" dirty="0" err="1">
                <a:solidFill>
                  <a:schemeClr val="accent6">
                    <a:lumMod val="50000"/>
                  </a:schemeClr>
                </a:solidFill>
              </a:rPr>
              <a:t>Пу</a:t>
            </a:r>
            <a:r>
              <a:rPr lang="ru-RU" b="1" i="1" dirty="0">
                <a:solidFill>
                  <a:schemeClr val="accent6">
                    <a:lumMod val="50000"/>
                  </a:schemeClr>
                </a:solidFill>
              </a:rPr>
              <a:t> </a:t>
            </a:r>
            <a:r>
              <a:rPr lang="ru-RU" b="1" i="1" dirty="0" err="1">
                <a:solidFill>
                  <a:schemeClr val="accent6">
                    <a:lumMod val="50000"/>
                  </a:schemeClr>
                </a:solidFill>
              </a:rPr>
              <a:t>святси</a:t>
            </a:r>
            <a:endParaRPr lang="ru-RU" b="1" i="1" dirty="0">
              <a:solidFill>
                <a:schemeClr val="accent6">
                  <a:lumMod val="50000"/>
                </a:schemeClr>
              </a:solidFill>
            </a:endParaRPr>
          </a:p>
        </p:txBody>
      </p:sp>
      <p:sp>
        <p:nvSpPr>
          <p:cNvPr id="16385" name="Rectangle 1"/>
          <p:cNvSpPr>
            <a:spLocks noChangeArrowheads="1"/>
          </p:cNvSpPr>
          <p:nvPr/>
        </p:nvSpPr>
        <p:spPr bwMode="auto">
          <a:xfrm>
            <a:off x="611560" y="620688"/>
            <a:ext cx="820891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Более поздняя форма коми календаря – это так называемые охотничьи календари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пу</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святси</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(«деревянные святцы»). Именно их и называли в дореволюционной историографии «зырянскими календарями».</a:t>
            </a:r>
            <a:endParaRPr kumimoji="0" lang="ru-RU" sz="20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Для счета времени по юлианскому календарю коми зыряне издавна использовали так называемый «охотничий» деревянный резной календарь «пас» или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пу</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святси</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Существует предание, что этот календарь был придуман или принесен святителем Стефаном Пермским, крестителем предков коми – Перми Вычегодской.</a:t>
            </a:r>
            <a:endParaRPr kumimoji="0" lang="ru-RU" sz="20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Этот календарь представляет собой сужающийся к концам деревянный брусок с двенадцатью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полуребрами</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(по числу месяцев), на которые нанесены насечки, означающие дни. Общее количество насечек – 365 – соответствует количеству дней в году. Соответствующие дням церковные праздники обозначались на плоских сторонах бруска специальными значками – «пасами». Некоторые старинные календари содержали свыше сорока пасов. Чтобы отметить прошедшие дни, насечки заклеивали воском или лиственничной смолой. Несмотря на простоту в изготовлении,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пу</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Calibri" pitchFamily="34" charset="0"/>
                <a:ea typeface="Times New Roman" pitchFamily="18" charset="0"/>
                <a:cs typeface="Times New Roman" pitchFamily="18" charset="0"/>
              </a:rPr>
              <a:t>святси</a:t>
            </a: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 имелись далеко не у каждого: владеть ими имели право лишь главы больших семей и вожаки промысловых артелей, которые и следили за ходом времени.</a:t>
            </a:r>
            <a:endParaRPr kumimoji="0" lang="ru-RU" sz="20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 презентации нефри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презентации нефрит</Template>
  <TotalTime>356</TotalTime>
  <Words>681</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шаблон презентации нефрит</vt:lpstr>
      <vt:lpstr>Слайд 1</vt:lpstr>
      <vt:lpstr>Древний коми промысловый календарь</vt:lpstr>
      <vt:lpstr>Слайд 3</vt:lpstr>
      <vt:lpstr>Круг зверей </vt:lpstr>
      <vt:lpstr>Круг зверей </vt:lpstr>
      <vt:lpstr>Слайд 6</vt:lpstr>
      <vt:lpstr>Слайд 7</vt:lpstr>
      <vt:lpstr>Слайд 8</vt:lpstr>
      <vt:lpstr>Пу святси</vt:lpstr>
      <vt:lpstr>Пу святси</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dc:creator>
  <cp:lastModifiedBy>ADM</cp:lastModifiedBy>
  <cp:revision>41</cp:revision>
  <dcterms:created xsi:type="dcterms:W3CDTF">2012-01-26T09:35:48Z</dcterms:created>
  <dcterms:modified xsi:type="dcterms:W3CDTF">2015-04-17T09:49:39Z</dcterms:modified>
</cp:coreProperties>
</file>