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EAC7E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84" autoAdjust="0"/>
  </p:normalViewPr>
  <p:slideViewPr>
    <p:cSldViewPr>
      <p:cViewPr>
        <p:scale>
          <a:sx n="86" d="100"/>
          <a:sy n="86" d="100"/>
        </p:scale>
        <p:origin x="-10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141439" y="1059164"/>
            <a:ext cx="8987492" cy="8425773"/>
            <a:chOff x="6184708" y="2224243"/>
            <a:chExt cx="17694124" cy="17694124"/>
          </a:xfrm>
          <a:effectLst>
            <a:outerShdw blurRad="63500" sx="102000" sy="102000" algn="ctr" rotWithShape="0">
              <a:srgbClr val="81C6FF"/>
            </a:outerShdw>
          </a:effectLst>
        </p:grpSpPr>
        <p:sp>
          <p:nvSpPr>
            <p:cNvPr id="8" name="Овал 7"/>
            <p:cNvSpPr/>
            <p:nvPr userDrawn="1"/>
          </p:nvSpPr>
          <p:spPr>
            <a:xfrm rot="900000">
              <a:off x="6996420" y="3316005"/>
              <a:ext cx="15049672" cy="15049672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sharpenSoften amount="-2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120000"/>
                        </a14:imgEffect>
                      </a14:imgLayer>
                    </a14:imgProps>
                  </a:ext>
                </a:extLst>
              </a:blip>
              <a:stretch>
                <a:fillRect l="-6350" t="-7139" r="-6350" b="-7139"/>
              </a:stretch>
            </a:blip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 userDrawn="1"/>
          </p:nvSpPr>
          <p:spPr>
            <a:xfrm rot="14812304">
              <a:off x="6184708" y="2224243"/>
              <a:ext cx="17694124" cy="17694124"/>
            </a:xfrm>
            <a:prstGeom prst="ellipse">
              <a:avLst/>
            </a:prstGeom>
            <a:gradFill flip="none" rotWithShape="1">
              <a:gsLst>
                <a:gs pos="417">
                  <a:schemeClr val="tx1"/>
                </a:gs>
                <a:gs pos="66000">
                  <a:schemeClr val="tx1">
                    <a:alpha val="82000"/>
                  </a:schemeClr>
                </a:gs>
                <a:gs pos="84000">
                  <a:schemeClr val="tx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723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-1534678" y="-721995"/>
            <a:ext cx="7313016" cy="5386825"/>
            <a:chOff x="-682988" y="-235745"/>
            <a:chExt cx="7198750" cy="5656166"/>
          </a:xfrm>
        </p:grpSpPr>
        <p:sp>
          <p:nvSpPr>
            <p:cNvPr id="11" name="Овал 10"/>
            <p:cNvSpPr/>
            <p:nvPr userDrawn="1"/>
          </p:nvSpPr>
          <p:spPr>
            <a:xfrm>
              <a:off x="-682988" y="-235745"/>
              <a:ext cx="7198750" cy="5656166"/>
            </a:xfrm>
            <a:prstGeom prst="ellipse">
              <a:avLst/>
            </a:pr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1270000" sx="200000" sy="200000" algn="ctr" rotWithShape="0">
                <a:srgbClr val="FFA40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"/>
            <p:cNvGrpSpPr/>
            <p:nvPr userDrawn="1"/>
          </p:nvGrpSpPr>
          <p:grpSpPr>
            <a:xfrm>
              <a:off x="2577981" y="2253217"/>
              <a:ext cx="676812" cy="678242"/>
              <a:chOff x="5163555" y="4506434"/>
              <a:chExt cx="1420124" cy="1356484"/>
            </a:xfrm>
            <a:effectLst>
              <a:outerShdw blurRad="1270000" sx="1000" sy="1000" algn="ctr" rotWithShape="0">
                <a:schemeClr val="bg1"/>
              </a:outerShdw>
            </a:effectLst>
          </p:grpSpPr>
          <p:sp>
            <p:nvSpPr>
              <p:cNvPr id="13" name="Овал 12"/>
              <p:cNvSpPr/>
              <p:nvPr userDrawn="1"/>
            </p:nvSpPr>
            <p:spPr>
              <a:xfrm>
                <a:off x="5544741" y="4896644"/>
                <a:ext cx="576063" cy="576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270000">
                  <a:srgbClr val="FFFF00">
                    <a:alpha val="30000"/>
                  </a:srgbClr>
                </a:glow>
                <a:outerShdw blurRad="1270000" sx="88000" sy="88000" algn="ctr" rotWithShape="0">
                  <a:srgbClr val="FFFF99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 userDrawn="1"/>
            </p:nvSpPr>
            <p:spPr>
              <a:xfrm>
                <a:off x="5163555" y="4506434"/>
                <a:ext cx="1420124" cy="1356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85800">
                  <a:srgbClr val="FFFF99"/>
                </a:glow>
                <a:outerShdw blurRad="1270000" sx="200000" sy="200000" algn="ctr" rotWithShape="0">
                  <a:srgbClr val="FFC000"/>
                </a:outerShdw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3"/>
          <p:cNvSpPr/>
          <p:nvPr/>
        </p:nvSpPr>
        <p:spPr>
          <a:xfrm rot="1800000">
            <a:off x="3462992" y="2573993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б 9"/>
          <p:cNvSpPr/>
          <p:nvPr/>
        </p:nvSpPr>
        <p:spPr>
          <a:xfrm rot="1800000">
            <a:off x="4863512" y="2809857"/>
            <a:ext cx="3324776" cy="3116977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3"/>
          <p:cNvSpPr/>
          <p:nvPr/>
        </p:nvSpPr>
        <p:spPr>
          <a:xfrm rot="1800000">
            <a:off x="7027248" y="4503204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14"/>
          <p:cNvSpPr/>
          <p:nvPr/>
        </p:nvSpPr>
        <p:spPr>
          <a:xfrm rot="1800000">
            <a:off x="7608417" y="4896306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"/>
          <p:cNvSpPr/>
          <p:nvPr/>
        </p:nvSpPr>
        <p:spPr>
          <a:xfrm rot="1800000">
            <a:off x="4320236" y="3101058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"/>
          <p:cNvSpPr/>
          <p:nvPr/>
        </p:nvSpPr>
        <p:spPr>
          <a:xfrm rot="1800000">
            <a:off x="3782665" y="2810089"/>
            <a:ext cx="370674" cy="347507"/>
          </a:xfrm>
          <a:prstGeom prst="ellipse">
            <a:avLst/>
          </a:prstGeom>
          <a:gradFill>
            <a:gsLst>
              <a:gs pos="0">
                <a:srgbClr val="FFFF00">
                  <a:alpha val="10000"/>
                </a:srgbClr>
              </a:gs>
              <a:gs pos="100000">
                <a:srgbClr val="92D050">
                  <a:alpha val="4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1б 6"/>
          <p:cNvSpPr/>
          <p:nvPr/>
        </p:nvSpPr>
        <p:spPr>
          <a:xfrm rot="1800000">
            <a:off x="4810013" y="2958375"/>
            <a:ext cx="1810644" cy="2057371"/>
          </a:xfrm>
          <a:prstGeom prst="star6">
            <a:avLst>
              <a:gd name="adj" fmla="val 50000"/>
              <a:gd name="hf" fmla="val 115470"/>
            </a:avLst>
          </a:prstGeom>
          <a:gradFill flip="none" rotWithShape="1">
            <a:gsLst>
              <a:gs pos="0">
                <a:srgbClr val="7030A0">
                  <a:alpha val="10000"/>
                </a:srgbClr>
              </a:gs>
              <a:gs pos="100000">
                <a:srgbClr val="FF0000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3б 2"/>
          <p:cNvSpPr/>
          <p:nvPr/>
        </p:nvSpPr>
        <p:spPr>
          <a:xfrm rot="1800000">
            <a:off x="3441646" y="2435766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3" name="12б 10"/>
          <p:cNvSpPr/>
          <p:nvPr/>
        </p:nvSpPr>
        <p:spPr>
          <a:xfrm rot="1800000">
            <a:off x="6424275" y="3743162"/>
            <a:ext cx="2508481" cy="2613002"/>
          </a:xfrm>
          <a:prstGeom prst="star6">
            <a:avLst>
              <a:gd name="adj" fmla="val 42978"/>
              <a:gd name="hf" fmla="val 115470"/>
            </a:avLst>
          </a:prstGeom>
          <a:gradFill flip="none" rotWithShape="1">
            <a:gsLst>
              <a:gs pos="0">
                <a:srgbClr val="FFFF00">
                  <a:alpha val="10000"/>
                </a:srgbClr>
              </a:gs>
              <a:gs pos="100000">
                <a:srgbClr val="81C6FF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2"/>
          <p:cNvSpPr/>
          <p:nvPr/>
        </p:nvSpPr>
        <p:spPr>
          <a:xfrm rot="1800000">
            <a:off x="5038735" y="3489957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8б 7"/>
          <p:cNvSpPr/>
          <p:nvPr/>
        </p:nvSpPr>
        <p:spPr>
          <a:xfrm rot="1800000">
            <a:off x="5890030" y="3709540"/>
            <a:ext cx="1588104" cy="1488848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6" name="9"/>
          <p:cNvSpPr/>
          <p:nvPr/>
        </p:nvSpPr>
        <p:spPr>
          <a:xfrm rot="1800000">
            <a:off x="6807482" y="4462787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"/>
          <p:cNvSpPr/>
          <p:nvPr/>
        </p:nvSpPr>
        <p:spPr>
          <a:xfrm rot="1800000">
            <a:off x="5736813" y="3867803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6"/>
          <p:cNvSpPr/>
          <p:nvPr/>
        </p:nvSpPr>
        <p:spPr>
          <a:xfrm rot="1800000">
            <a:off x="4894651" y="3411969"/>
            <a:ext cx="370674" cy="34750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2"/>
          <p:cNvSpPr/>
          <p:nvPr/>
        </p:nvSpPr>
        <p:spPr>
          <a:xfrm rot="1800000">
            <a:off x="3325149" y="2499384"/>
            <a:ext cx="689008" cy="645945"/>
          </a:xfrm>
          <a:prstGeom prst="ellipse">
            <a:avLst/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б 1"/>
          <p:cNvSpPr/>
          <p:nvPr/>
        </p:nvSpPr>
        <p:spPr>
          <a:xfrm rot="1800000">
            <a:off x="1862676" y="1580077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1" name="8б 5"/>
          <p:cNvSpPr/>
          <p:nvPr/>
        </p:nvSpPr>
        <p:spPr>
          <a:xfrm rot="1800000">
            <a:off x="2279593" y="1411270"/>
            <a:ext cx="3324776" cy="3116977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>
            <a:outerShdw sx="200000" sy="200000" algn="ctr" rotWithShape="0">
              <a:srgbClr val="FF8B8B">
                <a:alpha val="75000"/>
              </a:srgbClr>
            </a:outerShdw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б 8"/>
          <p:cNvSpPr/>
          <p:nvPr/>
        </p:nvSpPr>
        <p:spPr>
          <a:xfrm rot="1800000">
            <a:off x="1791453" y="470130"/>
            <a:ext cx="6741571" cy="6320223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4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3819634" y="1257314"/>
            <a:ext cx="5340410" cy="1143000"/>
          </a:xfrm>
          <a:prstGeom prst="rect">
            <a:avLst/>
          </a:prstGeom>
        </p:spPr>
        <p:txBody>
          <a:bodyPr anchor="b"/>
          <a:lstStyle>
            <a:lvl1pPr>
              <a:defRPr sz="36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782495" y="763558"/>
            <a:ext cx="2678670" cy="25112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7"/>
          <p:cNvSpPr>
            <a:spLocks noGrp="1"/>
          </p:cNvSpPr>
          <p:nvPr>
            <p:ph sz="quarter" idx="11"/>
          </p:nvPr>
        </p:nvSpPr>
        <p:spPr>
          <a:xfrm>
            <a:off x="182236" y="3058452"/>
            <a:ext cx="3278615" cy="3703316"/>
          </a:xfrm>
          <a:prstGeom prst="rect">
            <a:avLst/>
          </a:prstGeom>
        </p:spPr>
        <p:txBody>
          <a:bodyPr/>
          <a:lstStyle>
            <a:lvl1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1pPr>
            <a:lvl2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2pPr>
            <a:lvl3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3pPr>
            <a:lvl4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4pPr>
            <a:lvl5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93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1 -0.12148 L 0.00282 0.0085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7" y="65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358E-7 -3.54497E-6 L -0.18393 -0.13007 " pathEditMode="relative" rAng="0" ptsTypes="AA">
                                      <p:cBhvr>
                                        <p:cTn id="62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7" y="-65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 0.00265 L -0.26022 -0.18496 " pathEditMode="relative" rAng="0" ptsTypes="AA">
                                      <p:cBhvr>
                                        <p:cTn id="64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93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7 -0.00529 L -0.33034 -0.22531 " pathEditMode="relative" rAng="0" ptsTypes="AA">
                                      <p:cBhvr>
                                        <p:cTn id="66" dur="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7" y="-1100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3 -0.01014 L -0.35095 -0.24427 " pathEditMode="relative" rAng="0" ptsTypes="AA">
                                      <p:cBhvr>
                                        <p:cTn id="68" dur="3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5" y="-1170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4.28571E-6 L -0.42512 -0.29939 " pathEditMode="relative" rAng="0" ptsTypes="AA">
                                      <p:cBhvr>
                                        <p:cTn id="70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5" y="-149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4.92063E-6 L -0.53788 -0.38073 " pathEditMode="relative" rAng="0" ptsTypes="AA">
                                      <p:cBhvr>
                                        <p:cTn id="72" dur="3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3" y="-1904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1 1.40119E-6 L -0.58645 -0.41353 " pathEditMode="relative" rAng="0" ptsTypes="AA">
                                      <p:cBhvr>
                                        <p:cTn id="74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7" y="-2068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506E-7 -1.45847E-6 L -0.62826 -0.44371 " pathEditMode="relative" rAng="0" ptsTypes="AA">
                                      <p:cBhvr>
                                        <p:cTn id="76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2" y="-221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4 0.01146 L -0.19429 -0.13093 " pathEditMode="relative" rAng="0" ptsTypes="AA">
                                      <p:cBhvr>
                                        <p:cTn id="78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711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15 -0.07124 L -2.39238E-6 -4.19056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8" y="3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00" r="73908" b="20000"/>
          <a:stretch/>
        </p:blipFill>
        <p:spPr bwMode="auto">
          <a:xfrm rot="16200000">
            <a:off x="3028973" y="-3097501"/>
            <a:ext cx="3086056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58007" y="275167"/>
            <a:ext cx="8229601" cy="1143000"/>
          </a:xfrm>
          <a:prstGeom prst="rect">
            <a:avLst/>
          </a:prstGeom>
        </p:spPr>
        <p:txBody>
          <a:bodyPr anchor="b"/>
          <a:lstStyle>
            <a:lvl1pPr>
              <a:defRPr lang="ru-RU" sz="40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0"/>
          </p:nvPr>
        </p:nvSpPr>
        <p:spPr>
          <a:xfrm>
            <a:off x="475747" y="1645945"/>
            <a:ext cx="8192508" cy="4868853"/>
          </a:xfrm>
          <a:prstGeom prst="rect">
            <a:avLst/>
          </a:prstGeom>
        </p:spPr>
        <p:txBody>
          <a:bodyPr/>
          <a:lstStyle>
            <a:lvl1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1pPr>
            <a:lvl2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2pPr>
            <a:lvl3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3pPr>
            <a:lvl4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4pPr>
            <a:lvl5pPr>
              <a:defRPr lang="ru-RU" sz="240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182812" y="1303050"/>
            <a:ext cx="8851397" cy="798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V="1">
            <a:off x="182812" y="6583636"/>
            <a:ext cx="8851397" cy="798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37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 комментар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00" r="73908" b="20000"/>
          <a:stretch/>
        </p:blipFill>
        <p:spPr bwMode="auto">
          <a:xfrm rot="16200000">
            <a:off x="3028973" y="-3097501"/>
            <a:ext cx="3086056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Рисунок 2"/>
          <p:cNvSpPr>
            <a:spLocks noGrp="1"/>
          </p:cNvSpPr>
          <p:nvPr>
            <p:ph type="pic" sz="quarter" idx="10"/>
          </p:nvPr>
        </p:nvSpPr>
        <p:spPr>
          <a:xfrm>
            <a:off x="462844" y="273656"/>
            <a:ext cx="8218311" cy="5349873"/>
          </a:xfrm>
          <a:prstGeom prst="rect">
            <a:avLst/>
          </a:prstGeom>
          <a:solidFill>
            <a:srgbClr val="00B0F0">
              <a:alpha val="30000"/>
            </a:srgbClr>
          </a:solidFill>
          <a:effectLst>
            <a:outerShdw blurRad="571500" sx="102000" sy="102000" algn="ctr" rotWithShape="0">
              <a:schemeClr val="bg1"/>
            </a:outerShdw>
          </a:effectLst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3491" y="5651906"/>
            <a:ext cx="8217016" cy="1068888"/>
          </a:xfrm>
          <a:custGeom>
            <a:avLst/>
            <a:gdLst/>
            <a:ahLst/>
            <a:cxnLst/>
            <a:rect l="l" t="t" r="r" b="b"/>
            <a:pathLst>
              <a:path w="8088625" h="1122332">
                <a:moveTo>
                  <a:pt x="7320677" y="0"/>
                </a:moveTo>
                <a:lnTo>
                  <a:pt x="7500697" y="186228"/>
                </a:lnTo>
                <a:lnTo>
                  <a:pt x="7975637" y="186228"/>
                </a:lnTo>
                <a:cubicBezTo>
                  <a:pt x="8038039" y="186228"/>
                  <a:pt x="8088625" y="236814"/>
                  <a:pt x="8088625" y="299216"/>
                </a:cubicBezTo>
                <a:lnTo>
                  <a:pt x="8088625" y="1009344"/>
                </a:lnTo>
                <a:cubicBezTo>
                  <a:pt x="8088625" y="1071746"/>
                  <a:pt x="8038039" y="1122332"/>
                  <a:pt x="7975637" y="1122332"/>
                </a:cubicBezTo>
                <a:lnTo>
                  <a:pt x="112988" y="1122332"/>
                </a:lnTo>
                <a:cubicBezTo>
                  <a:pt x="50586" y="1122332"/>
                  <a:pt x="0" y="1071746"/>
                  <a:pt x="0" y="1009344"/>
                </a:cubicBezTo>
                <a:lnTo>
                  <a:pt x="0" y="299216"/>
                </a:lnTo>
                <a:cubicBezTo>
                  <a:pt x="0" y="236814"/>
                  <a:pt x="50586" y="186228"/>
                  <a:pt x="112988" y="186228"/>
                </a:cubicBezTo>
                <a:lnTo>
                  <a:pt x="7140657" y="186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584200" dist="50800" dir="16200000">
              <a:schemeClr val="tx2">
                <a:lumMod val="50000"/>
                <a:alpha val="3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>
              <a:solidFill>
                <a:srgbClr val="0070C0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70383" y="5829266"/>
            <a:ext cx="8229601" cy="891528"/>
          </a:xfrm>
        </p:spPr>
        <p:txBody>
          <a:bodyPr anchor="t"/>
          <a:lstStyle>
            <a:lvl1pPr>
              <a:defRPr lang="ru-RU" sz="240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marL="347187" lvl="0" indent="-347187" algn="l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57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B0622B-8EE2-40C7-B750-DE394AC4FCEE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FEA17-D972-4FB7-8CEF-CC537396F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0622B-8EE2-40C7-B750-DE394AC4FCEE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FEA17-D972-4FB7-8CEF-CC537396F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0622B-8EE2-40C7-B750-DE394AC4FCEE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FEA17-D972-4FB7-8CEF-CC537396F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anchor="b"/>
          <a:lstStyle/>
          <a:p>
            <a:pPr lvl="0" defTabSz="72009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4525963"/>
          </a:xfrm>
          <a:prstGeom prst="rect">
            <a:avLst/>
          </a:prstGeom>
        </p:spPr>
        <p:txBody>
          <a:bodyPr/>
          <a:lstStyle/>
          <a:p>
            <a:pPr marL="270034" lvl="0" indent="-270034" defTabSz="720090"/>
            <a:r>
              <a:rPr lang="ru-RU" smtClean="0"/>
              <a:t>Образец текста</a:t>
            </a:r>
          </a:p>
          <a:p>
            <a:pPr marL="585073" lvl="1" indent="-225028" defTabSz="720090"/>
            <a:r>
              <a:rPr lang="ru-RU" smtClean="0"/>
              <a:t>Второй уровень</a:t>
            </a:r>
          </a:p>
          <a:p>
            <a:pPr marL="900113" lvl="2" indent="-180023" defTabSz="720090"/>
            <a:r>
              <a:rPr lang="ru-RU" smtClean="0"/>
              <a:t>Третий уровень</a:t>
            </a:r>
          </a:p>
          <a:p>
            <a:pPr marL="1260158" lvl="3" indent="-180023" defTabSz="720090"/>
            <a:r>
              <a:rPr lang="ru-RU" smtClean="0"/>
              <a:t>Четвертый уровень</a:t>
            </a:r>
          </a:p>
          <a:p>
            <a:pPr marL="1620203" lvl="4" indent="-180023" defTabSz="72009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622B-8EE2-40C7-B750-DE394AC4FCEE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FEA17-D972-4FB7-8CEF-CC537396F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4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25830" rtl="0" eaLnBrk="1" latinLnBrk="0" hangingPunct="1">
        <a:spcBef>
          <a:spcPct val="0"/>
        </a:spcBef>
        <a:buNone/>
        <a:defRPr lang="ru-RU" sz="3600" kern="1200" baseline="0" dirty="0" smtClean="0">
          <a:gradFill flip="none" rotWithShape="1">
            <a:gsLst>
              <a:gs pos="70000">
                <a:schemeClr val="bg1"/>
              </a:gs>
              <a:gs pos="91000">
                <a:schemeClr val="tx1">
                  <a:alpha val="0"/>
                </a:schemeClr>
              </a:gs>
            </a:gsLst>
            <a:lin ang="5400000" scaled="1"/>
            <a:tileRect/>
          </a:gradFill>
          <a:latin typeface="Segoe UI Light" pitchFamily="34" charset="0"/>
          <a:ea typeface="+mj-ea"/>
          <a:cs typeface="Segoe UI Light" pitchFamily="34" charset="0"/>
        </a:defRPr>
      </a:lvl1pPr>
    </p:titleStyle>
    <p:bodyStyle>
      <a:lvl1pPr marL="347187" indent="-347187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1pPr>
      <a:lvl2pPr marL="752237" indent="-289322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2pPr>
      <a:lvl3pPr marL="115728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3pPr>
      <a:lvl4pPr marL="1620203" indent="-231458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4pPr>
      <a:lvl5pPr marL="2083118" indent="-231458" algn="l" defTabSz="925830" rtl="0" eaLnBrk="1" latinLnBrk="0" hangingPunct="1">
        <a:spcBef>
          <a:spcPct val="20000"/>
        </a:spcBef>
        <a:buFont typeface="Arial" pitchFamily="34" charset="0"/>
        <a:buChar char="»"/>
        <a:defRPr lang="ru-RU" sz="2400" kern="120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5pPr>
      <a:lvl6pPr marL="254603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1%81%D1%81%D1%96%D0%BE%D0%BF%D0%B5%D1%8F_%28%D1%81%D1%83%D0%B7%D1%96%D1%80%27%D1%8F%29" TargetMode="External"/><Relationship Id="rId7" Type="http://schemas.openxmlformats.org/officeDocument/2006/relationships/hyperlink" Target="http://galinaokhotnik.ucoz.ru/index/kassiopeja_cas/0-96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actruz.ru/space_mistery/cassiopeia.htm" TargetMode="External"/><Relationship Id="rId5" Type="http://schemas.openxmlformats.org/officeDocument/2006/relationships/hyperlink" Target="http://www.quickiwiki.com/uk/%D0%9A%D0%B0%D1%81%D1%81%D1%96%D0%BE%D0%BF%D0%B5%D1%8F_%28%D1%81%D1%83%D0%B7%D1%96%D1%80%27%D1%8F%29" TargetMode="External"/><Relationship Id="rId4" Type="http://schemas.openxmlformats.org/officeDocument/2006/relationships/hyperlink" Target="http://www.galactic.name/photo/cassiopeia_constellation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857232"/>
            <a:ext cx="7772400" cy="1555750"/>
          </a:xfrm>
        </p:spPr>
        <p:txBody>
          <a:bodyPr/>
          <a:lstStyle/>
          <a:p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Сузір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`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Кассіопея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385762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Презентацію підготувала :</a:t>
            </a:r>
          </a:p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учениця 11-Б класу </a:t>
            </a:r>
          </a:p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ХЗОШ І-ІІІ ступенів №124</a:t>
            </a:r>
          </a:p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Остапенко Анастасія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Tm="188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Джерела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72518" cy="504351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http://uk.wikipedia.org/wiki/%D0%9A%D0%B0%D1%81%D1%81%D1%96%D0%BE%D0%BF%D0%B5%D1%8F_%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28%D1%81%D1%83%D0%B7%D1%96%D1%80%27%D1%8F%29</a:t>
            </a:r>
            <a:endParaRPr lang="uk-UA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http://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www.galactic.name/photo/cassiopeia_constellation.php</a:t>
            </a:r>
            <a:endParaRPr lang="uk-UA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5"/>
              </a:rPr>
              <a:t>http://www.quickiwiki.com/uk/%D0%9A%D0%B0%D1%81%D1%81%D1%96%D0%BE%D0%BF%D0%B5%D1%8F_%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5"/>
              </a:rPr>
              <a:t>28%D1%81%D1%83%D0%B7%D1%96%D1%80%27%D1%8F%29</a:t>
            </a:r>
            <a:endParaRPr lang="uk-UA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6"/>
              </a:rPr>
              <a:t>http://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6"/>
              </a:rPr>
              <a:t>www.factruz.ru/space_mistery/cassiopeia.htm</a:t>
            </a:r>
            <a:endParaRPr lang="uk-UA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7"/>
              </a:rPr>
              <a:t>http://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7"/>
              </a:rPr>
              <a:t>galinaokhotnik.ucoz.ru/index/kassiopeja_cas/0-96</a:t>
            </a:r>
            <a:endParaRPr lang="uk-UA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Мета презентації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поглибити знання про </a:t>
            </a:r>
            <a:r>
              <a:rPr lang="uk-UA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сузір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’</a:t>
            </a: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я Кассіопея; 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загальна характеристика;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походження назви;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найяскравіші зорі ;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цікаві об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’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єкти</a:t>
            </a: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 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1047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00108"/>
            <a:ext cx="4714908" cy="5143536"/>
          </a:xfrm>
        </p:spPr>
        <p:txBody>
          <a:bodyPr/>
          <a:lstStyle/>
          <a:p>
            <a:pPr algn="ctr">
              <a:buNone/>
            </a:pP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Сузір’я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Кассіопея</a:t>
            </a:r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—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сузір'я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Північної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півкулі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неба.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Містить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близько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150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зірок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видимих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неозброєним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оком.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Кассіопея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лежить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смузі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Чумацького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Шляху.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Стародавня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українська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назва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цього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сузір'я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— «Борона»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або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«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Пасіка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» .</a:t>
            </a:r>
          </a:p>
          <a:p>
            <a:pPr algn="ctr">
              <a:buNone/>
            </a:pPr>
            <a:r>
              <a:rPr lang="ru-RU" sz="2000" dirty="0" err="1" smtClean="0"/>
              <a:t>С</a:t>
            </a:r>
            <a:r>
              <a:rPr lang="ru-RU" sz="2000" dirty="0" err="1" smtClean="0">
                <a:effectLst/>
              </a:rPr>
              <a:t>постерігається</a:t>
            </a:r>
            <a:r>
              <a:rPr lang="ru-RU" sz="2000" dirty="0" smtClean="0">
                <a:effectLst/>
              </a:rPr>
              <a:t> у широтах </a:t>
            </a:r>
            <a:r>
              <a:rPr lang="ru-RU" sz="2000" dirty="0" err="1" smtClean="0">
                <a:effectLst/>
              </a:rPr>
              <a:t>між</a:t>
            </a:r>
            <a:endParaRPr lang="ru-RU" sz="2000" dirty="0" smtClean="0">
              <a:effectLst/>
            </a:endParaRPr>
          </a:p>
          <a:p>
            <a:pPr algn="ctr">
              <a:buNone/>
            </a:pPr>
            <a:r>
              <a:rPr lang="ru-RU" sz="2000" dirty="0" smtClean="0">
                <a:effectLst/>
              </a:rPr>
              <a:t> +90° </a:t>
            </a:r>
            <a:r>
              <a:rPr lang="ru-RU" sz="2000" dirty="0" err="1" smtClean="0">
                <a:effectLst/>
              </a:rPr>
              <a:t>i</a:t>
            </a:r>
            <a:r>
              <a:rPr lang="ru-RU" sz="2000" dirty="0" smtClean="0">
                <a:effectLst/>
              </a:rPr>
              <a:t> −13°</a:t>
            </a:r>
            <a:br>
              <a:rPr lang="ru-RU" sz="2000" dirty="0" smtClean="0">
                <a:effectLst/>
              </a:rPr>
            </a:br>
            <a:r>
              <a:rPr lang="ru-RU" sz="2000" dirty="0" err="1" smtClean="0">
                <a:effectLst/>
              </a:rPr>
              <a:t>Ввечері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найкраще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спостерігати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протягом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листопада-грудня</a:t>
            </a:r>
            <a:r>
              <a:rPr lang="ru-RU" sz="2000" dirty="0" smtClean="0">
                <a:effectLst/>
              </a:rPr>
              <a:t>.</a:t>
            </a:r>
            <a:br>
              <a:rPr lang="ru-RU" sz="2000" dirty="0" smtClean="0">
                <a:effectLst/>
              </a:rPr>
            </a:br>
            <a:r>
              <a:rPr lang="ru-RU" sz="2000" dirty="0" err="1" smtClean="0">
                <a:effectLst/>
              </a:rPr>
              <a:t>Вечірня</a:t>
            </a:r>
            <a:r>
              <a:rPr lang="ru-RU" sz="2000" dirty="0" smtClean="0">
                <a:effectLst/>
              </a:rPr>
              <a:t> (21:00) </a:t>
            </a:r>
            <a:r>
              <a:rPr lang="ru-RU" sz="2000" dirty="0" err="1" smtClean="0">
                <a:effectLst/>
              </a:rPr>
              <a:t>кульмінація</a:t>
            </a:r>
            <a:endParaRPr lang="ru-RU" sz="20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Содержимое 4" descr="600px-CAS_uk.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8057" t="15120" r="33752" b="10656"/>
          <a:stretch>
            <a:fillRect/>
          </a:stretch>
        </p:blipFill>
        <p:spPr>
          <a:xfrm>
            <a:off x="5143504" y="857232"/>
            <a:ext cx="3571900" cy="5162258"/>
          </a:xfrm>
        </p:spPr>
      </p:pic>
      <p:sp>
        <p:nvSpPr>
          <p:cNvPr id="6" name="TextBox 5"/>
          <p:cNvSpPr txBox="1"/>
          <p:nvPr/>
        </p:nvSpPr>
        <p:spPr>
          <a:xfrm>
            <a:off x="6072198" y="214311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Касіопея</a:t>
            </a:r>
            <a:endParaRPr lang="ru-RU" sz="20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846158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Загальна характеристика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28728" y="1428736"/>
          <a:ext cx="6786610" cy="440635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071834"/>
                <a:gridCol w="3714776"/>
              </a:tblGrid>
              <a:tr h="402770"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Офіційна назва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Cassiopeia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7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Офіційне позначення 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Cas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436">
                <a:tc>
                  <a:txBody>
                    <a:bodyPr/>
                    <a:lstStyle/>
                    <a:p>
                      <a:pPr rtl="0"/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Широтна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півсфера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Північна, приполярна область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7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Сезонна півсфера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Зимова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16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Квадрант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Осінній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7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Група 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Персея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93">
                <a:tc>
                  <a:txBody>
                    <a:bodyPr/>
                    <a:lstStyle/>
                    <a:p>
                      <a:pPr rtl="0"/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Кращий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час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астрономічної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видимості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Вересень - жовтень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70">
                <a:tc>
                  <a:txBody>
                    <a:bodyPr/>
                    <a:lstStyle/>
                    <a:p>
                      <a:pPr rtl="0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Площа в кв. градусах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598</a:t>
                      </a:r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(25 місце)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7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Схилення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60° '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93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Найяскравіша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зірка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Наві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l-GR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γ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Cas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) 2,15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96973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Походження назви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4286280" cy="5059379"/>
          </a:xfrm>
        </p:spPr>
        <p:txBody>
          <a:bodyPr/>
          <a:lstStyle/>
          <a:p>
            <a:pPr algn="ctr">
              <a:buNone/>
            </a:pPr>
            <a:r>
              <a:rPr lang="ru-RU" sz="2000" dirty="0" err="1" smtClean="0">
                <a:effectLst/>
              </a:rPr>
              <a:t>Сузір</a:t>
            </a:r>
            <a:r>
              <a:rPr lang="ru-RU" sz="2000" b="1" dirty="0" err="1" smtClean="0">
                <a:effectLst/>
              </a:rPr>
              <a:t>’</a:t>
            </a:r>
            <a:r>
              <a:rPr lang="ru-RU" sz="2000" dirty="0" err="1" smtClean="0">
                <a:effectLst/>
              </a:rPr>
              <a:t>я</a:t>
            </a:r>
            <a:r>
              <a:rPr lang="ru-RU" sz="2000" dirty="0" smtClean="0">
                <a:effectLst/>
              </a:rPr>
              <a:t> названо </a:t>
            </a:r>
            <a:r>
              <a:rPr lang="ru-RU" sz="2000" dirty="0" err="1" smtClean="0">
                <a:effectLst/>
              </a:rPr>
              <a:t>ім'ям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Кассіопеї</a:t>
            </a:r>
            <a:r>
              <a:rPr lang="ru-RU" sz="2000" dirty="0" smtClean="0">
                <a:effectLst/>
              </a:rPr>
              <a:t> — у </a:t>
            </a:r>
            <a:r>
              <a:rPr lang="ru-RU" sz="2000" dirty="0" err="1" smtClean="0">
                <a:effectLst/>
              </a:rPr>
              <a:t>грецькій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міфології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дружини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ефіопського</a:t>
            </a:r>
            <a:r>
              <a:rPr lang="ru-RU" sz="2000" dirty="0" smtClean="0">
                <a:effectLst/>
              </a:rPr>
              <a:t> царя </a:t>
            </a:r>
            <a:r>
              <a:rPr lang="ru-RU" sz="2000" dirty="0" err="1" smtClean="0">
                <a:effectLst/>
              </a:rPr>
              <a:t>Кефея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матері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Андромеди</a:t>
            </a:r>
            <a:r>
              <a:rPr lang="ru-RU" sz="2000" dirty="0" smtClean="0">
                <a:effectLst/>
              </a:rPr>
              <a:t>. За </a:t>
            </a:r>
            <a:r>
              <a:rPr lang="ru-RU" sz="2000" dirty="0" err="1" smtClean="0">
                <a:effectLst/>
              </a:rPr>
              <a:t>однією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версій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міфу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Кассіопея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за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свої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хвастощі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була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прив'язана</a:t>
            </a:r>
            <a:r>
              <a:rPr lang="ru-RU" sz="2000" dirty="0" smtClean="0">
                <a:effectLst/>
              </a:rPr>
              <a:t> до </a:t>
            </a:r>
            <a:r>
              <a:rPr lang="ru-RU" sz="2000" dirty="0" err="1" smtClean="0">
                <a:effectLst/>
              </a:rPr>
              <a:t>крісла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сидячи</a:t>
            </a:r>
            <a:r>
              <a:rPr lang="ru-RU" sz="2000" dirty="0" smtClean="0">
                <a:effectLst/>
              </a:rPr>
              <a:t> на </a:t>
            </a:r>
            <a:r>
              <a:rPr lang="ru-RU" sz="2000" dirty="0" err="1" smtClean="0">
                <a:effectLst/>
              </a:rPr>
              <a:t>якому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приречена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кружляти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навколо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Північного</a:t>
            </a:r>
            <a:r>
              <a:rPr lang="ru-RU" sz="2000" dirty="0" smtClean="0">
                <a:effectLst/>
              </a:rPr>
              <a:t> Полюса, </a:t>
            </a:r>
            <a:r>
              <a:rPr lang="ru-RU" sz="2000" dirty="0" err="1" smtClean="0">
                <a:effectLst/>
              </a:rPr>
              <a:t>перевертаючись</a:t>
            </a:r>
            <a:r>
              <a:rPr lang="ru-RU" sz="2000" dirty="0" smtClean="0">
                <a:effectLst/>
              </a:rPr>
              <a:t> головою вниз.</a:t>
            </a:r>
          </a:p>
          <a:p>
            <a:pPr algn="ctr">
              <a:buNone/>
            </a:pPr>
            <a:endParaRPr lang="ru-RU" sz="2000" dirty="0" smtClean="0">
              <a:effectLst/>
            </a:endParaRPr>
          </a:p>
          <a:p>
            <a:pPr algn="ctr">
              <a:buNone/>
            </a:pPr>
            <a:r>
              <a:rPr lang="ru-RU" sz="2000" dirty="0" err="1" smtClean="0">
                <a:effectLst/>
              </a:rPr>
              <a:t>Араби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частину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зірок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Кассіопеї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називали</a:t>
            </a:r>
            <a:r>
              <a:rPr lang="ru-RU" sz="2000" dirty="0" smtClean="0">
                <a:effectLst/>
              </a:rPr>
              <a:t> «руками Плеяд».</a:t>
            </a:r>
            <a:endParaRPr lang="ru-RU" sz="2000" dirty="0">
              <a:effectLst/>
            </a:endParaRPr>
          </a:p>
        </p:txBody>
      </p:sp>
      <p:pic>
        <p:nvPicPr>
          <p:cNvPr id="5" name="Содержимое 4" descr="3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357298"/>
            <a:ext cx="4313589" cy="471589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assiopeia_constellation_uranographia_bode_bi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68613"/>
          </a:xfrm>
        </p:spPr>
      </p:pic>
      <p:sp>
        <p:nvSpPr>
          <p:cNvPr id="6" name="TextBox 5"/>
          <p:cNvSpPr txBox="1"/>
          <p:nvPr/>
        </p:nvSpPr>
        <p:spPr>
          <a:xfrm>
            <a:off x="5143440" y="6488668"/>
            <a:ext cx="4000560" cy="369332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Сузір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`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Касіопея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Атласу 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Берлін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1801)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285728"/>
            <a:ext cx="4429124" cy="4530725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effectLst/>
              </a:rPr>
              <a:t>          </a:t>
            </a:r>
            <a:r>
              <a:rPr lang="ru-RU" sz="2000" dirty="0" err="1" smtClean="0">
                <a:effectLst/>
              </a:rPr>
              <a:t>Кассіопея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включає</a:t>
            </a:r>
            <a:r>
              <a:rPr lang="ru-RU" sz="2000" dirty="0" smtClean="0">
                <a:effectLst/>
              </a:rPr>
              <a:t> астеризм, </a:t>
            </a:r>
            <a:r>
              <a:rPr lang="ru-RU" sz="2000" dirty="0" err="1" smtClean="0">
                <a:effectLst/>
              </a:rPr>
              <a:t>який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формує</a:t>
            </a:r>
            <a:r>
              <a:rPr lang="ru-RU" sz="2000" dirty="0" smtClean="0">
                <a:effectLst/>
              </a:rPr>
              <a:t> образ </a:t>
            </a:r>
            <a:r>
              <a:rPr lang="ru-RU" sz="2000" dirty="0" err="1" smtClean="0">
                <a:effectLst/>
              </a:rPr>
              <a:t>сузір'я</a:t>
            </a:r>
            <a:r>
              <a:rPr lang="ru-RU" sz="2000" dirty="0" smtClean="0">
                <a:effectLst/>
              </a:rPr>
              <a:t> — </a:t>
            </a:r>
            <a:r>
              <a:rPr lang="en-US" sz="2000" dirty="0" smtClean="0">
                <a:effectLst/>
              </a:rPr>
              <a:t>W-</a:t>
            </a:r>
            <a:r>
              <a:rPr lang="ru-RU" sz="2000" dirty="0" smtClean="0">
                <a:effectLst/>
              </a:rPr>
              <a:t>астеризм. </a:t>
            </a:r>
            <a:r>
              <a:rPr lang="ru-RU" sz="2000" dirty="0" err="1" smtClean="0">
                <a:effectLst/>
              </a:rPr>
              <a:t>Він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складається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найяскравіших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зірок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сузір'я</a:t>
            </a:r>
            <a:r>
              <a:rPr lang="ru-RU" sz="2000" dirty="0" smtClean="0">
                <a:effectLst/>
              </a:rPr>
              <a:t>, </a:t>
            </a:r>
            <a:r>
              <a:rPr lang="el-GR" sz="2000" dirty="0" smtClean="0">
                <a:effectLst/>
              </a:rPr>
              <a:t>ε (</a:t>
            </a:r>
            <a:r>
              <a:rPr lang="ru-RU" sz="2000" dirty="0" err="1" smtClean="0">
                <a:effectLst/>
              </a:rPr>
              <a:t>Сегін</a:t>
            </a:r>
            <a:r>
              <a:rPr lang="ru-RU" sz="2000" dirty="0" smtClean="0">
                <a:effectLst/>
              </a:rPr>
              <a:t>), </a:t>
            </a:r>
            <a:r>
              <a:rPr lang="el-GR" sz="2000" dirty="0" smtClean="0">
                <a:effectLst/>
              </a:rPr>
              <a:t>δ (</a:t>
            </a:r>
            <a:r>
              <a:rPr lang="ru-RU" sz="2000" dirty="0" err="1" smtClean="0">
                <a:effectLst/>
              </a:rPr>
              <a:t>Рукбах</a:t>
            </a:r>
            <a:r>
              <a:rPr lang="ru-RU" sz="2000" dirty="0" smtClean="0">
                <a:effectLst/>
              </a:rPr>
              <a:t>), </a:t>
            </a:r>
            <a:r>
              <a:rPr lang="el-GR" sz="2000" dirty="0" smtClean="0">
                <a:effectLst/>
              </a:rPr>
              <a:t>γ (</a:t>
            </a:r>
            <a:r>
              <a:rPr lang="ru-RU" sz="2000" dirty="0" err="1" smtClean="0">
                <a:effectLst/>
              </a:rPr>
              <a:t>Наві</a:t>
            </a:r>
            <a:r>
              <a:rPr lang="ru-RU" sz="2000" dirty="0" smtClean="0">
                <a:effectLst/>
              </a:rPr>
              <a:t>), </a:t>
            </a:r>
            <a:r>
              <a:rPr lang="el-GR" sz="2000" dirty="0" smtClean="0">
                <a:effectLst/>
              </a:rPr>
              <a:t>α (</a:t>
            </a:r>
            <a:r>
              <a:rPr lang="ru-RU" sz="2000" dirty="0" err="1" smtClean="0">
                <a:effectLst/>
              </a:rPr>
              <a:t>Шедар</a:t>
            </a:r>
            <a:r>
              <a:rPr lang="ru-RU" sz="2000" dirty="0" smtClean="0">
                <a:effectLst/>
              </a:rPr>
              <a:t>) </a:t>
            </a:r>
            <a:r>
              <a:rPr lang="ru-RU" sz="2000" dirty="0" err="1" smtClean="0">
                <a:effectLst/>
              </a:rPr>
              <a:t>і</a:t>
            </a:r>
            <a:r>
              <a:rPr lang="ru-RU" sz="2000" dirty="0" smtClean="0">
                <a:effectLst/>
              </a:rPr>
              <a:t> </a:t>
            </a:r>
            <a:r>
              <a:rPr lang="el-GR" sz="2000" dirty="0" smtClean="0">
                <a:effectLst/>
              </a:rPr>
              <a:t>β (</a:t>
            </a:r>
            <a:r>
              <a:rPr lang="ru-RU" sz="2000" dirty="0" smtClean="0">
                <a:effectLst/>
              </a:rPr>
              <a:t>Каф), </a:t>
            </a:r>
            <a:r>
              <a:rPr lang="ru-RU" sz="2000" dirty="0" err="1" smtClean="0">
                <a:effectLst/>
              </a:rPr>
              <a:t>які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утворюють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фігуру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що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нагадує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латинську</a:t>
            </a:r>
            <a:r>
              <a:rPr lang="ru-RU" sz="2000" dirty="0" smtClean="0">
                <a:effectLst/>
              </a:rPr>
              <a:t> букву </a:t>
            </a:r>
            <a:r>
              <a:rPr lang="en-US" sz="2000" dirty="0" smtClean="0">
                <a:effectLst/>
              </a:rPr>
              <a:t>W</a:t>
            </a:r>
            <a:r>
              <a:rPr lang="uk-UA" sz="2000" dirty="0" smtClean="0">
                <a:effectLst/>
              </a:rPr>
              <a:t>.</a:t>
            </a:r>
          </a:p>
          <a:p>
            <a:pPr>
              <a:buNone/>
            </a:pPr>
            <a:r>
              <a:rPr lang="uk-UA" sz="2000" dirty="0" smtClean="0">
                <a:effectLst/>
              </a:rPr>
              <a:t>       Суміжні </a:t>
            </a:r>
            <a:r>
              <a:rPr lang="uk-UA" sz="2000" dirty="0" err="1" smtClean="0">
                <a:effectLst/>
              </a:rPr>
              <a:t>сузір</a:t>
            </a:r>
            <a:r>
              <a:rPr lang="ru-RU" sz="2000" b="1" dirty="0" smtClean="0">
                <a:effectLst/>
              </a:rPr>
              <a:t>’</a:t>
            </a:r>
            <a:r>
              <a:rPr lang="uk-UA" sz="2000" dirty="0" smtClean="0">
                <a:effectLst/>
              </a:rPr>
              <a:t>я :</a:t>
            </a:r>
          </a:p>
          <a:p>
            <a:r>
              <a:rPr lang="uk-UA" sz="2000" dirty="0" smtClean="0">
                <a:effectLst/>
              </a:rPr>
              <a:t>Жираф</a:t>
            </a:r>
          </a:p>
          <a:p>
            <a:r>
              <a:rPr lang="uk-UA" sz="2000" dirty="0" err="1" smtClean="0">
                <a:effectLst/>
              </a:rPr>
              <a:t>Цефей</a:t>
            </a:r>
            <a:endParaRPr lang="uk-UA" sz="2000" dirty="0" smtClean="0">
              <a:effectLst/>
            </a:endParaRPr>
          </a:p>
          <a:p>
            <a:r>
              <a:rPr lang="uk-UA" sz="2000" dirty="0" smtClean="0">
                <a:effectLst/>
              </a:rPr>
              <a:t>Ящірка </a:t>
            </a:r>
          </a:p>
          <a:p>
            <a:r>
              <a:rPr lang="uk-UA" sz="2000" dirty="0" smtClean="0">
                <a:effectLst/>
              </a:rPr>
              <a:t>Андромеда</a:t>
            </a:r>
          </a:p>
          <a:p>
            <a:r>
              <a:rPr lang="uk-UA" sz="2000" dirty="0" smtClean="0">
                <a:effectLst/>
              </a:rPr>
              <a:t>Персей</a:t>
            </a:r>
            <a:endParaRPr lang="ru-RU" sz="2000" dirty="0">
              <a:effectLst/>
            </a:endParaRPr>
          </a:p>
        </p:txBody>
      </p:sp>
      <p:pic>
        <p:nvPicPr>
          <p:cNvPr id="7" name="Содержимое 6" descr="600px-Cassiopeia_constellation_map_ru_lit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142984"/>
            <a:ext cx="4389449" cy="4389449"/>
          </a:xfrm>
        </p:spPr>
      </p:pic>
      <p:sp>
        <p:nvSpPr>
          <p:cNvPr id="8" name="TextBox 7"/>
          <p:cNvSpPr txBox="1"/>
          <p:nvPr/>
        </p:nvSpPr>
        <p:spPr>
          <a:xfrm>
            <a:off x="5786446" y="2928934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Сегін</a:t>
            </a:r>
            <a:endParaRPr lang="ru-RU" sz="1200" b="1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Найяскравіші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зірки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928662" y="1285860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844" y="22145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uk-UA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Сегін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321703" y="1535893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8794" y="24288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δ </a:t>
            </a:r>
            <a:r>
              <a:rPr lang="uk-UA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Рукбах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5429256" y="1571612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43372" y="24288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γ </a:t>
            </a:r>
            <a:r>
              <a:rPr lang="uk-UA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Наві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7143768" y="1285860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43834" y="23574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β </a:t>
            </a:r>
            <a:r>
              <a:rPr lang="uk-UA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Каф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rot="5400000">
            <a:off x="4102104" y="1887534"/>
            <a:ext cx="9397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72132" y="24288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 </a:t>
            </a:r>
            <a:r>
              <a:rPr lang="uk-UA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Шедар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4744" y="28574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Від 1,6</a:t>
            </a:r>
            <a:r>
              <a:rPr lang="en-US" baseline="30000" dirty="0" smtClean="0">
                <a:solidFill>
                  <a:schemeClr val="bg1"/>
                </a:solidFill>
              </a:rPr>
              <a:t>m</a:t>
            </a:r>
            <a:r>
              <a:rPr lang="uk-UA" dirty="0" smtClean="0">
                <a:solidFill>
                  <a:schemeClr val="bg1"/>
                </a:solidFill>
              </a:rPr>
              <a:t>до 3</a:t>
            </a:r>
            <a:r>
              <a:rPr lang="en-US" baseline="30000" dirty="0" smtClean="0">
                <a:solidFill>
                  <a:schemeClr val="bg1"/>
                </a:solidFill>
              </a:rPr>
              <a:t>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40" y="278605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від + 2,25</a:t>
            </a:r>
            <a:r>
              <a:rPr lang="en-US" sz="1400" baseline="30000" dirty="0" smtClean="0">
                <a:solidFill>
                  <a:schemeClr val="bg1"/>
                </a:solidFill>
              </a:rPr>
              <a:t>m</a:t>
            </a:r>
            <a:endParaRPr lang="uk-UA" sz="1400" dirty="0" smtClean="0">
              <a:solidFill>
                <a:schemeClr val="bg1"/>
              </a:solidFill>
            </a:endParaRPr>
          </a:p>
          <a:p>
            <a:r>
              <a:rPr lang="uk-UA" sz="1400" dirty="0" smtClean="0">
                <a:solidFill>
                  <a:schemeClr val="bg1"/>
                </a:solidFill>
              </a:rPr>
              <a:t> до + 2,31</a:t>
            </a:r>
            <a:r>
              <a:rPr lang="en-US" sz="1400" baseline="30000" dirty="0" smtClean="0">
                <a:solidFill>
                  <a:schemeClr val="bg1"/>
                </a:solidFill>
              </a:rPr>
              <a:t>m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0232" y="292893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2,68</a:t>
            </a:r>
            <a:r>
              <a:rPr lang="en-US" baseline="30000" dirty="0" smtClean="0">
                <a:solidFill>
                  <a:schemeClr val="bg1"/>
                </a:solidFill>
              </a:rPr>
              <a:t>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285749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2,24</a:t>
            </a:r>
            <a:r>
              <a:rPr lang="en-US" baseline="30000" dirty="0" smtClean="0">
                <a:solidFill>
                  <a:schemeClr val="bg1"/>
                </a:solidFill>
              </a:rPr>
              <a:t>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26431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3,4</a:t>
            </a:r>
            <a:r>
              <a:rPr lang="en-US" baseline="30000" dirty="0" smtClean="0">
                <a:solidFill>
                  <a:schemeClr val="bg1"/>
                </a:solidFill>
              </a:rPr>
              <a:t>m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" name="Рисунок 25" descr="34035166_cassani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786430"/>
            <a:ext cx="1857388" cy="1071570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Рисунок 26" descr="cass2.jpg"/>
          <p:cNvPicPr>
            <a:picLocks noChangeAspect="1"/>
          </p:cNvPicPr>
          <p:nvPr/>
        </p:nvPicPr>
        <p:blipFill>
          <a:blip r:embed="rId3"/>
          <a:srcRect r="1662" b="8058"/>
          <a:stretch>
            <a:fillRect/>
          </a:stretch>
        </p:blipFill>
        <p:spPr>
          <a:xfrm>
            <a:off x="2214546" y="3429000"/>
            <a:ext cx="5072098" cy="326025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88968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Цікаві об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’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єкти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сузір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’я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500042"/>
            <a:ext cx="4429156" cy="4643470"/>
          </a:xfrm>
        </p:spPr>
        <p:txBody>
          <a:bodyPr/>
          <a:lstStyle/>
          <a:p>
            <a:r>
              <a:rPr lang="ru-RU" sz="2000" dirty="0" err="1" smtClean="0"/>
              <a:t>Розсіяні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зоряні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скупчення</a:t>
            </a:r>
            <a:r>
              <a:rPr lang="ru-RU" sz="2000" dirty="0" smtClean="0"/>
              <a:t> </a:t>
            </a:r>
            <a:r>
              <a:rPr lang="uk-UA" sz="2000" dirty="0" smtClean="0"/>
              <a:t>Скорпіона</a:t>
            </a:r>
            <a:r>
              <a:rPr lang="en-US" sz="2000" dirty="0" smtClean="0"/>
              <a:t>, </a:t>
            </a:r>
            <a:r>
              <a:rPr lang="uk-UA" sz="2000" dirty="0" err="1" smtClean="0"/>
              <a:t>Мессьє</a:t>
            </a:r>
            <a:r>
              <a:rPr lang="uk-UA" sz="2000" dirty="0" smtClean="0"/>
              <a:t> 103</a:t>
            </a:r>
            <a:r>
              <a:rPr lang="en-US" sz="2000" dirty="0" smtClean="0"/>
              <a:t>, NGC 457 — </a:t>
            </a:r>
            <a:r>
              <a:rPr lang="ru-RU" sz="2000" dirty="0" err="1" smtClean="0"/>
              <a:t>розсіяне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скупчення</a:t>
            </a:r>
            <a:r>
              <a:rPr lang="ru-RU" sz="2000" dirty="0" smtClean="0"/>
              <a:t> типу </a:t>
            </a:r>
            <a:r>
              <a:rPr lang="en-US" sz="2000" dirty="0" smtClean="0"/>
              <a:t>I3r</a:t>
            </a:r>
          </a:p>
          <a:p>
            <a:r>
              <a:rPr lang="ru-RU" sz="2000" dirty="0" err="1" smtClean="0"/>
              <a:t>Карликові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еліптичні</a:t>
            </a:r>
            <a:r>
              <a:rPr lang="ru-RU" sz="2000" dirty="0" smtClean="0"/>
              <a:t> галактики галактика типу </a:t>
            </a:r>
            <a:r>
              <a:rPr lang="en-US" sz="2000" dirty="0" smtClean="0"/>
              <a:t>E5/P </a:t>
            </a:r>
            <a:r>
              <a:rPr lang="ru-RU" sz="2000" dirty="0" err="1" smtClean="0"/>
              <a:t>і</a:t>
            </a:r>
            <a:r>
              <a:rPr lang="ru-RU" sz="2000" dirty="0" smtClean="0"/>
              <a:t> NGC 185 — галактика типу E3 </a:t>
            </a:r>
            <a:r>
              <a:rPr lang="en-US" sz="2000" dirty="0" smtClean="0"/>
              <a:t> — </a:t>
            </a:r>
            <a:r>
              <a:rPr lang="ru-RU" sz="2000" dirty="0" err="1" smtClean="0"/>
              <a:t>супутники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Туманності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Андромеди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Дифузна</a:t>
            </a:r>
            <a:r>
              <a:rPr lang="ru-RU" sz="2000" dirty="0" smtClean="0"/>
              <a:t> </a:t>
            </a:r>
            <a:r>
              <a:rPr lang="ru-RU" sz="2000" dirty="0" err="1" smtClean="0"/>
              <a:t>туманність</a:t>
            </a:r>
            <a:r>
              <a:rPr lang="ru-RU" sz="2000" dirty="0" smtClean="0"/>
              <a:t> </a:t>
            </a:r>
            <a:r>
              <a:rPr lang="en-US" sz="2000" dirty="0" smtClean="0"/>
              <a:t>NGC 281 — </a:t>
            </a:r>
            <a:r>
              <a:rPr lang="ru-RU" sz="2000" dirty="0" err="1" smtClean="0"/>
              <a:t>галактична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туманність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залишки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супернової</a:t>
            </a:r>
            <a:r>
              <a:rPr lang="ru-RU" sz="2000" dirty="0" smtClean="0"/>
              <a:t> типу </a:t>
            </a:r>
            <a:r>
              <a:rPr lang="en-US" sz="2000" dirty="0" smtClean="0"/>
              <a:t>EN (</a:t>
            </a:r>
            <a:r>
              <a:rPr lang="ru-RU" sz="2000" dirty="0" err="1" smtClean="0"/>
              <a:t>емісійна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туманність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r>
              <a:rPr lang="ru-RU" sz="2000" dirty="0" err="1" smtClean="0"/>
              <a:t>Гігантська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газова</a:t>
            </a:r>
            <a:r>
              <a:rPr lang="ru-RU" sz="2000" dirty="0" smtClean="0"/>
              <a:t> сфера — </a:t>
            </a:r>
            <a:r>
              <a:rPr lang="ru-RU" sz="2000" dirty="0" err="1" smtClean="0"/>
              <a:t>туманність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Пузир</a:t>
            </a:r>
            <a:r>
              <a:rPr lang="ru-RU" sz="2000" dirty="0" smtClean="0"/>
              <a:t> (</a:t>
            </a:r>
            <a:r>
              <a:rPr lang="en-US" sz="2000" dirty="0" smtClean="0"/>
              <a:t>NGC 7635 — </a:t>
            </a:r>
            <a:r>
              <a:rPr lang="ru-RU" sz="2000" dirty="0" err="1" smtClean="0"/>
              <a:t>галактична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туманність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залишки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супернової</a:t>
            </a:r>
            <a:r>
              <a:rPr lang="ru-RU" sz="2000" dirty="0" smtClean="0"/>
              <a:t> типу </a:t>
            </a:r>
            <a:r>
              <a:rPr lang="en-US" sz="2000" dirty="0" smtClean="0"/>
              <a:t>EN (</a:t>
            </a:r>
            <a:r>
              <a:rPr lang="ru-RU" sz="2000" dirty="0" err="1" smtClean="0"/>
              <a:t>емісійна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туманність</a:t>
            </a:r>
            <a:r>
              <a:rPr lang="ru-RU" sz="2000" dirty="0" smtClean="0"/>
              <a:t>))</a:t>
            </a:r>
            <a:endParaRPr lang="en-US" sz="2000" dirty="0" smtClean="0"/>
          </a:p>
          <a:p>
            <a:endParaRPr lang="ru-RU" sz="2000" dirty="0"/>
          </a:p>
        </p:txBody>
      </p:sp>
      <p:pic>
        <p:nvPicPr>
          <p:cNvPr id="6" name="Содержимое 5" descr="250px-M52atl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285860"/>
            <a:ext cx="2000264" cy="2496330"/>
          </a:xfrm>
        </p:spPr>
      </p:pic>
      <p:pic>
        <p:nvPicPr>
          <p:cNvPr id="7" name="Рисунок 6" descr="250px-Messier_object_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214422"/>
            <a:ext cx="2071702" cy="2071702"/>
          </a:xfrm>
          <a:prstGeom prst="rect">
            <a:avLst/>
          </a:prstGeom>
        </p:spPr>
      </p:pic>
      <p:pic>
        <p:nvPicPr>
          <p:cNvPr id="8" name="Рисунок 7" descr="250px-NGC4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214686"/>
            <a:ext cx="2280349" cy="1614487"/>
          </a:xfrm>
          <a:prstGeom prst="rect">
            <a:avLst/>
          </a:prstGeom>
        </p:spPr>
      </p:pic>
      <p:pic>
        <p:nvPicPr>
          <p:cNvPr id="9" name="Рисунок 8" descr="250px-NGC281NBHunterWils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074" y="3286124"/>
            <a:ext cx="2659926" cy="2000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9554" y="500063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NGC 281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135729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Скорпіона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330" y="121442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Мессьє</a:t>
            </a:r>
            <a:r>
              <a:rPr lang="uk-UA" dirty="0" smtClean="0"/>
              <a:t> 103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450057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NGC 457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250px-NGC_7635_(vivid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4786322"/>
            <a:ext cx="2643206" cy="19665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0826" y="63579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Пузир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184</TotalTime>
  <Words>369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Тема21</vt:lpstr>
      <vt:lpstr>Сузір`я Кассіопея  </vt:lpstr>
      <vt:lpstr>Мета презентації</vt:lpstr>
      <vt:lpstr>Слайд 3</vt:lpstr>
      <vt:lpstr>Загальна характеристика</vt:lpstr>
      <vt:lpstr>Походження назви</vt:lpstr>
      <vt:lpstr>Слайд 6</vt:lpstr>
      <vt:lpstr>Слайд 7</vt:lpstr>
      <vt:lpstr>Найяскравіші зірки </vt:lpstr>
      <vt:lpstr>Цікаві об’єкти сузір ’я</vt:lpstr>
      <vt:lpstr>Джерела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Сузір`я </dc:title>
  <dc:creator>Admin</dc:creator>
  <cp:lastModifiedBy>Admin</cp:lastModifiedBy>
  <cp:revision>21</cp:revision>
  <dcterms:created xsi:type="dcterms:W3CDTF">2014-10-19T13:25:56Z</dcterms:created>
  <dcterms:modified xsi:type="dcterms:W3CDTF">2014-12-09T15:48:09Z</dcterms:modified>
</cp:coreProperties>
</file>