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324" autoAdjust="0"/>
  </p:normalViewPr>
  <p:slideViewPr>
    <p:cSldViewPr>
      <p:cViewPr varScale="1">
        <p:scale>
          <a:sx n="76" d="100"/>
          <a:sy n="76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30.11.2013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32" y="0"/>
            <a:ext cx="9174832" cy="688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45934" y="1917068"/>
            <a:ext cx="622196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Види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96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календарів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5076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Японське</a:t>
            </a:r>
            <a:r>
              <a:rPr lang="ru-RU" dirty="0"/>
              <a:t> </a:t>
            </a:r>
            <a:r>
              <a:rPr lang="ru-RU" dirty="0" err="1"/>
              <a:t>літочислення</a:t>
            </a:r>
            <a:r>
              <a:rPr lang="ru-RU" dirty="0"/>
              <a:t> — </a:t>
            </a:r>
            <a:r>
              <a:rPr lang="ru-RU" dirty="0" err="1"/>
              <a:t>китайський</a:t>
            </a:r>
            <a:r>
              <a:rPr lang="ru-RU" dirty="0"/>
              <a:t> </a:t>
            </a:r>
            <a:r>
              <a:rPr lang="ru-RU" dirty="0" err="1"/>
              <a:t>винахід</a:t>
            </a:r>
            <a:r>
              <a:rPr lang="ru-RU" dirty="0"/>
              <a:t>.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імператор</a:t>
            </a:r>
            <a:r>
              <a:rPr lang="ru-RU" dirty="0"/>
              <a:t> </a:t>
            </a:r>
            <a:r>
              <a:rPr lang="ru-RU" dirty="0" err="1"/>
              <a:t>Японії</a:t>
            </a:r>
            <a:r>
              <a:rPr lang="ru-RU" dirty="0"/>
              <a:t>, </a:t>
            </a:r>
            <a:r>
              <a:rPr lang="ru-RU" dirty="0" err="1"/>
              <a:t>сходячи</a:t>
            </a:r>
            <a:r>
              <a:rPr lang="ru-RU" dirty="0"/>
              <a:t> на престол, </a:t>
            </a:r>
            <a:r>
              <a:rPr lang="ru-RU" dirty="0" err="1"/>
              <a:t>стверджував</a:t>
            </a:r>
            <a:r>
              <a:rPr lang="ru-RU" dirty="0"/>
              <a:t> </a:t>
            </a:r>
            <a:r>
              <a:rPr lang="ru-RU" dirty="0" err="1"/>
              <a:t>девіз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яким</a:t>
            </a:r>
            <a:r>
              <a:rPr lang="ru-RU" dirty="0"/>
              <a:t> буде </a:t>
            </a:r>
            <a:r>
              <a:rPr lang="ru-RU" dirty="0" err="1"/>
              <a:t>проходити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правління</a:t>
            </a:r>
            <a:r>
              <a:rPr lang="ru-RU" dirty="0"/>
              <a:t>. У </a:t>
            </a:r>
            <a:r>
              <a:rPr lang="ru-RU" dirty="0" err="1"/>
              <a:t>стародавні</a:t>
            </a:r>
            <a:r>
              <a:rPr lang="ru-RU" dirty="0"/>
              <a:t> </a:t>
            </a:r>
            <a:r>
              <a:rPr lang="ru-RU" dirty="0" err="1"/>
              <a:t>часи</a:t>
            </a:r>
            <a:r>
              <a:rPr lang="ru-RU" dirty="0"/>
              <a:t> </a:t>
            </a:r>
            <a:r>
              <a:rPr lang="ru-RU" dirty="0" err="1"/>
              <a:t>імператор</a:t>
            </a:r>
            <a:r>
              <a:rPr lang="ru-RU" dirty="0"/>
              <a:t>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міняв</a:t>
            </a:r>
            <a:r>
              <a:rPr lang="ru-RU" dirty="0"/>
              <a:t> </a:t>
            </a:r>
            <a:r>
              <a:rPr lang="ru-RU" dirty="0" err="1"/>
              <a:t>девіз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початок </a:t>
            </a:r>
            <a:r>
              <a:rPr lang="ru-RU" dirty="0" err="1"/>
              <a:t>правління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невдалим</a:t>
            </a:r>
            <a:r>
              <a:rPr lang="ru-RU" dirty="0"/>
              <a:t>. Початок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девізу</a:t>
            </a:r>
            <a:r>
              <a:rPr lang="ru-RU" dirty="0"/>
              <a:t> </a:t>
            </a:r>
            <a:r>
              <a:rPr lang="ru-RU" dirty="0" err="1"/>
              <a:t>вважався</a:t>
            </a:r>
            <a:r>
              <a:rPr lang="ru-RU" dirty="0"/>
              <a:t> першим роком нового </a:t>
            </a:r>
            <a:r>
              <a:rPr lang="ru-RU" dirty="0" err="1"/>
              <a:t>правління</a:t>
            </a:r>
            <a:r>
              <a:rPr lang="ru-RU" dirty="0"/>
              <a:t>, </a:t>
            </a:r>
            <a:r>
              <a:rPr lang="ru-RU" dirty="0" err="1"/>
              <a:t>починалася</a:t>
            </a:r>
            <a:r>
              <a:rPr lang="ru-RU" dirty="0"/>
              <a:t> нова </a:t>
            </a:r>
            <a:r>
              <a:rPr lang="ru-RU" dirty="0" err="1"/>
              <a:t>епоха</a:t>
            </a:r>
            <a:r>
              <a:rPr lang="ru-RU" dirty="0"/>
              <a:t>.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девізи</a:t>
            </a:r>
            <a:r>
              <a:rPr lang="ru-RU" dirty="0"/>
              <a:t> </a:t>
            </a:r>
            <a:r>
              <a:rPr lang="ru-RU" dirty="0" err="1"/>
              <a:t>унікальні</a:t>
            </a:r>
            <a:r>
              <a:rPr lang="ru-RU" dirty="0"/>
              <a:t>, тому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як </a:t>
            </a:r>
            <a:r>
              <a:rPr lang="ru-RU" dirty="0" err="1"/>
              <a:t>універсальну</a:t>
            </a:r>
            <a:r>
              <a:rPr lang="ru-RU" dirty="0"/>
              <a:t> шкалу </a:t>
            </a:r>
            <a:r>
              <a:rPr lang="ru-RU" dirty="0" err="1"/>
              <a:t>літочислення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8105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Індуїстські</a:t>
            </a:r>
            <a:r>
              <a:rPr lang="ru-RU" dirty="0"/>
              <a:t> </a:t>
            </a:r>
            <a:r>
              <a:rPr lang="ru-RU" dirty="0" err="1"/>
              <a:t>календарі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5040560" cy="506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914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Календар</a:t>
            </a:r>
            <a:r>
              <a:rPr lang="ru-RU" dirty="0"/>
              <a:t> майя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5184576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493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календарі</a:t>
            </a:r>
            <a:r>
              <a:rPr lang="ru-RU" dirty="0"/>
              <a:t> майя час </a:t>
            </a:r>
            <a:r>
              <a:rPr lang="ru-RU" dirty="0" err="1"/>
              <a:t>розділено</a:t>
            </a:r>
            <a:r>
              <a:rPr lang="ru-RU" dirty="0"/>
              <a:t> на цикли </a:t>
            </a:r>
            <a:r>
              <a:rPr lang="ru-RU" dirty="0" err="1"/>
              <a:t>або</a:t>
            </a:r>
            <a:r>
              <a:rPr lang="ru-RU" dirty="0"/>
              <a:t> «</a:t>
            </a:r>
            <a:r>
              <a:rPr lang="ru-RU" dirty="0" err="1"/>
              <a:t>Сонця</a:t>
            </a:r>
            <a:r>
              <a:rPr lang="ru-RU" dirty="0"/>
              <a:t>».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шість</a:t>
            </a:r>
            <a:r>
              <a:rPr lang="ru-RU" dirty="0"/>
              <a:t>. </a:t>
            </a:r>
            <a:r>
              <a:rPr lang="ru-RU" dirty="0" err="1"/>
              <a:t>Кожний</a:t>
            </a:r>
            <a:r>
              <a:rPr lang="ru-RU" dirty="0"/>
              <a:t> цикл, </a:t>
            </a:r>
            <a:r>
              <a:rPr lang="ru-RU" dirty="0" err="1"/>
              <a:t>стверджували</a:t>
            </a:r>
            <a:r>
              <a:rPr lang="ru-RU" dirty="0"/>
              <a:t> </a:t>
            </a:r>
            <a:r>
              <a:rPr lang="ru-RU" dirty="0" err="1"/>
              <a:t>жерці</a:t>
            </a:r>
            <a:r>
              <a:rPr lang="ru-RU" dirty="0"/>
              <a:t> майя, </a:t>
            </a:r>
            <a:r>
              <a:rPr lang="ru-RU" dirty="0" err="1"/>
              <a:t>закінчується</a:t>
            </a:r>
            <a:r>
              <a:rPr lang="ru-RU" dirty="0"/>
              <a:t> </a:t>
            </a:r>
            <a:r>
              <a:rPr lang="ru-RU" dirty="0" err="1"/>
              <a:t>нібито</a:t>
            </a:r>
            <a:r>
              <a:rPr lang="ru-RU" dirty="0"/>
              <a:t> </a:t>
            </a:r>
            <a:r>
              <a:rPr lang="ru-RU" dirty="0" err="1"/>
              <a:t>повним</a:t>
            </a:r>
            <a:r>
              <a:rPr lang="ru-RU" dirty="0"/>
              <a:t> </a:t>
            </a:r>
            <a:r>
              <a:rPr lang="ru-RU" dirty="0" err="1"/>
              <a:t>руйнуванням</a:t>
            </a:r>
            <a:r>
              <a:rPr lang="ru-RU" dirty="0"/>
              <a:t> </a:t>
            </a:r>
            <a:r>
              <a:rPr lang="ru-RU" dirty="0" err="1"/>
              <a:t>земної</a:t>
            </a:r>
            <a:r>
              <a:rPr lang="ru-RU" dirty="0"/>
              <a:t> </a:t>
            </a:r>
            <a:r>
              <a:rPr lang="ru-RU" dirty="0" err="1"/>
              <a:t>цивілізації</a:t>
            </a:r>
            <a:r>
              <a:rPr lang="ru-RU" dirty="0"/>
              <a:t>. </a:t>
            </a:r>
            <a:r>
              <a:rPr lang="ru-RU" dirty="0" err="1"/>
              <a:t>Минулі</a:t>
            </a:r>
            <a:r>
              <a:rPr lang="ru-RU" dirty="0"/>
              <a:t> </a:t>
            </a:r>
            <a:r>
              <a:rPr lang="ru-RU" dirty="0" err="1"/>
              <a:t>чотири</a:t>
            </a:r>
            <a:r>
              <a:rPr lang="ru-RU" dirty="0"/>
              <a:t> «</a:t>
            </a:r>
            <a:r>
              <a:rPr lang="ru-RU" dirty="0" err="1"/>
              <a:t>Сонця</a:t>
            </a:r>
            <a:r>
              <a:rPr lang="ru-RU" dirty="0"/>
              <a:t>»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знищили</a:t>
            </a:r>
            <a:r>
              <a:rPr lang="ru-RU" dirty="0"/>
              <a:t>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людські</a:t>
            </a:r>
            <a:r>
              <a:rPr lang="ru-RU" dirty="0"/>
              <a:t> </a:t>
            </a:r>
            <a:r>
              <a:rPr lang="ru-RU" dirty="0" err="1"/>
              <a:t>раси</a:t>
            </a:r>
            <a:r>
              <a:rPr lang="ru-RU" dirty="0"/>
              <a:t>, і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люди </a:t>
            </a:r>
            <a:r>
              <a:rPr lang="ru-RU" dirty="0" err="1"/>
              <a:t>вижили</a:t>
            </a:r>
            <a:r>
              <a:rPr lang="ru-RU" dirty="0"/>
              <a:t> і </a:t>
            </a:r>
            <a:r>
              <a:rPr lang="ru-RU" dirty="0" err="1"/>
              <a:t>повідали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сталося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7340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Давньогрецькі</a:t>
            </a:r>
            <a:r>
              <a:rPr lang="ru-RU" dirty="0"/>
              <a:t> </a:t>
            </a:r>
            <a:r>
              <a:rPr lang="ru-RU" dirty="0" err="1"/>
              <a:t>календарі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Давньогрецькі</a:t>
            </a:r>
            <a:r>
              <a:rPr lang="ru-RU" dirty="0"/>
              <a:t> </a:t>
            </a:r>
            <a:r>
              <a:rPr lang="ru-RU" dirty="0" err="1"/>
              <a:t>календарі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місячно-сонячними</a:t>
            </a:r>
            <a:r>
              <a:rPr lang="ru-RU" dirty="0"/>
              <a:t> з </a:t>
            </a:r>
            <a:r>
              <a:rPr lang="ru-RU" dirty="0" err="1"/>
              <a:t>примітивними</a:t>
            </a:r>
            <a:r>
              <a:rPr lang="ru-RU" dirty="0"/>
              <a:t> і </a:t>
            </a:r>
            <a:r>
              <a:rPr lang="ru-RU" dirty="0" err="1"/>
              <a:t>нерегулярними</a:t>
            </a:r>
            <a:r>
              <a:rPr lang="ru-RU" dirty="0"/>
              <a:t> правилами </a:t>
            </a:r>
            <a:r>
              <a:rPr lang="ru-RU" dirty="0" err="1"/>
              <a:t>інтеркаляції</a:t>
            </a:r>
            <a:r>
              <a:rPr lang="ru-RU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53" y="2924944"/>
            <a:ext cx="4738591" cy="376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372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Юліанський</a:t>
            </a:r>
            <a:r>
              <a:rPr lang="ru-RU" dirty="0"/>
              <a:t> </a:t>
            </a:r>
            <a:r>
              <a:rPr lang="ru-RU" dirty="0" err="1"/>
              <a:t>календар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28" y="1556792"/>
            <a:ext cx="4956810" cy="5068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3735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Григоріанський</a:t>
            </a:r>
            <a:r>
              <a:rPr lang="ru-RU" dirty="0"/>
              <a:t> </a:t>
            </a:r>
            <a:r>
              <a:rPr lang="ru-RU" dirty="0" err="1"/>
              <a:t>календар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66120"/>
            <a:ext cx="4764641" cy="4693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578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Французький</a:t>
            </a:r>
            <a:r>
              <a:rPr lang="ru-RU" dirty="0"/>
              <a:t> </a:t>
            </a:r>
            <a:r>
              <a:rPr lang="ru-RU" dirty="0" err="1"/>
              <a:t>революційний</a:t>
            </a:r>
            <a:r>
              <a:rPr lang="ru-RU" dirty="0"/>
              <a:t> </a:t>
            </a:r>
            <a:r>
              <a:rPr lang="ru-RU" dirty="0" err="1"/>
              <a:t>календар</a:t>
            </a:r>
            <a:endParaRPr lang="ru-RU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980728"/>
            <a:ext cx="4511047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8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Календар</a:t>
            </a:r>
            <a:r>
              <a:rPr lang="ru-RU" dirty="0"/>
              <a:t> на </a:t>
            </a:r>
            <a:r>
              <a:rPr lang="ru-RU" dirty="0" err="1"/>
              <a:t>Русі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5"/>
            <a:ext cx="4608512" cy="5567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955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До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християнства</a:t>
            </a:r>
            <a:r>
              <a:rPr lang="ru-RU" dirty="0"/>
              <a:t> </a:t>
            </a:r>
            <a:r>
              <a:rPr lang="ru-RU" dirty="0" err="1"/>
              <a:t>рахунок</a:t>
            </a:r>
            <a:r>
              <a:rPr lang="ru-RU" dirty="0"/>
              <a:t> часу вели за </a:t>
            </a:r>
            <a:r>
              <a:rPr lang="ru-RU" dirty="0" err="1"/>
              <a:t>чотирма</a:t>
            </a:r>
            <a:r>
              <a:rPr lang="ru-RU" dirty="0"/>
              <a:t> порами року.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починався</a:t>
            </a:r>
            <a:r>
              <a:rPr lang="ru-RU" dirty="0"/>
              <a:t> з </a:t>
            </a:r>
            <a:r>
              <a:rPr lang="ru-RU" dirty="0" err="1"/>
              <a:t>весни</a:t>
            </a:r>
            <a:r>
              <a:rPr lang="ru-RU" dirty="0"/>
              <a:t>, </a:t>
            </a:r>
            <a:r>
              <a:rPr lang="ru-RU" dirty="0" err="1"/>
              <a:t>найважливішим</a:t>
            </a:r>
            <a:r>
              <a:rPr lang="ru-RU" dirty="0"/>
              <a:t> сезоном, </a:t>
            </a:r>
            <a:r>
              <a:rPr lang="ru-RU" dirty="0" err="1"/>
              <a:t>ймовірно</a:t>
            </a:r>
            <a:r>
              <a:rPr lang="ru-RU" dirty="0"/>
              <a:t>, </a:t>
            </a:r>
            <a:r>
              <a:rPr lang="ru-RU" dirty="0" err="1"/>
              <a:t>вважалося</a:t>
            </a:r>
            <a:r>
              <a:rPr lang="ru-RU" dirty="0"/>
              <a:t> </a:t>
            </a:r>
            <a:r>
              <a:rPr lang="ru-RU" dirty="0" err="1"/>
              <a:t>літо</a:t>
            </a:r>
            <a:r>
              <a:rPr lang="ru-RU" dirty="0"/>
              <a:t>. Тому до нас </a:t>
            </a:r>
            <a:r>
              <a:rPr lang="ru-RU" dirty="0" err="1"/>
              <a:t>дійшло</a:t>
            </a:r>
            <a:r>
              <a:rPr lang="ru-RU" dirty="0"/>
              <a:t> слово «</a:t>
            </a:r>
            <a:r>
              <a:rPr lang="ru-RU" dirty="0" err="1"/>
              <a:t>літо</a:t>
            </a:r>
            <a:r>
              <a:rPr lang="ru-RU" dirty="0"/>
              <a:t>» як </a:t>
            </a:r>
            <a:r>
              <a:rPr lang="ru-RU" dirty="0" err="1"/>
              <a:t>синонім</a:t>
            </a:r>
            <a:r>
              <a:rPr lang="ru-RU" dirty="0"/>
              <a:t> року, </a:t>
            </a:r>
            <a:r>
              <a:rPr lang="ru-RU" dirty="0" err="1"/>
              <a:t>наприклад</a:t>
            </a:r>
            <a:r>
              <a:rPr lang="ru-RU" dirty="0"/>
              <a:t> «</a:t>
            </a:r>
            <a:r>
              <a:rPr lang="ru-RU" dirty="0" err="1"/>
              <a:t>літочислення</a:t>
            </a:r>
            <a:r>
              <a:rPr lang="ru-RU" dirty="0"/>
              <a:t>». </a:t>
            </a:r>
            <a:r>
              <a:rPr lang="ru-RU" dirty="0" err="1"/>
              <a:t>Стародавні</a:t>
            </a:r>
            <a:r>
              <a:rPr lang="ru-RU" dirty="0"/>
              <a:t> </a:t>
            </a:r>
            <a:r>
              <a:rPr lang="ru-RU" dirty="0" err="1"/>
              <a:t>слов'яни</a:t>
            </a:r>
            <a:r>
              <a:rPr lang="ru-RU" dirty="0"/>
              <a:t> </a:t>
            </a:r>
            <a:r>
              <a:rPr lang="ru-RU" dirty="0" err="1"/>
              <a:t>користувалися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біло-сонячним</a:t>
            </a:r>
            <a:r>
              <a:rPr lang="ru-RU" dirty="0"/>
              <a:t> календарем, у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кожен</a:t>
            </a:r>
            <a:r>
              <a:rPr lang="ru-RU" dirty="0"/>
              <a:t> 19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містив</a:t>
            </a:r>
            <a:r>
              <a:rPr lang="ru-RU" dirty="0"/>
              <a:t> </a:t>
            </a:r>
            <a:r>
              <a:rPr lang="ru-RU" dirty="0" err="1"/>
              <a:t>сім</a:t>
            </a:r>
            <a:r>
              <a:rPr lang="ru-RU" dirty="0"/>
              <a:t> </a:t>
            </a:r>
            <a:r>
              <a:rPr lang="ru-RU" dirty="0" err="1"/>
              <a:t>додаткових</a:t>
            </a:r>
            <a:r>
              <a:rPr lang="ru-RU" dirty="0"/>
              <a:t> </a:t>
            </a:r>
            <a:r>
              <a:rPr lang="ru-RU" dirty="0" err="1"/>
              <a:t>місяців</a:t>
            </a:r>
            <a:r>
              <a:rPr lang="ru-RU" dirty="0"/>
              <a:t>. </a:t>
            </a:r>
            <a:r>
              <a:rPr lang="ru-RU" dirty="0" err="1"/>
              <a:t>Семиденний</a:t>
            </a:r>
            <a:r>
              <a:rPr lang="ru-RU" dirty="0"/>
              <a:t> </a:t>
            </a:r>
            <a:r>
              <a:rPr lang="ru-RU" dirty="0" err="1"/>
              <a:t>тиждень</a:t>
            </a:r>
            <a:r>
              <a:rPr lang="ru-RU" dirty="0"/>
              <a:t> </a:t>
            </a:r>
            <a:r>
              <a:rPr lang="ru-RU" dirty="0" err="1"/>
              <a:t>називали</a:t>
            </a:r>
            <a:r>
              <a:rPr lang="ru-RU" dirty="0"/>
              <a:t> «седмицею».</a:t>
            </a:r>
          </a:p>
        </p:txBody>
      </p:sp>
    </p:spTree>
    <p:extLst>
      <p:ext uri="{BB962C8B-B14F-4D97-AF65-F5344CB8AC3E}">
        <p14:creationId xmlns:p14="http://schemas.microsoft.com/office/powerpoint/2010/main" val="656676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/>
          </a:bodyPr>
          <a:lstStyle/>
          <a:p>
            <a:r>
              <a:rPr lang="ru-RU" dirty="0" err="1" smtClean="0"/>
              <a:t>Календар</a:t>
            </a:r>
            <a:r>
              <a:rPr lang="ru-RU" dirty="0" smtClean="0"/>
              <a:t> - список </a:t>
            </a:r>
            <a:r>
              <a:rPr lang="ru-RU" dirty="0" err="1"/>
              <a:t>днів</a:t>
            </a:r>
            <a:r>
              <a:rPr lang="ru-RU" dirty="0"/>
              <a:t> </a:t>
            </a:r>
            <a:r>
              <a:rPr lang="ru-RU" dirty="0" err="1"/>
              <a:t>усього</a:t>
            </a:r>
            <a:r>
              <a:rPr lang="ru-RU" dirty="0"/>
              <a:t> року з </a:t>
            </a:r>
            <a:r>
              <a:rPr lang="ru-RU" dirty="0" err="1"/>
              <a:t>поділом</a:t>
            </a:r>
            <a:r>
              <a:rPr lang="ru-RU" dirty="0"/>
              <a:t> на </a:t>
            </a:r>
            <a:r>
              <a:rPr lang="ru-RU" dirty="0" err="1"/>
              <a:t>тижні</a:t>
            </a:r>
            <a:r>
              <a:rPr lang="ru-RU" dirty="0"/>
              <a:t> та </a:t>
            </a:r>
            <a:r>
              <a:rPr lang="ru-RU" dirty="0" err="1"/>
              <a:t>місяці</a:t>
            </a:r>
            <a:r>
              <a:rPr lang="ru-RU" dirty="0"/>
              <a:t> й </a:t>
            </a:r>
            <a:r>
              <a:rPr lang="ru-RU" dirty="0" err="1"/>
              <a:t>позначенням</a:t>
            </a:r>
            <a:r>
              <a:rPr lang="ru-RU" dirty="0"/>
              <a:t> свят.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5605"/>
            <a:ext cx="11487412" cy="689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692696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FFFF00"/>
                </a:solidFill>
              </a:rPr>
              <a:t>Календар</a:t>
            </a:r>
            <a:r>
              <a:rPr lang="ru-RU" sz="3200" b="1" dirty="0">
                <a:solidFill>
                  <a:srgbClr val="FFFF00"/>
                </a:solidFill>
              </a:rPr>
              <a:t> - список </a:t>
            </a:r>
            <a:r>
              <a:rPr lang="ru-RU" sz="3200" b="1" dirty="0" err="1">
                <a:solidFill>
                  <a:srgbClr val="FFFF00"/>
                </a:solidFill>
              </a:rPr>
              <a:t>днів</a:t>
            </a:r>
            <a:r>
              <a:rPr lang="ru-RU" sz="3200" b="1" dirty="0">
                <a:solidFill>
                  <a:srgbClr val="FFFF00"/>
                </a:solidFill>
              </a:rPr>
              <a:t> </a:t>
            </a:r>
            <a:r>
              <a:rPr lang="ru-RU" sz="3200" b="1" dirty="0" err="1">
                <a:solidFill>
                  <a:srgbClr val="FFFF00"/>
                </a:solidFill>
              </a:rPr>
              <a:t>усього</a:t>
            </a:r>
            <a:r>
              <a:rPr lang="ru-RU" sz="3200" b="1" dirty="0">
                <a:solidFill>
                  <a:srgbClr val="FFFF00"/>
                </a:solidFill>
              </a:rPr>
              <a:t> року з </a:t>
            </a:r>
            <a:r>
              <a:rPr lang="ru-RU" sz="3200" b="1" dirty="0" err="1">
                <a:solidFill>
                  <a:srgbClr val="FFFF00"/>
                </a:solidFill>
              </a:rPr>
              <a:t>поділом</a:t>
            </a:r>
            <a:r>
              <a:rPr lang="ru-RU" sz="3200" b="1" dirty="0">
                <a:solidFill>
                  <a:srgbClr val="FFFF00"/>
                </a:solidFill>
              </a:rPr>
              <a:t> на </a:t>
            </a:r>
            <a:r>
              <a:rPr lang="ru-RU" sz="3200" b="1" dirty="0" err="1">
                <a:solidFill>
                  <a:srgbClr val="FFFF00"/>
                </a:solidFill>
              </a:rPr>
              <a:t>тижні</a:t>
            </a:r>
            <a:r>
              <a:rPr lang="ru-RU" sz="3200" b="1" dirty="0">
                <a:solidFill>
                  <a:srgbClr val="FFFF00"/>
                </a:solidFill>
              </a:rPr>
              <a:t> та </a:t>
            </a:r>
            <a:r>
              <a:rPr lang="ru-RU" sz="3200" b="1" dirty="0" err="1">
                <a:solidFill>
                  <a:srgbClr val="FFFF00"/>
                </a:solidFill>
              </a:rPr>
              <a:t>місяці</a:t>
            </a:r>
            <a:r>
              <a:rPr lang="ru-RU" sz="3200" b="1" dirty="0">
                <a:solidFill>
                  <a:srgbClr val="FFFF00"/>
                </a:solidFill>
              </a:rPr>
              <a:t> й </a:t>
            </a:r>
            <a:r>
              <a:rPr lang="ru-RU" sz="3200" b="1" dirty="0" err="1">
                <a:solidFill>
                  <a:srgbClr val="FFFF00"/>
                </a:solidFill>
              </a:rPr>
              <a:t>позначенням</a:t>
            </a:r>
            <a:r>
              <a:rPr lang="ru-RU" sz="3200" b="1" dirty="0">
                <a:solidFill>
                  <a:srgbClr val="FFFF00"/>
                </a:solidFill>
              </a:rPr>
              <a:t> свят.</a:t>
            </a:r>
          </a:p>
        </p:txBody>
      </p:sp>
    </p:spTree>
    <p:extLst>
      <p:ext uri="{BB962C8B-B14F-4D97-AF65-F5344CB8AC3E}">
        <p14:creationId xmlns:p14="http://schemas.microsoft.com/office/powerpoint/2010/main" val="3379904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Єгипетський</a:t>
            </a:r>
            <a:r>
              <a:rPr lang="ru-RU" dirty="0"/>
              <a:t> </a:t>
            </a:r>
            <a:r>
              <a:rPr lang="ru-RU" dirty="0" err="1"/>
              <a:t>календар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7536837" cy="4635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31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долині</a:t>
            </a:r>
            <a:r>
              <a:rPr lang="ru-RU" dirty="0"/>
              <a:t> </a:t>
            </a:r>
            <a:r>
              <a:rPr lang="ru-RU" dirty="0" err="1"/>
              <a:t>Нілу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створений</a:t>
            </a:r>
            <a:r>
              <a:rPr lang="ru-RU" dirty="0"/>
              <a:t> </a:t>
            </a:r>
            <a:r>
              <a:rPr lang="ru-RU" dirty="0" err="1"/>
              <a:t>календар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проіснував</a:t>
            </a:r>
            <a:r>
              <a:rPr lang="ru-RU" dirty="0"/>
              <a:t> разом з </a:t>
            </a:r>
            <a:r>
              <a:rPr lang="ru-RU" dirty="0" err="1"/>
              <a:t>єгипетського</a:t>
            </a:r>
            <a:r>
              <a:rPr lang="ru-RU" dirty="0"/>
              <a:t> </a:t>
            </a:r>
            <a:r>
              <a:rPr lang="ru-RU" dirty="0" err="1"/>
              <a:t>цивілізацією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4-х </a:t>
            </a:r>
            <a:r>
              <a:rPr lang="ru-RU" dirty="0" err="1"/>
              <a:t>тисячоліть</a:t>
            </a:r>
            <a:r>
              <a:rPr lang="ru-RU" dirty="0"/>
              <a:t>.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календаря </a:t>
            </a:r>
            <a:r>
              <a:rPr lang="ru-RU" dirty="0" err="1"/>
              <a:t>пов'язане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Сіріусом</a:t>
            </a:r>
            <a:r>
              <a:rPr lang="ru-RU" dirty="0"/>
              <a:t> — </a:t>
            </a:r>
            <a:r>
              <a:rPr lang="ru-RU" dirty="0" err="1"/>
              <a:t>яскравою</a:t>
            </a:r>
            <a:r>
              <a:rPr lang="ru-RU" dirty="0"/>
              <a:t> </a:t>
            </a:r>
            <a:r>
              <a:rPr lang="ru-RU" dirty="0" err="1"/>
              <a:t>зіркою</a:t>
            </a:r>
            <a:r>
              <a:rPr lang="ru-RU" dirty="0"/>
              <a:t> </a:t>
            </a:r>
            <a:r>
              <a:rPr lang="ru-RU" dirty="0" err="1"/>
              <a:t>тропічного</a:t>
            </a:r>
            <a:r>
              <a:rPr lang="ru-RU" dirty="0"/>
              <a:t> </a:t>
            </a:r>
            <a:r>
              <a:rPr lang="ru-RU" dirty="0" err="1"/>
              <a:t>небосхилу</a:t>
            </a:r>
            <a:r>
              <a:rPr lang="ru-RU" dirty="0"/>
              <a:t>, </a:t>
            </a:r>
            <a:r>
              <a:rPr lang="ru-RU" dirty="0" err="1"/>
              <a:t>оспіваною</a:t>
            </a:r>
            <a:r>
              <a:rPr lang="ru-RU" dirty="0"/>
              <a:t> </a:t>
            </a:r>
            <a:r>
              <a:rPr lang="ru-RU" dirty="0" err="1"/>
              <a:t>багатьма</a:t>
            </a:r>
            <a:r>
              <a:rPr lang="ru-RU" dirty="0"/>
              <a:t> </a:t>
            </a:r>
            <a:r>
              <a:rPr lang="ru-RU" dirty="0" err="1"/>
              <a:t>поетами</a:t>
            </a:r>
            <a:r>
              <a:rPr lang="ru-RU" dirty="0"/>
              <a:t>. </a:t>
            </a:r>
            <a:r>
              <a:rPr lang="ru-RU" dirty="0" err="1"/>
              <a:t>Сонячний</a:t>
            </a:r>
            <a:r>
              <a:rPr lang="ru-RU" dirty="0"/>
              <a:t> </a:t>
            </a:r>
            <a:r>
              <a:rPr lang="ru-RU" dirty="0" err="1"/>
              <a:t>календар</a:t>
            </a:r>
            <a:r>
              <a:rPr lang="ru-RU" dirty="0"/>
              <a:t> </a:t>
            </a:r>
            <a:r>
              <a:rPr lang="ru-RU" dirty="0" err="1"/>
              <a:t>древніх</a:t>
            </a:r>
            <a:r>
              <a:rPr lang="ru-RU" dirty="0"/>
              <a:t> </a:t>
            </a:r>
            <a:r>
              <a:rPr lang="ru-RU" dirty="0" err="1"/>
              <a:t>єгиптян</a:t>
            </a:r>
            <a:r>
              <a:rPr lang="ru-RU" dirty="0"/>
              <a:t> </a:t>
            </a:r>
            <a:r>
              <a:rPr lang="ru-RU" dirty="0" err="1"/>
              <a:t>лежить</a:t>
            </a:r>
            <a:r>
              <a:rPr lang="ru-RU" dirty="0"/>
              <a:t> в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літочислення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Старого </a:t>
            </a:r>
            <a:r>
              <a:rPr lang="ru-RU" dirty="0" err="1"/>
              <a:t>Світу</a:t>
            </a:r>
            <a:r>
              <a:rPr lang="ru-RU" dirty="0"/>
              <a:t>, аж </a:t>
            </a:r>
            <a:r>
              <a:rPr lang="ru-RU" dirty="0" err="1"/>
              <a:t>досі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720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Юдейський</a:t>
            </a:r>
            <a:r>
              <a:rPr lang="ru-RU" dirty="0"/>
              <a:t> </a:t>
            </a:r>
            <a:r>
              <a:rPr lang="ru-RU" dirty="0" err="1"/>
              <a:t>календар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4968552" cy="503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235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Юдейський</a:t>
            </a:r>
            <a:r>
              <a:rPr lang="ru-RU" dirty="0"/>
              <a:t> </a:t>
            </a:r>
            <a:r>
              <a:rPr lang="ru-RU" dirty="0" err="1"/>
              <a:t>календар</a:t>
            </a:r>
            <a:r>
              <a:rPr lang="ru-RU" dirty="0"/>
              <a:t> — </a:t>
            </a:r>
            <a:r>
              <a:rPr lang="ru-RU" dirty="0" err="1"/>
              <a:t>водночас</a:t>
            </a:r>
            <a:r>
              <a:rPr lang="ru-RU" dirty="0"/>
              <a:t> </a:t>
            </a:r>
            <a:r>
              <a:rPr lang="ru-RU" dirty="0" err="1"/>
              <a:t>релігійний</a:t>
            </a:r>
            <a:r>
              <a:rPr lang="ru-RU" dirty="0"/>
              <a:t> і </a:t>
            </a:r>
            <a:r>
              <a:rPr lang="ru-RU" dirty="0" err="1"/>
              <a:t>офіційний</a:t>
            </a:r>
            <a:r>
              <a:rPr lang="ru-RU" dirty="0"/>
              <a:t> </a:t>
            </a:r>
            <a:r>
              <a:rPr lang="ru-RU" dirty="0" err="1"/>
              <a:t>світський</a:t>
            </a:r>
            <a:r>
              <a:rPr lang="ru-RU" dirty="0"/>
              <a:t> </a:t>
            </a:r>
            <a:r>
              <a:rPr lang="ru-RU" dirty="0" err="1"/>
              <a:t>календар</a:t>
            </a:r>
            <a:r>
              <a:rPr lang="ru-RU" dirty="0"/>
              <a:t> </a:t>
            </a:r>
            <a:r>
              <a:rPr lang="ru-RU" dirty="0" err="1"/>
              <a:t>Ізраїлю</a:t>
            </a:r>
            <a:r>
              <a:rPr lang="ru-RU" dirty="0"/>
              <a:t>.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комбінований</a:t>
            </a:r>
            <a:r>
              <a:rPr lang="ru-RU" dirty="0"/>
              <a:t> </a:t>
            </a:r>
            <a:r>
              <a:rPr lang="ru-RU" dirty="0" err="1"/>
              <a:t>сонячно-місячний</a:t>
            </a:r>
            <a:r>
              <a:rPr lang="ru-RU" dirty="0"/>
              <a:t> </a:t>
            </a:r>
            <a:r>
              <a:rPr lang="ru-RU" dirty="0" err="1" smtClean="0"/>
              <a:t>календар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360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Китайський</a:t>
            </a:r>
            <a:r>
              <a:rPr lang="ru-RU" dirty="0"/>
              <a:t> </a:t>
            </a:r>
            <a:r>
              <a:rPr lang="ru-RU" dirty="0" err="1"/>
              <a:t>календар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69818"/>
            <a:ext cx="4968551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608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Східний</a:t>
            </a:r>
            <a:r>
              <a:rPr lang="ru-RU" dirty="0"/>
              <a:t> (</a:t>
            </a:r>
            <a:r>
              <a:rPr lang="ru-RU" dirty="0" err="1"/>
              <a:t>китайський</a:t>
            </a:r>
            <a:r>
              <a:rPr lang="ru-RU" dirty="0"/>
              <a:t>) </a:t>
            </a:r>
            <a:r>
              <a:rPr lang="ru-RU" dirty="0" err="1"/>
              <a:t>календар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діє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,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складений</a:t>
            </a:r>
            <a:r>
              <a:rPr lang="ru-RU" dirty="0"/>
              <a:t> в </a:t>
            </a:r>
            <a:r>
              <a:rPr lang="ru-RU" dirty="0" err="1"/>
              <a:t>середині</a:t>
            </a:r>
            <a:r>
              <a:rPr lang="ru-RU" dirty="0"/>
              <a:t> </a:t>
            </a:r>
            <a:r>
              <a:rPr lang="ru-RU" dirty="0" err="1"/>
              <a:t>третього</a:t>
            </a:r>
            <a:r>
              <a:rPr lang="ru-RU" dirty="0"/>
              <a:t> </a:t>
            </a:r>
            <a:r>
              <a:rPr lang="ru-RU" dirty="0" err="1"/>
              <a:t>тисячоліття</a:t>
            </a:r>
            <a:r>
              <a:rPr lang="ru-RU" dirty="0"/>
              <a:t> до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ери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календар</a:t>
            </a:r>
            <a:r>
              <a:rPr lang="ru-RU" dirty="0"/>
              <a:t> </a:t>
            </a:r>
            <a:r>
              <a:rPr lang="ru-RU" dirty="0" err="1"/>
              <a:t>являє</a:t>
            </a:r>
            <a:r>
              <a:rPr lang="ru-RU" dirty="0"/>
              <a:t> собою 60-річну </a:t>
            </a:r>
            <a:r>
              <a:rPr lang="ru-RU" dirty="0" err="1"/>
              <a:t>циклічну</a:t>
            </a:r>
            <a:r>
              <a:rPr lang="ru-RU" dirty="0"/>
              <a:t> </a:t>
            </a:r>
            <a:r>
              <a:rPr lang="ru-RU" dirty="0" smtClean="0"/>
              <a:t>систему.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Китайський</a:t>
            </a:r>
            <a:r>
              <a:rPr lang="ru-RU" dirty="0"/>
              <a:t> </a:t>
            </a:r>
            <a:r>
              <a:rPr lang="ru-RU" dirty="0" err="1"/>
              <a:t>календар</a:t>
            </a:r>
            <a:r>
              <a:rPr lang="ru-RU" dirty="0"/>
              <a:t> не </a:t>
            </a:r>
            <a:r>
              <a:rPr lang="ru-RU" dirty="0" err="1"/>
              <a:t>рахує</a:t>
            </a:r>
            <a:r>
              <a:rPr lang="ru-RU" dirty="0"/>
              <a:t> роки в </a:t>
            </a:r>
            <a:r>
              <a:rPr lang="ru-RU" dirty="0" err="1"/>
              <a:t>нескінченній</a:t>
            </a:r>
            <a:r>
              <a:rPr lang="ru-RU" dirty="0"/>
              <a:t> </a:t>
            </a:r>
            <a:r>
              <a:rPr lang="ru-RU" dirty="0" err="1"/>
              <a:t>послідовності</a:t>
            </a:r>
            <a:r>
              <a:rPr lang="ru-RU" dirty="0"/>
              <a:t>. Роки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імена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повторюються</a:t>
            </a:r>
            <a:r>
              <a:rPr lang="ru-RU" dirty="0"/>
              <a:t> </a:t>
            </a:r>
            <a:r>
              <a:rPr lang="ru-RU" dirty="0" err="1"/>
              <a:t>кожні</a:t>
            </a:r>
            <a:r>
              <a:rPr lang="ru-RU" dirty="0"/>
              <a:t> 60 </a:t>
            </a:r>
            <a:r>
              <a:rPr lang="ru-RU" dirty="0" err="1"/>
              <a:t>років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31588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Японський</a:t>
            </a:r>
            <a:r>
              <a:rPr lang="ru-RU" dirty="0"/>
              <a:t> </a:t>
            </a:r>
            <a:r>
              <a:rPr lang="ru-RU" dirty="0" err="1"/>
              <a:t>календар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556792"/>
            <a:ext cx="5328593" cy="517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387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56</TotalTime>
  <Words>364</Words>
  <Application>Microsoft Office PowerPoint</Application>
  <PresentationFormat>Экран (4:3)</PresentationFormat>
  <Paragraphs>23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Презентация PowerPoint</vt:lpstr>
      <vt:lpstr>Календар - список днів усього року з поділом на тижні та місяці й позначенням свят.</vt:lpstr>
      <vt:lpstr>Єгипетський календар</vt:lpstr>
      <vt:lpstr>Презентация PowerPoint</vt:lpstr>
      <vt:lpstr>Юдейський календар</vt:lpstr>
      <vt:lpstr>Презентация PowerPoint</vt:lpstr>
      <vt:lpstr>Китайський календар</vt:lpstr>
      <vt:lpstr>Презентация PowerPoint</vt:lpstr>
      <vt:lpstr>Японський календар</vt:lpstr>
      <vt:lpstr>Презентация PowerPoint</vt:lpstr>
      <vt:lpstr>Індуїстські календарі</vt:lpstr>
      <vt:lpstr>Календар майя</vt:lpstr>
      <vt:lpstr>Презентация PowerPoint</vt:lpstr>
      <vt:lpstr>Давньогрецькі календарі</vt:lpstr>
      <vt:lpstr>Юліанський календар</vt:lpstr>
      <vt:lpstr>Григоріанський календар</vt:lpstr>
      <vt:lpstr>Французький революційний календар</vt:lpstr>
      <vt:lpstr>Календар на Русі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Види календарів</dc:title>
  <dc:creator>Коля</dc:creator>
  <cp:lastModifiedBy>Deafult User</cp:lastModifiedBy>
  <cp:revision>8</cp:revision>
  <dcterms:created xsi:type="dcterms:W3CDTF">2013-11-30T10:01:05Z</dcterms:created>
  <dcterms:modified xsi:type="dcterms:W3CDTF">2013-11-30T11:07:17Z</dcterms:modified>
</cp:coreProperties>
</file>