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60" r:id="rId4"/>
    <p:sldId id="264" r:id="rId5"/>
    <p:sldId id="259" r:id="rId6"/>
    <p:sldId id="261" r:id="rId7"/>
    <p:sldId id="265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2F2F2"/>
    <a:srgbClr val="F3F2F1"/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15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27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38B04D-98DF-426B-8957-3A77BF245AB0}" type="datetimeFigureOut">
              <a:rPr lang="ru-RU" smtClean="0"/>
              <a:t>28.01.2015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487B9-5C2F-4B0E-8809-267267C6AE8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Комета 1P/Галлея, пожалуй, является самой известной кометой, за которой наблюдают уже в течении тысячелетий. Впервые комета упоминается Галлеем в гобелене </a:t>
            </a:r>
            <a:r>
              <a:rPr lang="ru-RU" dirty="0" err="1" smtClean="0"/>
              <a:t>Байе</a:t>
            </a:r>
            <a:r>
              <a:rPr lang="ru-RU" dirty="0" smtClean="0"/>
              <a:t>, в котором рассказывается о битве при Гастингсе в 1066 году.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Комете Галлея требуется около 76 лет, чтобы совершить один полный оборот вокруг Солнца. В последний раз комета была замечена с Земли 1986 году. В том же году международная армада космических аппаратов сошлись на комете, чтобы собрать как можно больше данных о ней.</a:t>
            </a:r>
          </a:p>
          <a:p>
            <a:r>
              <a:rPr lang="ru-RU" dirty="0" smtClean="0"/>
              <a:t>Комета не прилетит внутрь Солнечной системы раньше 2061 года. Каждый раз, когда комета Галлея возвращается к внутренней Солнечной системе, ее ядро распыляет лед и камень в космос. Этот поток мусора приводит к двум слабым метеорным потокам: </a:t>
            </a:r>
            <a:r>
              <a:rPr lang="ru-RU" dirty="0" err="1" smtClean="0"/>
              <a:t>эта-Аквариды</a:t>
            </a:r>
            <a:r>
              <a:rPr lang="ru-RU" dirty="0" smtClean="0"/>
              <a:t> в мае и </a:t>
            </a:r>
            <a:r>
              <a:rPr lang="ru-RU" dirty="0" err="1" smtClean="0"/>
              <a:t>Ориониды</a:t>
            </a:r>
            <a:r>
              <a:rPr lang="ru-RU" dirty="0" smtClean="0"/>
              <a:t> в октябре.</a:t>
            </a:r>
          </a:p>
          <a:p>
            <a:r>
              <a:rPr lang="ru-RU" dirty="0" smtClean="0"/>
              <a:t>Размеры кометы Галлея: 16х8х8 км. Это один из самых мрачных объектов в Солнечной системе. Комета имеет альбедо 0,03, что означает, что она отражает только 3% света, который падает на нее.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Открытие</a:t>
            </a:r>
          </a:p>
          <a:p>
            <a:r>
              <a:rPr lang="ru-RU" dirty="0" smtClean="0"/>
              <a:t>Первые наблюдения кометы Галлея теряются во времени, более 2200 лет назад. Тем не менее, в 1705 году, Эдмонд Галлей изучал орбиты ранее наблюдаемых комет и отметил некоторые, которые, как оказалось, появлялись вновь и вновь каждые 75-76 лет. На основании сходства орбит, он предложил, что это была на самом деле и та же комета, и правильно предсказал следующее возвращение в 1758 году.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Как комета Галлея получила свое название</a:t>
            </a:r>
          </a:p>
          <a:p>
            <a:r>
              <a:rPr lang="ru-RU" dirty="0" smtClean="0"/>
              <a:t>Кометы, как правило, названы по имени их первооткрывателя или именем обсерватории/телескопа, используемого в открытие. Эдмонд Галлей правильно предсказал возвращение этой кометы – первое в своем роде предсказание -  и именно поэтому комета названа в его честь. Буква «Р» означает, что комета Галлея является короткопериодической кометой. Короткопериодические кометы имеют орбитальный период менее 200 лет.</a:t>
            </a:r>
            <a:endParaRPr lang="ru-RU" smtClean="0"/>
          </a:p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487B9-5C2F-4B0E-8809-267267C6AE8C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E4C97-AB7B-4067-956A-1E2747537884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CB48-EEB1-4BEE-900D-D52B4C42A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E4C97-AB7B-4067-956A-1E2747537884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CB48-EEB1-4BEE-900D-D52B4C42A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E4C97-AB7B-4067-956A-1E2747537884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CB48-EEB1-4BEE-900D-D52B4C42A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E4C97-AB7B-4067-956A-1E2747537884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CB48-EEB1-4BEE-900D-D52B4C42A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E4C97-AB7B-4067-956A-1E2747537884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CB48-EEB1-4BEE-900D-D52B4C42A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E4C97-AB7B-4067-956A-1E2747537884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CB48-EEB1-4BEE-900D-D52B4C42A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E4C97-AB7B-4067-956A-1E2747537884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CB48-EEB1-4BEE-900D-D52B4C42A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E4C97-AB7B-4067-956A-1E2747537884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CB48-EEB1-4BEE-900D-D52B4C42A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E4C97-AB7B-4067-956A-1E2747537884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CB48-EEB1-4BEE-900D-D52B4C42A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E4C97-AB7B-4067-956A-1E2747537884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CB48-EEB1-4BEE-900D-D52B4C42A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E4C97-AB7B-4067-956A-1E2747537884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CB48-EEB1-4BEE-900D-D52B4C42A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E4C97-AB7B-4067-956A-1E2747537884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1CB48-EEB1-4BEE-900D-D52B4C42A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2.jpl.nasa.gov/comet/gif/petree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53532" cy="6858001"/>
          </a:xfrm>
          <a:prstGeom prst="rect">
            <a:avLst/>
          </a:prstGeom>
          <a:noFill/>
        </p:spPr>
      </p:pic>
      <p:pic>
        <p:nvPicPr>
          <p:cNvPr id="9" name="Picture 4" descr="http://wallpaper-table.ru/_ph/20/258446974.jpg"/>
          <p:cNvPicPr>
            <a:picLocks noChangeAspect="1" noChangeArrowheads="1"/>
          </p:cNvPicPr>
          <p:nvPr/>
        </p:nvPicPr>
        <p:blipFill>
          <a:blip r:embed="rId4">
            <a:lum bright="-3000" contrast="-7000"/>
          </a:blip>
          <a:srcRect/>
          <a:stretch>
            <a:fillRect/>
          </a:stretch>
        </p:blipFill>
        <p:spPr bwMode="auto">
          <a:xfrm>
            <a:off x="1" y="0"/>
            <a:ext cx="9143999" cy="685988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357298"/>
            <a:ext cx="9144000" cy="1684339"/>
          </a:xfrm>
        </p:spPr>
        <p:txBody>
          <a:bodyPr>
            <a:noAutofit/>
          </a:bodyPr>
          <a:lstStyle/>
          <a:p>
            <a:r>
              <a:rPr lang="ru-RU" sz="9600" b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Комета Галлея</a:t>
            </a:r>
            <a:endParaRPr lang="ru-RU" sz="9600" b="1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71670" y="3714752"/>
            <a:ext cx="6400800" cy="1752600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>Подготовил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>а</a:t>
            </a:r>
            <a:endParaRPr lang="ru-RU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r"/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>ученица 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>11-А класса</a:t>
            </a:r>
          </a:p>
          <a:p>
            <a:pPr algn="r"/>
            <a:r>
              <a:rPr lang="ru-RU" dirty="0" err="1" smtClean="0">
                <a:solidFill>
                  <a:schemeClr val="bg1">
                    <a:lumMod val="95000"/>
                  </a:schemeClr>
                </a:solidFill>
              </a:rPr>
              <a:t>Самойленко</a:t>
            </a:r>
            <a:r>
              <a:rPr lang="ru-RU" dirty="0" smtClean="0">
                <a:solidFill>
                  <a:schemeClr val="bg1">
                    <a:lumMod val="95000"/>
                  </a:schemeClr>
                </a:solidFill>
              </a:rPr>
              <a:t> Олеся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>
                    <a:lumMod val="95000"/>
                  </a:schemeClr>
                </a:solidFill>
              </a:rPr>
              <a:t>Харьковская гимназия №55</a:t>
            </a:r>
            <a:endParaRPr lang="ru-RU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39633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>
                    <a:lumMod val="95000"/>
                  </a:schemeClr>
                </a:solidFill>
              </a:rPr>
              <a:t>Харьков-2014</a:t>
            </a:r>
            <a:endParaRPr lang="ru-RU" sz="24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Олеся\Desktop\космос-песочница-удалённое-700813.jpg"/>
          <p:cNvPicPr>
            <a:picLocks noChangeAspect="1" noChangeArrowheads="1"/>
          </p:cNvPicPr>
          <p:nvPr/>
        </p:nvPicPr>
        <p:blipFill>
          <a:blip r:embed="rId2">
            <a:lum bright="-5000" contrast="13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857232"/>
          <a:ext cx="8229600" cy="5375397"/>
        </p:xfrm>
        <a:graphic>
          <a:graphicData uri="http://schemas.openxmlformats.org/drawingml/2006/table">
            <a:tbl>
              <a:tblPr firstRow="1" bandRow="1">
                <a:solidFill>
                  <a:srgbClr val="E9EEEE">
                    <a:alpha val="20000"/>
                  </a:srgbClr>
                </a:solidFill>
                <a:tableStyleId>{68D230F3-CF80-4859-8CE7-A43EE81993B5}</a:tableStyleId>
              </a:tblPr>
              <a:tblGrid>
                <a:gridCol w="3614734"/>
                <a:gridCol w="4614866"/>
              </a:tblGrid>
              <a:tr h="102142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440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Открытие</a:t>
                      </a:r>
                      <a:endParaRPr lang="ru-RU" sz="44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2F1">
                        <a:alpha val="14118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2142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Первооткрыватель:</a:t>
                      </a:r>
                      <a:endParaRPr lang="ru-RU" sz="2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2F1">
                        <a:alpha val="1411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Наблюдалась в глубокой древности;</a:t>
                      </a:r>
                      <a:endParaRPr lang="ru-RU" sz="2800" b="0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2F1">
                        <a:alpha val="14118"/>
                      </a:srgbClr>
                    </a:solidFill>
                  </a:tcPr>
                </a:tc>
              </a:tr>
              <a:tr h="12845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названа в честь </a:t>
                      </a:r>
                      <a:r>
                        <a:rPr lang="ru-RU" sz="2800" u="none" strike="noStrike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Эдмунда</a:t>
                      </a:r>
                      <a:r>
                        <a:rPr lang="ru-RU" sz="280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Галлея, открывшего периодичность появления</a:t>
                      </a:r>
                      <a:endParaRPr lang="ru-RU" sz="2800" b="0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2F1">
                        <a:alpha val="14118"/>
                      </a:srgbClr>
                    </a:solidFill>
                  </a:tcPr>
                </a:tc>
              </a:tr>
              <a:tr h="10214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Дата открытия:</a:t>
                      </a:r>
                      <a:endParaRPr lang="ru-RU" sz="2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2F1">
                        <a:alpha val="1411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1758 (первый предсказанный перигелий)</a:t>
                      </a:r>
                      <a:endParaRPr lang="ru-RU" sz="2800" b="0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2F1">
                        <a:alpha val="14118"/>
                      </a:srgbClr>
                    </a:solidFill>
                  </a:tcPr>
                </a:tc>
              </a:tr>
              <a:tr h="10214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Альтернативные обозначения:</a:t>
                      </a:r>
                      <a:endParaRPr lang="ru-RU" sz="28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2F1">
                        <a:alpha val="1411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Комета Галлея, 1</a:t>
                      </a:r>
                      <a:r>
                        <a:rPr lang="en-AU" sz="280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</a:t>
                      </a:r>
                      <a:endParaRPr lang="en-AU" sz="2800" b="0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2F1">
                        <a:alpha val="14118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Олеся\Desktop\космос-песочница-удалённое-700813.jpg"/>
          <p:cNvPicPr>
            <a:picLocks noChangeAspect="1" noChangeArrowheads="1"/>
          </p:cNvPicPr>
          <p:nvPr/>
        </p:nvPicPr>
        <p:blipFill>
          <a:blip r:embed="rId2">
            <a:lum bright="-5000" contrast="13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28596" y="1357298"/>
            <a:ext cx="8358246" cy="3416320"/>
          </a:xfrm>
          <a:prstGeom prst="rect">
            <a:avLst/>
          </a:prstGeom>
          <a:solidFill>
            <a:srgbClr val="F2F2F2">
              <a:alpha val="20000"/>
            </a:srgb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Каждый раз, когда комета Галлея возвращается к внутренней Солнечной системе, ее ядро распыляет лед и камень в космос. Этот поток мусора приводит к двум слабым метеорным потокам: </a:t>
            </a:r>
            <a:r>
              <a:rPr lang="ru-RU" sz="3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эта-Аквариды</a:t>
            </a:r>
            <a:r>
              <a:rPr lang="ru-RU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мае и </a:t>
            </a:r>
            <a:r>
              <a:rPr lang="ru-RU" sz="3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Ориониды</a:t>
            </a:r>
            <a:r>
              <a:rPr lang="ru-RU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октябре.</a:t>
            </a:r>
            <a:endParaRPr lang="ru-RU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Олеся\Desktop\космос-песочница-удалённое-700813.jpg"/>
          <p:cNvPicPr>
            <a:picLocks noChangeAspect="1" noChangeArrowheads="1"/>
          </p:cNvPicPr>
          <p:nvPr/>
        </p:nvPicPr>
        <p:blipFill>
          <a:blip r:embed="rId2">
            <a:lum bright="-5000" contrast="13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28596" y="1285860"/>
            <a:ext cx="8072494" cy="3785652"/>
          </a:xfrm>
          <a:prstGeom prst="rect">
            <a:avLst/>
          </a:prstGeom>
          <a:solidFill>
            <a:srgbClr val="FFFFFF">
              <a:alpha val="20000"/>
            </a:srgbClr>
          </a:solidFill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Размеры кометы Галлея: 16х8х8 км. Это один из самых мрачных объектов в Солнечной системе. Комета имеет альбедо 0.03, что означает, что она отражает только 3% света, который падает на нее.</a:t>
            </a:r>
            <a:endParaRPr lang="ru-RU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Олеся\Desktop\космос-песочница-удалённое-700813.jpg"/>
          <p:cNvPicPr>
            <a:picLocks noChangeAspect="1" noChangeArrowheads="1"/>
          </p:cNvPicPr>
          <p:nvPr/>
        </p:nvPicPr>
        <p:blipFill>
          <a:blip r:embed="rId2">
            <a:lum bright="-11000" contrast="13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28596" y="500042"/>
          <a:ext cx="8429684" cy="5750760"/>
        </p:xfrm>
        <a:graphic>
          <a:graphicData uri="http://schemas.openxmlformats.org/drawingml/2006/table">
            <a:tbl>
              <a:tblPr firstRow="1" bandRow="1">
                <a:solidFill>
                  <a:srgbClr val="E9EEEE">
                    <a:alpha val="20000"/>
                  </a:srgbClr>
                </a:solidFill>
                <a:tableStyleId>{68D230F3-CF80-4859-8CE7-A43EE81993B5}</a:tableStyleId>
              </a:tblPr>
              <a:tblGrid>
                <a:gridCol w="4143404"/>
                <a:gridCol w="4286280"/>
              </a:tblGrid>
              <a:tr h="100013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4400" b="1" i="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Характеристики орбиты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2F1">
                        <a:alpha val="16078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786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Эксцентриситет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2F1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0" i="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0,967143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2F1">
                        <a:alpha val="16078"/>
                      </a:srgbClr>
                    </a:solidFill>
                  </a:tcPr>
                </a:tc>
              </a:tr>
              <a:tr h="67866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Большая полуось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2F1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0" i="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2,66795 </a:t>
                      </a:r>
                      <a:r>
                        <a:rPr lang="ru-RU" sz="3200" b="0" i="0" u="none" strike="noStrike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млрд</a:t>
                      </a:r>
                      <a:r>
                        <a:rPr lang="ru-RU" sz="3200" b="0" i="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 км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2F1">
                        <a:alpha val="16078"/>
                      </a:srgbClr>
                    </a:solidFill>
                  </a:tcPr>
                </a:tc>
              </a:tr>
              <a:tr h="6786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0" i="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(17,83414 а. е.)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2F1">
                        <a:alpha val="16078"/>
                      </a:srgbClr>
                    </a:solidFill>
                  </a:tcPr>
                </a:tc>
              </a:tr>
              <a:tr h="67866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Перигелий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2F1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0" i="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87,661 </a:t>
                      </a:r>
                      <a:r>
                        <a:rPr lang="ru-RU" sz="3200" b="0" i="0" u="none" strike="noStrike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млн</a:t>
                      </a:r>
                      <a:r>
                        <a:rPr lang="ru-RU" sz="3200" b="0" i="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 км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2F1">
                        <a:alpha val="16078"/>
                      </a:srgbClr>
                    </a:solidFill>
                  </a:tcPr>
                </a:tc>
              </a:tr>
              <a:tr h="6786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2F1">
                        <a:alpha val="1411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0" i="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(0,585978 а. е.)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2F1">
                        <a:alpha val="16078"/>
                      </a:srgbClr>
                    </a:solidFill>
                  </a:tcPr>
                </a:tc>
              </a:tr>
              <a:tr h="67866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Афелий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2F1">
                        <a:alpha val="1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0" i="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5,24824 </a:t>
                      </a:r>
                      <a:r>
                        <a:rPr lang="ru-RU" sz="3200" b="0" i="0" u="none" strike="noStrike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млрд</a:t>
                      </a:r>
                      <a:r>
                        <a:rPr lang="ru-RU" sz="3200" b="0" i="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 км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2F1">
                        <a:alpha val="16078"/>
                      </a:srgbClr>
                    </a:solidFill>
                  </a:tcPr>
                </a:tc>
              </a:tr>
              <a:tr h="6786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2F1">
                        <a:alpha val="1411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0" i="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(35,082302 а. е.)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2F1">
                        <a:alpha val="16078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Олеся\Desktop\космос-песочница-удалённое-700813.jpg"/>
          <p:cNvPicPr>
            <a:picLocks noChangeAspect="1" noChangeArrowheads="1"/>
          </p:cNvPicPr>
          <p:nvPr/>
        </p:nvPicPr>
        <p:blipFill>
          <a:blip r:embed="rId2">
            <a:lum bright="-11000" contrast="13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28596" y="500042"/>
          <a:ext cx="8429684" cy="5500726"/>
        </p:xfrm>
        <a:graphic>
          <a:graphicData uri="http://schemas.openxmlformats.org/drawingml/2006/table">
            <a:tbl>
              <a:tblPr firstRow="1" bandRow="1">
                <a:solidFill>
                  <a:srgbClr val="E9EEEE">
                    <a:alpha val="20000"/>
                  </a:srgbClr>
                </a:solidFill>
                <a:tableStyleId>{68D230F3-CF80-4859-8CE7-A43EE81993B5}</a:tableStyleId>
              </a:tblPr>
              <a:tblGrid>
                <a:gridCol w="4429156"/>
                <a:gridCol w="4000528"/>
              </a:tblGrid>
              <a:tr h="148096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4400" b="1" i="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Характеристики орбиты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2F1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049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Период обращения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2F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0" i="0" u="none" strike="noStrike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75,3 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2F1">
                        <a:alpha val="20000"/>
                      </a:srgbClr>
                    </a:solidFill>
                  </a:tcPr>
                </a:tc>
              </a:tr>
              <a:tr h="10049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Наклонение орбиты: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2F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0" i="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162,3°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2F1">
                        <a:alpha val="20000"/>
                      </a:srgbClr>
                    </a:solidFill>
                  </a:tcPr>
                </a:tc>
              </a:tr>
              <a:tr h="10049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Последний перигелий: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2F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0" i="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9 февраля 1986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2F1">
                        <a:alpha val="20000"/>
                      </a:srgbClr>
                    </a:solidFill>
                  </a:tcPr>
                </a:tc>
              </a:tr>
              <a:tr h="10049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Следующий перигелий: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2F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0" i="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28 июля 2061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2F1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Олеся\Desktop\космос-песочница-удалённое-700813.jpg"/>
          <p:cNvPicPr>
            <a:picLocks noChangeAspect="1" noChangeArrowheads="1"/>
          </p:cNvPicPr>
          <p:nvPr/>
        </p:nvPicPr>
        <p:blipFill>
          <a:blip r:embed="rId2">
            <a:lum bright="-5000" contrast="13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00034" y="1357298"/>
            <a:ext cx="8072494" cy="4524315"/>
          </a:xfrm>
          <a:prstGeom prst="rect">
            <a:avLst/>
          </a:prstGeom>
          <a:solidFill>
            <a:srgbClr val="FFFFFF">
              <a:alpha val="20000"/>
            </a:srgbClr>
          </a:solidFill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Эдмонд Галлей правильно предсказал возвращение этой кометы, и именно поэтому она названа в его честь. Буква «Р» означает, что комета Галлея является короткопериодической кометой. Короткопериодические кометы имеют орбитальный период менее 200 лет.</a:t>
            </a:r>
            <a:endParaRPr lang="ru-RU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2910" y="0"/>
            <a:ext cx="77153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Название кометы</a:t>
            </a:r>
            <a:endParaRPr lang="ru-RU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Олеся\Desktop\космос-песочница-удалённое-700813.jpg"/>
          <p:cNvPicPr>
            <a:picLocks noChangeAspect="1" noChangeArrowheads="1"/>
          </p:cNvPicPr>
          <p:nvPr/>
        </p:nvPicPr>
        <p:blipFill>
          <a:blip r:embed="rId2">
            <a:lum bright="-11000" contrast="13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28596" y="500043"/>
          <a:ext cx="8429684" cy="5699314"/>
        </p:xfrm>
        <a:graphic>
          <a:graphicData uri="http://schemas.openxmlformats.org/drawingml/2006/table">
            <a:tbl>
              <a:tblPr firstRow="1" bandRow="1">
                <a:solidFill>
                  <a:srgbClr val="E9EEEE">
                    <a:alpha val="20000"/>
                  </a:srgbClr>
                </a:solidFill>
                <a:tableStyleId>{68D230F3-CF80-4859-8CE7-A43EE81993B5}</a:tableStyleId>
              </a:tblPr>
              <a:tblGrid>
                <a:gridCol w="4429156"/>
                <a:gridCol w="4000528"/>
              </a:tblGrid>
              <a:tr h="137533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4400" b="1" i="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Физические характеристики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2F1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32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Размеры: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2F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0" i="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15×8 км, 11 км (в среднем)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2F1">
                        <a:alpha val="20000"/>
                      </a:srgbClr>
                    </a:solidFill>
                  </a:tcPr>
                </a:tc>
              </a:tr>
              <a:tr h="9332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Масса: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2F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0" i="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2,2·10</a:t>
                      </a:r>
                      <a:r>
                        <a:rPr lang="ru-RU" sz="3200" b="0" i="0" u="none" strike="noStrike" baseline="300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14</a:t>
                      </a:r>
                      <a:r>
                        <a:rPr lang="ru-RU" sz="3200" b="0" i="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 кг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2F1">
                        <a:alpha val="20000"/>
                      </a:srgbClr>
                    </a:solidFill>
                  </a:tcPr>
                </a:tc>
              </a:tr>
              <a:tr h="12541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Средняя плотность: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2F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0" i="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600 кг/м³ (оценки варьируются от 200 до 1500 кг/м³)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2F1">
                        <a:alpha val="20000"/>
                      </a:srgbClr>
                    </a:solidFill>
                  </a:tcPr>
                </a:tc>
              </a:tr>
              <a:tr h="9332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1" i="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Альбедо: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2F1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0" i="0" u="none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0,03</a:t>
                      </a:r>
                      <a:endParaRPr lang="ru-RU" sz="3200" b="0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2F1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Олеся\Desktop\космос-песочница-удалённое-700813.jpg"/>
          <p:cNvPicPr>
            <a:picLocks noChangeAspect="1" noChangeArrowheads="1"/>
          </p:cNvPicPr>
          <p:nvPr/>
        </p:nvPicPr>
        <p:blipFill>
          <a:blip r:embed="rId2">
            <a:lum bright="-5000" contrast="13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1857364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ru-RU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267</Words>
  <Application>Microsoft Office PowerPoint</Application>
  <PresentationFormat>Экран (4:3)</PresentationFormat>
  <Paragraphs>61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Комета Галлея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Комета Галлея</dc:title>
  <dc:creator>Олеся</dc:creator>
  <cp:lastModifiedBy>Олеся</cp:lastModifiedBy>
  <cp:revision>10</cp:revision>
  <dcterms:created xsi:type="dcterms:W3CDTF">2014-12-06T21:17:12Z</dcterms:created>
  <dcterms:modified xsi:type="dcterms:W3CDTF">2015-01-28T21:34:52Z</dcterms:modified>
</cp:coreProperties>
</file>