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5" r:id="rId8"/>
    <p:sldId id="266" r:id="rId9"/>
    <p:sldId id="268" r:id="rId10"/>
    <p:sldId id="269" r:id="rId11"/>
    <p:sldId id="272" r:id="rId12"/>
  </p:sldIdLst>
  <p:sldSz cx="12190413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600" y="-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87238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1883" y="1964267"/>
            <a:ext cx="7196789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1883" y="4385733"/>
            <a:ext cx="7196789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1395" y="5870576"/>
            <a:ext cx="1599992" cy="3778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1883" y="5870576"/>
            <a:ext cx="4893321" cy="3778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7578" y="5870576"/>
            <a:ext cx="551095" cy="3778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66929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87238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11" y="4732865"/>
            <a:ext cx="1013010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422" y="932112"/>
            <a:ext cx="875868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54" indent="0">
              <a:buNone/>
              <a:defRPr sz="1600"/>
            </a:lvl2pPr>
            <a:lvl3pPr marL="914309" indent="0">
              <a:buNone/>
              <a:defRPr sz="1600"/>
            </a:lvl3pPr>
            <a:lvl4pPr marL="1371463" indent="0">
              <a:buNone/>
              <a:defRPr sz="1600"/>
            </a:lvl4pPr>
            <a:lvl5pPr marL="1828617" indent="0">
              <a:buNone/>
              <a:defRPr sz="1600"/>
            </a:lvl5pPr>
            <a:lvl6pPr marL="2285771" indent="0">
              <a:buNone/>
              <a:defRPr sz="1600"/>
            </a:lvl6pPr>
            <a:lvl7pPr marL="2742926" indent="0">
              <a:buNone/>
              <a:defRPr sz="1600"/>
            </a:lvl7pPr>
            <a:lvl8pPr marL="3200080" indent="0">
              <a:buNone/>
              <a:defRPr sz="1600"/>
            </a:lvl8pPr>
            <a:lvl9pPr marL="3657234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11" y="5299603"/>
            <a:ext cx="10130108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1744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87238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12" y="609602"/>
            <a:ext cx="10130108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11" y="4343400"/>
            <a:ext cx="1013010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6122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87238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6534" y="2743200"/>
            <a:ext cx="609521" cy="584776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999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11" y="823337"/>
            <a:ext cx="609521" cy="584776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999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138" y="609602"/>
            <a:ext cx="9549156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732" y="3352800"/>
            <a:ext cx="9337968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154" indent="0">
              <a:buFontTx/>
              <a:buNone/>
              <a:defRPr/>
            </a:lvl2pPr>
            <a:lvl3pPr marL="914309" indent="0">
              <a:buFontTx/>
              <a:buNone/>
              <a:defRPr/>
            </a:lvl3pPr>
            <a:lvl4pPr marL="1371463" indent="0">
              <a:buFontTx/>
              <a:buNone/>
              <a:defRPr/>
            </a:lvl4pPr>
            <a:lvl5pPr marL="1828617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376" y="4343400"/>
            <a:ext cx="10151045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8493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87238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13" y="3308581"/>
            <a:ext cx="10130106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12" y="4777381"/>
            <a:ext cx="10130107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4802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87238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6534" y="2743200"/>
            <a:ext cx="609521" cy="584776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999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11" y="823337"/>
            <a:ext cx="609521" cy="584776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999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138" y="609602"/>
            <a:ext cx="9549156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711" y="3886200"/>
            <a:ext cx="10134117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10" y="4775200"/>
            <a:ext cx="10134117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332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87238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12" y="609602"/>
            <a:ext cx="10130108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712" y="3505200"/>
            <a:ext cx="10130109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11" y="4343400"/>
            <a:ext cx="10130109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7693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87238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712" y="609601"/>
            <a:ext cx="10130106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398813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87238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7548" y="609600"/>
            <a:ext cx="215827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710" y="609600"/>
            <a:ext cx="7831097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9250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87238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8893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87238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11" y="3308581"/>
            <a:ext cx="10130108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10" y="4777381"/>
            <a:ext cx="10130109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6590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87238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13" y="2142067"/>
            <a:ext cx="499468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137" y="2142068"/>
            <a:ext cx="499468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893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543" y="2218267"/>
            <a:ext cx="470844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712" y="2870201"/>
            <a:ext cx="499627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5210" y="2226734"/>
            <a:ext cx="472219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2725" y="2870201"/>
            <a:ext cx="499468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3220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87238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3154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87238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9133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87238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11" y="2074333"/>
            <a:ext cx="3680406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96" y="609601"/>
            <a:ext cx="6168223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11" y="3445933"/>
            <a:ext cx="3680406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0644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87238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11" y="1600200"/>
            <a:ext cx="616385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5272" y="914400"/>
            <a:ext cx="3280547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54" indent="0">
              <a:buNone/>
              <a:defRPr sz="1600"/>
            </a:lvl2pPr>
            <a:lvl3pPr marL="914309" indent="0">
              <a:buNone/>
              <a:defRPr sz="1600"/>
            </a:lvl3pPr>
            <a:lvl4pPr marL="1371463" indent="0">
              <a:buNone/>
              <a:defRPr sz="1600"/>
            </a:lvl4pPr>
            <a:lvl5pPr marL="1828617" indent="0">
              <a:buNone/>
              <a:defRPr sz="1600"/>
            </a:lvl5pPr>
            <a:lvl6pPr marL="2285771" indent="0">
              <a:buNone/>
              <a:defRPr sz="1600"/>
            </a:lvl6pPr>
            <a:lvl7pPr marL="2742926" indent="0">
              <a:buNone/>
              <a:defRPr sz="1600"/>
            </a:lvl7pPr>
            <a:lvl8pPr marL="3200080" indent="0">
              <a:buNone/>
              <a:defRPr sz="1600"/>
            </a:lvl8pPr>
            <a:lvl9pPr marL="3657234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11" y="2971800"/>
            <a:ext cx="6163851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867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712" y="609601"/>
            <a:ext cx="10130106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12" y="2142068"/>
            <a:ext cx="10130106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8542" y="5870576"/>
            <a:ext cx="1599992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711" y="5870576"/>
            <a:ext cx="782664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4724" y="5870576"/>
            <a:ext cx="551095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29951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l" defTabSz="457154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21" indent="-285721" algn="l" defTabSz="457154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876" indent="-285721" algn="l" defTabSz="457154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030" indent="-285721" algn="l" defTabSz="457154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2896" indent="-171433" algn="l" defTabSz="457154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050" indent="-171433" algn="l" defTabSz="457154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349" indent="-228577" algn="l" defTabSz="457154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503" indent="-228577" algn="l" defTabSz="457154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8657" indent="-228577" algn="l" defTabSz="457154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5811" indent="-228577" algn="l" defTabSz="457154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60374" y="2708920"/>
            <a:ext cx="7196789" cy="2421464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itchFamily="34" charset="0"/>
              </a:rPr>
              <a:t>Місяць – супутник Землі</a:t>
            </a:r>
            <a:endParaRPr lang="uk-UA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6606" y="1772816"/>
            <a:ext cx="5130557" cy="1193304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Candara" pitchFamily="34" charset="0"/>
              </a:rPr>
              <a:t>Підготувала: </a:t>
            </a:r>
          </a:p>
          <a:p>
            <a:r>
              <a:rPr lang="uk-UA" dirty="0" smtClean="0">
                <a:latin typeface="Candara" pitchFamily="34" charset="0"/>
              </a:rPr>
              <a:t>учениця </a:t>
            </a:r>
            <a:r>
              <a:rPr lang="uk-UA" dirty="0" smtClean="0">
                <a:latin typeface="Candara" pitchFamily="34" charset="0"/>
              </a:rPr>
              <a:t>11-Акласу </a:t>
            </a:r>
            <a:endParaRPr lang="uk-UA" dirty="0" smtClean="0">
              <a:latin typeface="Candara" pitchFamily="34" charset="0"/>
            </a:endParaRPr>
          </a:p>
          <a:p>
            <a:r>
              <a:rPr lang="uk-UA" dirty="0" err="1" smtClean="0">
                <a:latin typeface="Candara" pitchFamily="34" charset="0"/>
              </a:rPr>
              <a:t>ТвердохЛіБ</a:t>
            </a:r>
            <a:r>
              <a:rPr lang="uk-UA" dirty="0" smtClean="0">
                <a:latin typeface="Candara" pitchFamily="34" charset="0"/>
              </a:rPr>
              <a:t> АНЖЕЛІКА</a:t>
            </a:r>
            <a:endParaRPr lang="uk-UA" dirty="0">
              <a:latin typeface="Candar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206" y="1700808"/>
            <a:ext cx="5328592" cy="4680520"/>
          </a:xfrm>
        </p:spPr>
        <p:txBody>
          <a:bodyPr>
            <a:noAutofit/>
          </a:bodyPr>
          <a:lstStyle/>
          <a:p>
            <a:pPr algn="just"/>
            <a:r>
              <a:rPr lang="uk-UA" sz="1600" dirty="0"/>
              <a:t>Гравітаційні сили між Землею і Місяцем викликають деякі цікаві ефекти. Найвідоміший з них — морські припливи й відпливи. Гравітаційне тяжіння Місяця сильніше на тому боці Землі, який звернено до Місяця, і слабше — на протилежному боці. Тому поверхня Землі, особливо океани, витягнута в напрямку до Місяця. </a:t>
            </a:r>
            <a:endParaRPr lang="uk-UA" sz="1600" dirty="0" smtClean="0"/>
          </a:p>
          <a:p>
            <a:pPr algn="just"/>
            <a:r>
              <a:rPr lang="uk-UA" sz="1600" dirty="0" smtClean="0"/>
              <a:t>Якби </a:t>
            </a:r>
            <a:r>
              <a:rPr lang="uk-UA" sz="1600" dirty="0"/>
              <a:t>ми подивилися на Землю збоку, ми побачили б дві опуклості, одна з яких спрямована у бік Місяця, а інша — у протилежний бік. Цей ефект набагато сильніший в океанській воді, ніж у твердій корі, тож опуклість води більша. А оскільки Земля обертається набагато швидше, ніж Місяць пересувається своєю орбітою, рух опуклостей навколо Землі створює два припливи на день.</a:t>
            </a:r>
            <a:endParaRPr lang="uk-UA" sz="1600" dirty="0">
              <a:latin typeface="Candara" panose="020E0502030303020204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85712" y="249561"/>
            <a:ext cx="10130106" cy="1235223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Гравітаційна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взаємодія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.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Припливи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 та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відпливи</a:t>
            </a:r>
            <a:endParaRPr lang="ru-RU" sz="3200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9218" name="Picture 2" descr="http://forumkiev.com/attachments/62468d1331761172-ot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242"/>
          <a:stretch/>
        </p:blipFill>
        <p:spPr bwMode="auto">
          <a:xfrm>
            <a:off x="1054646" y="2420888"/>
            <a:ext cx="4211053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80174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46" y="2492896"/>
            <a:ext cx="10130106" cy="1456267"/>
          </a:xfrm>
        </p:spPr>
        <p:txBody>
          <a:bodyPr>
            <a:normAutofit/>
          </a:bodyPr>
          <a:lstStyle/>
          <a:p>
            <a:pPr algn="ctr"/>
            <a:r>
              <a:rPr lang="uk-UA" sz="4400" b="1" i="1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" panose="020E0502030303020204" pitchFamily="34" charset="0"/>
              </a:rPr>
              <a:t>Дякую за увагу</a:t>
            </a:r>
            <a:r>
              <a:rPr lang="uk-UA" sz="4400" b="1" i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!</a:t>
            </a:r>
            <a:endParaRPr lang="uk-UA" sz="4400" b="1" i="1" cap="none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9137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4566" y="1916832"/>
            <a:ext cx="5400599" cy="2736304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Candara" pitchFamily="34" charset="0"/>
              </a:rPr>
              <a:t>М</a:t>
            </a:r>
            <a:r>
              <a:rPr lang="uk-UA" dirty="0">
                <a:latin typeface="Candara" pitchFamily="34" charset="0"/>
              </a:rPr>
              <a:t>і</a:t>
            </a:r>
            <a:r>
              <a:rPr lang="ru-RU" dirty="0" err="1" smtClean="0">
                <a:latin typeface="Candara" pitchFamily="34" charset="0"/>
              </a:rPr>
              <a:t>сяць</a:t>
            </a:r>
            <a:r>
              <a:rPr lang="ru-RU" dirty="0" smtClean="0">
                <a:latin typeface="Candara" pitchFamily="34" charset="0"/>
              </a:rPr>
              <a:t> — </a:t>
            </a:r>
            <a:r>
              <a:rPr lang="ru-RU" dirty="0" err="1" smtClean="0">
                <a:latin typeface="Candara" pitchFamily="34" charset="0"/>
              </a:rPr>
              <a:t>єдиний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природний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супутник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планети</a:t>
            </a:r>
            <a:r>
              <a:rPr lang="ru-RU" dirty="0" smtClean="0">
                <a:latin typeface="Candara" pitchFamily="34" charset="0"/>
              </a:rPr>
              <a:t> Земля. </a:t>
            </a:r>
            <a:r>
              <a:rPr lang="ru-RU" dirty="0" err="1" smtClean="0">
                <a:latin typeface="Candara" pitchFamily="34" charset="0"/>
              </a:rPr>
              <a:t>Це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другий</a:t>
            </a:r>
            <a:r>
              <a:rPr lang="ru-RU" dirty="0" smtClean="0">
                <a:latin typeface="Candara" pitchFamily="34" charset="0"/>
              </a:rPr>
              <a:t> за </a:t>
            </a:r>
            <a:r>
              <a:rPr lang="ru-RU" dirty="0" err="1" smtClean="0">
                <a:latin typeface="Candara" pitchFamily="34" charset="0"/>
              </a:rPr>
              <a:t>яскравістю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об'єкт</a:t>
            </a:r>
            <a:r>
              <a:rPr lang="ru-RU" dirty="0" smtClean="0">
                <a:latin typeface="Candara" pitchFamily="34" charset="0"/>
              </a:rPr>
              <a:t> на земному </a:t>
            </a:r>
            <a:r>
              <a:rPr lang="ru-RU" dirty="0" err="1" smtClean="0">
                <a:latin typeface="Candara" pitchFamily="34" charset="0"/>
              </a:rPr>
              <a:t>небосхилі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після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Сонця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і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п'ятий</a:t>
            </a:r>
            <a:r>
              <a:rPr lang="ru-RU" dirty="0" smtClean="0">
                <a:latin typeface="Candara" pitchFamily="34" charset="0"/>
              </a:rPr>
              <a:t> за величиною </a:t>
            </a:r>
            <a:r>
              <a:rPr lang="ru-RU" dirty="0" err="1" smtClean="0">
                <a:latin typeface="Candara" pitchFamily="34" charset="0"/>
              </a:rPr>
              <a:t>природний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супутник</a:t>
            </a:r>
            <a:r>
              <a:rPr lang="ru-RU" dirty="0" smtClean="0">
                <a:latin typeface="Candara" pitchFamily="34" charset="0"/>
              </a:rPr>
              <a:t> планет </a:t>
            </a:r>
            <a:r>
              <a:rPr lang="ru-RU" dirty="0" err="1" smtClean="0">
                <a:latin typeface="Candara" pitchFamily="34" charset="0"/>
              </a:rPr>
              <a:t>Сонячної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системи</a:t>
            </a:r>
            <a:r>
              <a:rPr lang="ru-RU" dirty="0" smtClean="0">
                <a:latin typeface="Candara" pitchFamily="34" charset="0"/>
              </a:rPr>
              <a:t>. </a:t>
            </a:r>
            <a:r>
              <a:rPr lang="ru-RU" dirty="0" err="1" smtClean="0">
                <a:latin typeface="Candara" pitchFamily="34" charset="0"/>
              </a:rPr>
              <a:t>Також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є</a:t>
            </a:r>
            <a:r>
              <a:rPr lang="ru-RU" dirty="0" smtClean="0">
                <a:latin typeface="Candara" pitchFamily="34" charset="0"/>
              </a:rPr>
              <a:t> першим </a:t>
            </a:r>
            <a:r>
              <a:rPr lang="ru-RU" dirty="0" err="1" smtClean="0">
                <a:latin typeface="Candara" pitchFamily="34" charset="0"/>
              </a:rPr>
              <a:t>і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єдиним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позаземним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об'єктом</a:t>
            </a:r>
            <a:r>
              <a:rPr lang="ru-RU" dirty="0" smtClean="0">
                <a:latin typeface="Candara" pitchFamily="34" charset="0"/>
              </a:rPr>
              <a:t> природного </a:t>
            </a:r>
            <a:r>
              <a:rPr lang="ru-RU" dirty="0" err="1" smtClean="0">
                <a:latin typeface="Candara" pitchFamily="34" charset="0"/>
              </a:rPr>
              <a:t>походження</a:t>
            </a:r>
            <a:r>
              <a:rPr lang="ru-RU" dirty="0" smtClean="0">
                <a:latin typeface="Candara" pitchFamily="34" charset="0"/>
              </a:rPr>
              <a:t>, на </a:t>
            </a:r>
            <a:r>
              <a:rPr lang="ru-RU" dirty="0" err="1" smtClean="0">
                <a:latin typeface="Candara" pitchFamily="34" charset="0"/>
              </a:rPr>
              <a:t>якому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побувала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людина</a:t>
            </a:r>
            <a:r>
              <a:rPr lang="ru-RU" dirty="0" smtClean="0">
                <a:latin typeface="Candara" pitchFamily="34" charset="0"/>
              </a:rPr>
              <a:t>. </a:t>
            </a:r>
            <a:r>
              <a:rPr lang="ru-RU" dirty="0" err="1" smtClean="0">
                <a:latin typeface="Candara" pitchFamily="34" charset="0"/>
              </a:rPr>
              <a:t>Середня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відстань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між</a:t>
            </a:r>
            <a:r>
              <a:rPr lang="ru-RU" dirty="0" smtClean="0">
                <a:latin typeface="Candara" pitchFamily="34" charset="0"/>
              </a:rPr>
              <a:t> центрами </a:t>
            </a:r>
            <a:r>
              <a:rPr lang="ru-RU" dirty="0" err="1" smtClean="0">
                <a:latin typeface="Candara" pitchFamily="34" charset="0"/>
              </a:rPr>
              <a:t>Землі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і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Місяця</a:t>
            </a:r>
            <a:r>
              <a:rPr lang="ru-RU" dirty="0" smtClean="0">
                <a:latin typeface="Candara" pitchFamily="34" charset="0"/>
              </a:rPr>
              <a:t> — 384 467 км</a:t>
            </a:r>
            <a:endParaRPr lang="uk-UA" dirty="0">
              <a:latin typeface="Candara" pitchFamily="34" charset="0"/>
            </a:endParaRPr>
          </a:p>
        </p:txBody>
      </p:sp>
      <p:pic>
        <p:nvPicPr>
          <p:cNvPr id="4" name="Рисунок 3" descr="Moon_apollo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27254" y="620688"/>
            <a:ext cx="4891641" cy="5328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itchFamily="34" charset="0"/>
              </a:rPr>
              <a:t>Планетарні</a:t>
            </a:r>
            <a:r>
              <a:rPr lang="ru-RU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itchFamily="34" charset="0"/>
              </a:rPr>
              <a:t> характеристики:</a:t>
            </a:r>
            <a:endParaRPr lang="uk-UA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>
                <a:latin typeface="Candara" pitchFamily="34" charset="0"/>
              </a:rPr>
              <a:t>Радіус</a:t>
            </a:r>
            <a:r>
              <a:rPr lang="ru-RU" dirty="0" smtClean="0">
                <a:latin typeface="Candara" pitchFamily="34" charset="0"/>
              </a:rPr>
              <a:t> = 1738 км </a:t>
            </a:r>
          </a:p>
          <a:p>
            <a:r>
              <a:rPr lang="ru-RU" dirty="0" smtClean="0">
                <a:latin typeface="Candara" pitchFamily="34" charset="0"/>
              </a:rPr>
              <a:t>Велика </a:t>
            </a:r>
            <a:r>
              <a:rPr lang="ru-RU" dirty="0" err="1" smtClean="0">
                <a:latin typeface="Candara" pitchFamily="34" charset="0"/>
              </a:rPr>
              <a:t>піввісь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орбіти</a:t>
            </a:r>
            <a:r>
              <a:rPr lang="ru-RU" dirty="0" smtClean="0">
                <a:latin typeface="Candara" pitchFamily="34" charset="0"/>
              </a:rPr>
              <a:t> = 384 400 км </a:t>
            </a:r>
          </a:p>
          <a:p>
            <a:r>
              <a:rPr lang="ru-RU" dirty="0" err="1" smtClean="0">
                <a:latin typeface="Candara" pitchFamily="34" charset="0"/>
              </a:rPr>
              <a:t>Орбітальний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період</a:t>
            </a:r>
            <a:r>
              <a:rPr lang="ru-RU" dirty="0" smtClean="0">
                <a:latin typeface="Candara" pitchFamily="34" charset="0"/>
              </a:rPr>
              <a:t> = 27,321 661 </a:t>
            </a:r>
            <a:r>
              <a:rPr lang="ru-RU" dirty="0" err="1" smtClean="0">
                <a:latin typeface="Candara" pitchFamily="34" charset="0"/>
              </a:rPr>
              <a:t>діб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Ексцентриситет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орбіти</a:t>
            </a:r>
            <a:r>
              <a:rPr lang="ru-RU" dirty="0" smtClean="0">
                <a:latin typeface="Candara" pitchFamily="34" charset="0"/>
              </a:rPr>
              <a:t> = 0,0549 </a:t>
            </a:r>
          </a:p>
          <a:p>
            <a:r>
              <a:rPr lang="ru-RU" dirty="0" err="1" smtClean="0">
                <a:latin typeface="Candara" pitchFamily="34" charset="0"/>
              </a:rPr>
              <a:t>Нахил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орбіти</a:t>
            </a:r>
            <a:r>
              <a:rPr lang="ru-RU" dirty="0" smtClean="0">
                <a:latin typeface="Candara" pitchFamily="34" charset="0"/>
              </a:rPr>
              <a:t> до </a:t>
            </a:r>
            <a:r>
              <a:rPr lang="ru-RU" dirty="0" err="1" smtClean="0">
                <a:latin typeface="Candara" pitchFamily="34" charset="0"/>
              </a:rPr>
              <a:t>екватора</a:t>
            </a:r>
            <a:r>
              <a:rPr lang="ru-RU" dirty="0" smtClean="0">
                <a:latin typeface="Candara" pitchFamily="34" charset="0"/>
              </a:rPr>
              <a:t> = 5,16 </a:t>
            </a:r>
          </a:p>
          <a:p>
            <a:r>
              <a:rPr lang="ru-RU" dirty="0" smtClean="0">
                <a:latin typeface="Candara" pitchFamily="34" charset="0"/>
              </a:rPr>
              <a:t>Температура </a:t>
            </a:r>
            <a:r>
              <a:rPr lang="ru-RU" dirty="0" err="1" smtClean="0">
                <a:latin typeface="Candara" pitchFamily="34" charset="0"/>
              </a:rPr>
              <a:t>поверхні</a:t>
            </a:r>
            <a:r>
              <a:rPr lang="ru-RU" dirty="0" smtClean="0">
                <a:latin typeface="Candara" pitchFamily="34" charset="0"/>
              </a:rPr>
              <a:t> = </a:t>
            </a:r>
            <a:r>
              <a:rPr lang="ru-RU" dirty="0" err="1" smtClean="0">
                <a:latin typeface="Candara" pitchFamily="34" charset="0"/>
              </a:rPr>
              <a:t>від</a:t>
            </a:r>
            <a:r>
              <a:rPr lang="ru-RU" dirty="0" smtClean="0">
                <a:latin typeface="Candara" pitchFamily="34" charset="0"/>
              </a:rPr>
              <a:t> −160° до +120 °</a:t>
            </a:r>
            <a:r>
              <a:rPr lang="en-US" dirty="0" smtClean="0">
                <a:latin typeface="Candara" pitchFamily="34" charset="0"/>
              </a:rPr>
              <a:t>C </a:t>
            </a:r>
            <a:endParaRPr lang="uk-UA" dirty="0" smtClean="0">
              <a:latin typeface="Candara" pitchFamily="34" charset="0"/>
            </a:endParaRPr>
          </a:p>
          <a:p>
            <a:r>
              <a:rPr lang="ru-RU" dirty="0" err="1" smtClean="0">
                <a:latin typeface="Candara" pitchFamily="34" charset="0"/>
              </a:rPr>
              <a:t>Доба</a:t>
            </a:r>
            <a:r>
              <a:rPr lang="ru-RU" dirty="0" smtClean="0">
                <a:latin typeface="Candara" pitchFamily="34" charset="0"/>
              </a:rPr>
              <a:t> = 708 годин </a:t>
            </a:r>
          </a:p>
          <a:p>
            <a:r>
              <a:rPr lang="ru-RU" dirty="0" err="1" smtClean="0">
                <a:latin typeface="Candara" pitchFamily="34" charset="0"/>
              </a:rPr>
              <a:t>Середня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відстань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від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Землі</a:t>
            </a:r>
            <a:r>
              <a:rPr lang="ru-RU" dirty="0" smtClean="0">
                <a:latin typeface="Candara" pitchFamily="34" charset="0"/>
              </a:rPr>
              <a:t> = 384 400 км (у </a:t>
            </a:r>
            <a:r>
              <a:rPr lang="ru-RU" dirty="0" err="1" smtClean="0">
                <a:latin typeface="Candara" pitchFamily="34" charset="0"/>
              </a:rPr>
              <a:t>перигеї</a:t>
            </a:r>
            <a:r>
              <a:rPr lang="ru-RU" dirty="0" smtClean="0">
                <a:latin typeface="Candara" pitchFamily="34" charset="0"/>
              </a:rPr>
              <a:t> — 356 400 км, в </a:t>
            </a:r>
            <a:r>
              <a:rPr lang="ru-RU" dirty="0" err="1" smtClean="0">
                <a:latin typeface="Candara" pitchFamily="34" charset="0"/>
              </a:rPr>
              <a:t>апогеї</a:t>
            </a:r>
            <a:r>
              <a:rPr lang="ru-RU" dirty="0" smtClean="0">
                <a:latin typeface="Candara" pitchFamily="34" charset="0"/>
              </a:rPr>
              <a:t> — 406 800 км)</a:t>
            </a:r>
            <a:endParaRPr lang="uk-UA" dirty="0">
              <a:latin typeface="Candar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574" y="188640"/>
            <a:ext cx="8928992" cy="2232248"/>
          </a:xfrm>
        </p:spPr>
        <p:txBody>
          <a:bodyPr/>
          <a:lstStyle/>
          <a:p>
            <a:pPr algn="just"/>
            <a:r>
              <a:rPr lang="ru-RU" dirty="0" err="1" smtClean="0">
                <a:latin typeface="Candara" pitchFamily="34" charset="0"/>
              </a:rPr>
              <a:t>Це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другий</a:t>
            </a:r>
            <a:r>
              <a:rPr lang="ru-RU" dirty="0" smtClean="0">
                <a:latin typeface="Candara" pitchFamily="34" charset="0"/>
              </a:rPr>
              <a:t> за </a:t>
            </a:r>
            <a:r>
              <a:rPr lang="ru-RU" dirty="0" err="1" smtClean="0">
                <a:latin typeface="Candara" pitchFamily="34" charset="0"/>
              </a:rPr>
              <a:t>яскравістю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об'єкт</a:t>
            </a:r>
            <a:r>
              <a:rPr lang="ru-RU" dirty="0" smtClean="0">
                <a:latin typeface="Candara" pitchFamily="34" charset="0"/>
              </a:rPr>
              <a:t> на </a:t>
            </a:r>
            <a:r>
              <a:rPr lang="ru-RU" dirty="0" err="1" smtClean="0">
                <a:latin typeface="Candara" pitchFamily="34" charset="0"/>
              </a:rPr>
              <a:t>небосхилі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після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Сонця</a:t>
            </a:r>
            <a:r>
              <a:rPr lang="ru-RU" dirty="0" smtClean="0">
                <a:latin typeface="Candara" pitchFamily="34" charset="0"/>
              </a:rPr>
              <a:t>. </a:t>
            </a:r>
            <a:r>
              <a:rPr lang="ru-RU" dirty="0" err="1" smtClean="0">
                <a:latin typeface="Candara" pitchFamily="34" charset="0"/>
              </a:rPr>
              <a:t>Оскільки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Місяць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обертається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навколо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Землі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з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періодом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близько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місяця</a:t>
            </a:r>
            <a:r>
              <a:rPr lang="ru-RU" dirty="0" smtClean="0">
                <a:latin typeface="Candara" pitchFamily="34" charset="0"/>
              </a:rPr>
              <a:t>, кут </a:t>
            </a:r>
            <a:r>
              <a:rPr lang="ru-RU" dirty="0" err="1" smtClean="0">
                <a:latin typeface="Candara" pitchFamily="34" charset="0"/>
              </a:rPr>
              <a:t>між</a:t>
            </a:r>
            <a:r>
              <a:rPr lang="ru-RU" dirty="0" smtClean="0">
                <a:latin typeface="Candara" pitchFamily="34" charset="0"/>
              </a:rPr>
              <a:t> Землею, </a:t>
            </a:r>
            <a:r>
              <a:rPr lang="ru-RU" dirty="0" err="1" smtClean="0">
                <a:latin typeface="Candara" pitchFamily="34" charset="0"/>
              </a:rPr>
              <a:t>Місяцем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і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Сонцем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змінюється</a:t>
            </a:r>
            <a:r>
              <a:rPr lang="ru-RU" dirty="0" smtClean="0">
                <a:latin typeface="Candara" pitchFamily="34" charset="0"/>
              </a:rPr>
              <a:t>; ми </a:t>
            </a:r>
            <a:r>
              <a:rPr lang="ru-RU" dirty="0" err="1" smtClean="0">
                <a:latin typeface="Candara" pitchFamily="34" charset="0"/>
              </a:rPr>
              <a:t>спостерігаємо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це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явище</a:t>
            </a:r>
            <a:r>
              <a:rPr lang="ru-RU" dirty="0" smtClean="0">
                <a:latin typeface="Candara" pitchFamily="34" charset="0"/>
              </a:rPr>
              <a:t> як цикл </a:t>
            </a:r>
            <a:r>
              <a:rPr lang="ru-RU" dirty="0" err="1" smtClean="0">
                <a:latin typeface="Candara" pitchFamily="34" charset="0"/>
              </a:rPr>
              <a:t>місячних</a:t>
            </a:r>
            <a:r>
              <a:rPr lang="ru-RU" dirty="0" smtClean="0">
                <a:latin typeface="Candara" pitchFamily="34" charset="0"/>
              </a:rPr>
              <a:t> фаз. </a:t>
            </a:r>
            <a:r>
              <a:rPr lang="ru-RU" dirty="0" err="1" smtClean="0">
                <a:latin typeface="Candara" pitchFamily="34" charset="0"/>
              </a:rPr>
              <a:t>Період</a:t>
            </a:r>
            <a:r>
              <a:rPr lang="ru-RU" dirty="0" smtClean="0">
                <a:latin typeface="Candara" pitchFamily="34" charset="0"/>
              </a:rPr>
              <a:t> часу </a:t>
            </a:r>
            <a:r>
              <a:rPr lang="ru-RU" dirty="0" err="1" smtClean="0">
                <a:latin typeface="Candara" pitchFamily="34" charset="0"/>
              </a:rPr>
              <a:t>між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послідовними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новими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місяцями</a:t>
            </a:r>
            <a:r>
              <a:rPr lang="ru-RU" dirty="0" smtClean="0">
                <a:latin typeface="Candara" pitchFamily="34" charset="0"/>
              </a:rPr>
              <a:t> становить 29,5 </a:t>
            </a:r>
            <a:r>
              <a:rPr lang="ru-RU" dirty="0" err="1" smtClean="0">
                <a:latin typeface="Candara" pitchFamily="34" charset="0"/>
              </a:rPr>
              <a:t>днів</a:t>
            </a:r>
            <a:r>
              <a:rPr lang="ru-RU" dirty="0" smtClean="0">
                <a:latin typeface="Candara" pitchFamily="34" charset="0"/>
              </a:rPr>
              <a:t> (709 годин).</a:t>
            </a:r>
            <a:endParaRPr lang="uk-UA" dirty="0">
              <a:latin typeface="Candara" pitchFamily="34" charset="0"/>
            </a:endParaRPr>
          </a:p>
        </p:txBody>
      </p:sp>
      <p:pic>
        <p:nvPicPr>
          <p:cNvPr id="4" name="Рисунок 3" descr="0_5cf4f_6eb95939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99262" y="2443320"/>
            <a:ext cx="4992555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606" y="2418315"/>
            <a:ext cx="5025895" cy="3769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0630" y="512064"/>
            <a:ext cx="10361851" cy="9144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itchFamily="34" charset="0"/>
              </a:rPr>
              <a:t>Орбіта</a:t>
            </a:r>
            <a:endParaRPr lang="uk-UA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2597" y="1236208"/>
            <a:ext cx="5616625" cy="4929096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>
                <a:latin typeface="Candara" pitchFamily="34" charset="0"/>
              </a:rPr>
              <a:t>З </a:t>
            </a:r>
            <a:r>
              <a:rPr lang="ru-RU" sz="1600" dirty="0" err="1" smtClean="0">
                <a:latin typeface="Candara" pitchFamily="34" charset="0"/>
              </a:rPr>
              <a:t>давніх</a:t>
            </a:r>
            <a:r>
              <a:rPr lang="ru-RU" sz="1600" dirty="0" smtClean="0">
                <a:latin typeface="Candara" pitchFamily="34" charset="0"/>
              </a:rPr>
              <a:t> </a:t>
            </a:r>
            <a:r>
              <a:rPr lang="ru-RU" sz="1600" dirty="0" err="1" smtClean="0">
                <a:latin typeface="Candara" pitchFamily="34" charset="0"/>
              </a:rPr>
              <a:t>часів</a:t>
            </a:r>
            <a:r>
              <a:rPr lang="ru-RU" sz="1600" dirty="0" smtClean="0">
                <a:latin typeface="Candara" pitchFamily="34" charset="0"/>
              </a:rPr>
              <a:t> люди </a:t>
            </a:r>
            <a:r>
              <a:rPr lang="ru-RU" sz="1600" dirty="0" err="1" smtClean="0">
                <a:latin typeface="Candara" pitchFamily="34" charset="0"/>
              </a:rPr>
              <a:t>намагалися</a:t>
            </a:r>
            <a:r>
              <a:rPr lang="ru-RU" sz="1600" dirty="0" smtClean="0">
                <a:latin typeface="Candara" pitchFamily="34" charset="0"/>
              </a:rPr>
              <a:t> </a:t>
            </a:r>
            <a:r>
              <a:rPr lang="ru-RU" sz="1600" dirty="0" err="1" smtClean="0">
                <a:latin typeface="Candara" pitchFamily="34" charset="0"/>
              </a:rPr>
              <a:t>описати</a:t>
            </a:r>
            <a:r>
              <a:rPr lang="ru-RU" sz="1600" dirty="0" smtClean="0">
                <a:latin typeface="Candara" pitchFamily="34" charset="0"/>
              </a:rPr>
              <a:t> </a:t>
            </a:r>
            <a:r>
              <a:rPr lang="ru-RU" sz="1600" dirty="0" err="1" smtClean="0">
                <a:latin typeface="Candara" pitchFamily="34" charset="0"/>
              </a:rPr>
              <a:t>і</a:t>
            </a:r>
            <a:r>
              <a:rPr lang="ru-RU" sz="1600" dirty="0" smtClean="0">
                <a:latin typeface="Candara" pitchFamily="34" charset="0"/>
              </a:rPr>
              <a:t> </a:t>
            </a:r>
            <a:r>
              <a:rPr lang="ru-RU" sz="1600" dirty="0" err="1" smtClean="0">
                <a:latin typeface="Candara" pitchFamily="34" charset="0"/>
              </a:rPr>
              <a:t>пояснити</a:t>
            </a:r>
            <a:r>
              <a:rPr lang="ru-RU" sz="1600" dirty="0" smtClean="0">
                <a:latin typeface="Candara" pitchFamily="34" charset="0"/>
              </a:rPr>
              <a:t> </a:t>
            </a:r>
            <a:r>
              <a:rPr lang="ru-RU" sz="1600" dirty="0" err="1" smtClean="0">
                <a:latin typeface="Candara" pitchFamily="34" charset="0"/>
              </a:rPr>
              <a:t>рух</a:t>
            </a:r>
            <a:r>
              <a:rPr lang="ru-RU" sz="1600" dirty="0" smtClean="0">
                <a:latin typeface="Candara" pitchFamily="34" charset="0"/>
              </a:rPr>
              <a:t> </a:t>
            </a:r>
            <a:r>
              <a:rPr lang="ru-RU" sz="1600" dirty="0" err="1" smtClean="0">
                <a:latin typeface="Candara" pitchFamily="34" charset="0"/>
              </a:rPr>
              <a:t>Місяця</a:t>
            </a:r>
            <a:r>
              <a:rPr lang="ru-RU" sz="1600" dirty="0" smtClean="0">
                <a:latin typeface="Candara" pitchFamily="34" charset="0"/>
              </a:rPr>
              <a:t>, </a:t>
            </a:r>
            <a:r>
              <a:rPr lang="ru-RU" sz="1600" dirty="0" err="1" smtClean="0">
                <a:latin typeface="Candara" pitchFamily="34" charset="0"/>
              </a:rPr>
              <a:t>використовуючи</a:t>
            </a:r>
            <a:r>
              <a:rPr lang="ru-RU" sz="1600" dirty="0" smtClean="0">
                <a:latin typeface="Candara" pitchFamily="34" charset="0"/>
              </a:rPr>
              <a:t> все </a:t>
            </a:r>
            <a:r>
              <a:rPr lang="ru-RU" sz="1600" dirty="0" err="1" smtClean="0">
                <a:latin typeface="Candara" pitchFamily="34" charset="0"/>
              </a:rPr>
              <a:t>точніші</a:t>
            </a:r>
            <a:r>
              <a:rPr lang="ru-RU" sz="1600" dirty="0" smtClean="0">
                <a:latin typeface="Candara" pitchFamily="34" charset="0"/>
              </a:rPr>
              <a:t> </a:t>
            </a:r>
            <a:r>
              <a:rPr lang="ru-RU" sz="1600" dirty="0" err="1" smtClean="0">
                <a:latin typeface="Candara" pitchFamily="34" charset="0"/>
              </a:rPr>
              <a:t>теорії</a:t>
            </a:r>
            <a:r>
              <a:rPr lang="ru-RU" sz="1600" dirty="0" smtClean="0">
                <a:latin typeface="Candara" pitchFamily="34" charset="0"/>
              </a:rPr>
              <a:t>. Основою </a:t>
            </a:r>
            <a:r>
              <a:rPr lang="ru-RU" sz="1600" dirty="0" err="1" smtClean="0">
                <a:latin typeface="Candara" pitchFamily="34" charset="0"/>
              </a:rPr>
              <a:t>сучасних</a:t>
            </a:r>
            <a:r>
              <a:rPr lang="ru-RU" sz="1600" dirty="0" smtClean="0">
                <a:latin typeface="Candara" pitchFamily="34" charset="0"/>
              </a:rPr>
              <a:t> </a:t>
            </a:r>
            <a:r>
              <a:rPr lang="ru-RU" sz="1600" dirty="0" err="1" smtClean="0">
                <a:latin typeface="Candara" pitchFamily="34" charset="0"/>
              </a:rPr>
              <a:t>розрахунків</a:t>
            </a:r>
            <a:r>
              <a:rPr lang="ru-RU" sz="1600" dirty="0" smtClean="0">
                <a:latin typeface="Candara" pitchFamily="34" charset="0"/>
              </a:rPr>
              <a:t> </a:t>
            </a:r>
            <a:r>
              <a:rPr lang="ru-RU" sz="1600" dirty="0" err="1" smtClean="0">
                <a:latin typeface="Candara" pitchFamily="34" charset="0"/>
              </a:rPr>
              <a:t>є</a:t>
            </a:r>
            <a:r>
              <a:rPr lang="ru-RU" sz="1600" dirty="0" smtClean="0">
                <a:latin typeface="Candara" pitchFamily="34" charset="0"/>
              </a:rPr>
              <a:t> </a:t>
            </a:r>
            <a:r>
              <a:rPr lang="ru-RU" sz="1600" dirty="0" err="1" smtClean="0">
                <a:latin typeface="Candara" pitchFamily="34" charset="0"/>
              </a:rPr>
              <a:t>теорія</a:t>
            </a:r>
            <a:r>
              <a:rPr lang="ru-RU" sz="1600" dirty="0" smtClean="0">
                <a:latin typeface="Candara" pitchFamily="34" charset="0"/>
              </a:rPr>
              <a:t> Брауна. Створена на </a:t>
            </a:r>
            <a:r>
              <a:rPr lang="ru-RU" sz="1600" dirty="0" err="1" smtClean="0">
                <a:latin typeface="Candara" pitchFamily="34" charset="0"/>
              </a:rPr>
              <a:t>рубежі</a:t>
            </a:r>
            <a:r>
              <a:rPr lang="ru-RU" sz="1600" dirty="0" smtClean="0">
                <a:latin typeface="Candara" pitchFamily="34" charset="0"/>
              </a:rPr>
              <a:t> </a:t>
            </a:r>
            <a:r>
              <a:rPr lang="en-US" sz="1600" dirty="0" smtClean="0">
                <a:latin typeface="Candara" pitchFamily="34" charset="0"/>
              </a:rPr>
              <a:t>XIX—XX </a:t>
            </a:r>
            <a:r>
              <a:rPr lang="ru-RU" sz="1600" dirty="0" err="1" smtClean="0">
                <a:latin typeface="Candara" pitchFamily="34" charset="0"/>
              </a:rPr>
              <a:t>століть</a:t>
            </a:r>
            <a:r>
              <a:rPr lang="ru-RU" sz="1600" dirty="0" smtClean="0">
                <a:latin typeface="Candara" pitchFamily="34" charset="0"/>
              </a:rPr>
              <a:t>, вона </a:t>
            </a:r>
            <a:r>
              <a:rPr lang="ru-RU" sz="1600" dirty="0" err="1" smtClean="0">
                <a:latin typeface="Candara" pitchFamily="34" charset="0"/>
              </a:rPr>
              <a:t>пояснювала</a:t>
            </a:r>
            <a:r>
              <a:rPr lang="ru-RU" sz="1600" dirty="0" smtClean="0">
                <a:latin typeface="Candara" pitchFamily="34" charset="0"/>
              </a:rPr>
              <a:t> </a:t>
            </a:r>
            <a:r>
              <a:rPr lang="ru-RU" sz="1600" dirty="0" err="1" smtClean="0">
                <a:latin typeface="Candara" pitchFamily="34" charset="0"/>
              </a:rPr>
              <a:t>рух</a:t>
            </a:r>
            <a:r>
              <a:rPr lang="ru-RU" sz="1600" dirty="0" smtClean="0">
                <a:latin typeface="Candara" pitchFamily="34" charset="0"/>
              </a:rPr>
              <a:t> </a:t>
            </a:r>
            <a:r>
              <a:rPr lang="ru-RU" sz="1600" dirty="0" err="1" smtClean="0">
                <a:latin typeface="Candara" pitchFamily="34" charset="0"/>
              </a:rPr>
              <a:t>Місяця</a:t>
            </a:r>
            <a:r>
              <a:rPr lang="ru-RU" sz="1600" dirty="0" smtClean="0">
                <a:latin typeface="Candara" pitchFamily="34" charset="0"/>
              </a:rPr>
              <a:t> з </a:t>
            </a:r>
            <a:r>
              <a:rPr lang="ru-RU" sz="1600" dirty="0" err="1" smtClean="0">
                <a:latin typeface="Candara" pitchFamily="34" charset="0"/>
              </a:rPr>
              <a:t>точністю</a:t>
            </a:r>
            <a:r>
              <a:rPr lang="ru-RU" sz="1600" dirty="0" smtClean="0">
                <a:latin typeface="Candara" pitchFamily="34" charset="0"/>
              </a:rPr>
              <a:t> </a:t>
            </a:r>
            <a:r>
              <a:rPr lang="ru-RU" sz="1600" dirty="0" err="1" smtClean="0">
                <a:latin typeface="Candara" pitchFamily="34" charset="0"/>
              </a:rPr>
              <a:t>вимірювальних</a:t>
            </a:r>
            <a:r>
              <a:rPr lang="ru-RU" sz="1600" dirty="0" smtClean="0">
                <a:latin typeface="Candara" pitchFamily="34" charset="0"/>
              </a:rPr>
              <a:t> </a:t>
            </a:r>
            <a:r>
              <a:rPr lang="ru-RU" sz="1600" dirty="0" err="1" smtClean="0">
                <a:latin typeface="Candara" pitchFamily="34" charset="0"/>
              </a:rPr>
              <a:t>приладів</a:t>
            </a:r>
            <a:r>
              <a:rPr lang="ru-RU" sz="1600" dirty="0" smtClean="0">
                <a:latin typeface="Candara" pitchFamily="34" charset="0"/>
              </a:rPr>
              <a:t> того часу. </a:t>
            </a:r>
          </a:p>
          <a:p>
            <a:pPr algn="just"/>
            <a:r>
              <a:rPr lang="ru-RU" sz="1600" dirty="0" smtClean="0">
                <a:latin typeface="Candara" pitchFamily="34" charset="0"/>
              </a:rPr>
              <a:t>При </a:t>
            </a:r>
            <a:r>
              <a:rPr lang="ru-RU" sz="1600" dirty="0" err="1" smtClean="0">
                <a:latin typeface="Candara" pitchFamily="34" charset="0"/>
              </a:rPr>
              <a:t>цьому</a:t>
            </a:r>
            <a:r>
              <a:rPr lang="ru-RU" sz="1600" dirty="0" smtClean="0">
                <a:latin typeface="Candara" pitchFamily="34" charset="0"/>
              </a:rPr>
              <a:t> в </a:t>
            </a:r>
            <a:r>
              <a:rPr lang="ru-RU" sz="1600" dirty="0" err="1" smtClean="0">
                <a:latin typeface="Candara" pitchFamily="34" charset="0"/>
              </a:rPr>
              <a:t>розрахунку</a:t>
            </a:r>
            <a:r>
              <a:rPr lang="ru-RU" sz="1600" dirty="0" smtClean="0">
                <a:latin typeface="Candara" pitchFamily="34" charset="0"/>
              </a:rPr>
              <a:t> </a:t>
            </a:r>
            <a:r>
              <a:rPr lang="ru-RU" sz="1600" dirty="0" err="1" smtClean="0">
                <a:latin typeface="Candara" pitchFamily="34" charset="0"/>
              </a:rPr>
              <a:t>використовувалося</a:t>
            </a:r>
            <a:r>
              <a:rPr lang="ru-RU" sz="1600" dirty="0" smtClean="0">
                <a:latin typeface="Candara" pitchFamily="34" charset="0"/>
              </a:rPr>
              <a:t> </a:t>
            </a:r>
            <a:r>
              <a:rPr lang="ru-RU" sz="1600" dirty="0" err="1" smtClean="0">
                <a:latin typeface="Candara" pitchFamily="34" charset="0"/>
              </a:rPr>
              <a:t>більше</a:t>
            </a:r>
            <a:r>
              <a:rPr lang="ru-RU" sz="1600" dirty="0" smtClean="0">
                <a:latin typeface="Candara" pitchFamily="34" charset="0"/>
              </a:rPr>
              <a:t> 1400 </a:t>
            </a:r>
            <a:r>
              <a:rPr lang="ru-RU" sz="1600" dirty="0" err="1" smtClean="0">
                <a:latin typeface="Candara" pitchFamily="34" charset="0"/>
              </a:rPr>
              <a:t>членів</a:t>
            </a:r>
            <a:r>
              <a:rPr lang="ru-RU" sz="1600" dirty="0" smtClean="0">
                <a:latin typeface="Candara" pitchFamily="34" charset="0"/>
              </a:rPr>
              <a:t> (</a:t>
            </a:r>
            <a:r>
              <a:rPr lang="ru-RU" sz="1600" dirty="0" err="1" smtClean="0">
                <a:latin typeface="Candara" pitchFamily="34" charset="0"/>
              </a:rPr>
              <a:t>коефіцієнтів</a:t>
            </a:r>
            <a:r>
              <a:rPr lang="ru-RU" sz="1600" dirty="0" smtClean="0">
                <a:latin typeface="Candara" pitchFamily="34" charset="0"/>
              </a:rPr>
              <a:t> і </a:t>
            </a:r>
            <a:r>
              <a:rPr lang="ru-RU" sz="1600" dirty="0" err="1" smtClean="0">
                <a:latin typeface="Candara" pitchFamily="34" charset="0"/>
              </a:rPr>
              <a:t>аргументів</a:t>
            </a:r>
            <a:r>
              <a:rPr lang="ru-RU" sz="1600" dirty="0" smtClean="0">
                <a:latin typeface="Candara" pitchFamily="34" charset="0"/>
              </a:rPr>
              <a:t> при </a:t>
            </a:r>
            <a:r>
              <a:rPr lang="ru-RU" sz="1600" dirty="0" err="1" smtClean="0">
                <a:latin typeface="Candara" pitchFamily="34" charset="0"/>
              </a:rPr>
              <a:t>тригонометричних</a:t>
            </a:r>
            <a:r>
              <a:rPr lang="ru-RU" sz="1600" dirty="0" smtClean="0">
                <a:latin typeface="Candara" pitchFamily="34" charset="0"/>
              </a:rPr>
              <a:t> </a:t>
            </a:r>
            <a:r>
              <a:rPr lang="ru-RU" sz="1600" dirty="0" err="1" smtClean="0">
                <a:latin typeface="Candara" pitchFamily="34" charset="0"/>
              </a:rPr>
              <a:t>функціях</a:t>
            </a:r>
            <a:r>
              <a:rPr lang="ru-RU" sz="1600" dirty="0" smtClean="0">
                <a:latin typeface="Candara" pitchFamily="34" charset="0"/>
              </a:rPr>
              <a:t>). </a:t>
            </a:r>
            <a:r>
              <a:rPr lang="ru-RU" sz="1600" dirty="0" err="1" smtClean="0">
                <a:latin typeface="Candara" pitchFamily="34" charset="0"/>
              </a:rPr>
              <a:t>Сучасна</a:t>
            </a:r>
            <a:r>
              <a:rPr lang="ru-RU" sz="1600" dirty="0" smtClean="0">
                <a:latin typeface="Candara" pitchFamily="34" charset="0"/>
              </a:rPr>
              <a:t> наука </a:t>
            </a:r>
            <a:r>
              <a:rPr lang="ru-RU" sz="1600" dirty="0" err="1" smtClean="0">
                <a:latin typeface="Candara" pitchFamily="34" charset="0"/>
              </a:rPr>
              <a:t>може</a:t>
            </a:r>
            <a:r>
              <a:rPr lang="ru-RU" sz="1600" dirty="0" smtClean="0">
                <a:latin typeface="Candara" pitchFamily="34" charset="0"/>
              </a:rPr>
              <a:t> </a:t>
            </a:r>
            <a:r>
              <a:rPr lang="ru-RU" sz="1600" dirty="0" err="1" smtClean="0">
                <a:latin typeface="Candara" pitchFamily="34" charset="0"/>
              </a:rPr>
              <a:t>розраховувати</a:t>
            </a:r>
            <a:r>
              <a:rPr lang="ru-RU" sz="1600" dirty="0" smtClean="0">
                <a:latin typeface="Candara" pitchFamily="34" charset="0"/>
              </a:rPr>
              <a:t> </a:t>
            </a:r>
            <a:r>
              <a:rPr lang="ru-RU" sz="1600" dirty="0" err="1" smtClean="0">
                <a:latin typeface="Candara" pitchFamily="34" charset="0"/>
              </a:rPr>
              <a:t>рух</a:t>
            </a:r>
            <a:r>
              <a:rPr lang="ru-RU" sz="1600" dirty="0" smtClean="0">
                <a:latin typeface="Candara" pitchFamily="34" charset="0"/>
              </a:rPr>
              <a:t> </a:t>
            </a:r>
            <a:r>
              <a:rPr lang="ru-RU" sz="1600" dirty="0" err="1" smtClean="0">
                <a:latin typeface="Candara" pitchFamily="34" charset="0"/>
              </a:rPr>
              <a:t>Місяця</a:t>
            </a:r>
            <a:r>
              <a:rPr lang="ru-RU" sz="1600" dirty="0" smtClean="0">
                <a:latin typeface="Candara" pitchFamily="34" charset="0"/>
              </a:rPr>
              <a:t> і </a:t>
            </a:r>
            <a:r>
              <a:rPr lang="ru-RU" sz="1600" dirty="0" err="1" smtClean="0">
                <a:latin typeface="Candara" pitchFamily="34" charset="0"/>
              </a:rPr>
              <a:t>перевіряти</a:t>
            </a:r>
            <a:r>
              <a:rPr lang="ru-RU" sz="1600" dirty="0" smtClean="0">
                <a:latin typeface="Candara" pitchFamily="34" charset="0"/>
              </a:rPr>
              <a:t> </a:t>
            </a:r>
            <a:r>
              <a:rPr lang="ru-RU" sz="1600" dirty="0" err="1" smtClean="0">
                <a:latin typeface="Candara" pitchFamily="34" charset="0"/>
              </a:rPr>
              <a:t>розрахунки</a:t>
            </a:r>
            <a:r>
              <a:rPr lang="ru-RU" sz="1600" dirty="0" smtClean="0">
                <a:latin typeface="Candara" pitchFamily="34" charset="0"/>
              </a:rPr>
              <a:t> на </a:t>
            </a:r>
            <a:r>
              <a:rPr lang="ru-RU" sz="1600" dirty="0" err="1" smtClean="0">
                <a:latin typeface="Candara" pitchFamily="34" charset="0"/>
              </a:rPr>
              <a:t>практиці</a:t>
            </a:r>
            <a:r>
              <a:rPr lang="ru-RU" sz="1600" dirty="0" smtClean="0">
                <a:latin typeface="Candara" pitchFamily="34" charset="0"/>
              </a:rPr>
              <a:t> з </a:t>
            </a:r>
            <a:r>
              <a:rPr lang="ru-RU" sz="1600" dirty="0" err="1" smtClean="0">
                <a:latin typeface="Candara" pitchFamily="34" charset="0"/>
              </a:rPr>
              <a:t>ще</a:t>
            </a:r>
            <a:r>
              <a:rPr lang="ru-RU" sz="1600" dirty="0" smtClean="0">
                <a:latin typeface="Candara" pitchFamily="34" charset="0"/>
              </a:rPr>
              <a:t> </a:t>
            </a:r>
            <a:r>
              <a:rPr lang="ru-RU" sz="1600" dirty="0" err="1" smtClean="0">
                <a:latin typeface="Candara" pitchFamily="34" charset="0"/>
              </a:rPr>
              <a:t>більш</a:t>
            </a:r>
            <a:r>
              <a:rPr lang="ru-RU" sz="1600" dirty="0" smtClean="0">
                <a:latin typeface="Candara" pitchFamily="34" charset="0"/>
              </a:rPr>
              <a:t> </a:t>
            </a:r>
            <a:r>
              <a:rPr lang="ru-RU" sz="1600" dirty="0" err="1" smtClean="0">
                <a:latin typeface="Candara" pitchFamily="34" charset="0"/>
              </a:rPr>
              <a:t>високою</a:t>
            </a:r>
            <a:r>
              <a:rPr lang="ru-RU" sz="1600" dirty="0" smtClean="0">
                <a:latin typeface="Candara" pitchFamily="34" charset="0"/>
              </a:rPr>
              <a:t> </a:t>
            </a:r>
            <a:r>
              <a:rPr lang="ru-RU" sz="1600" dirty="0" err="1" smtClean="0">
                <a:latin typeface="Candara" pitchFamily="34" charset="0"/>
              </a:rPr>
              <a:t>точністю</a:t>
            </a:r>
            <a:r>
              <a:rPr lang="ru-RU" sz="1600" dirty="0" smtClean="0">
                <a:latin typeface="Candara" pitchFamily="34" charset="0"/>
              </a:rPr>
              <a:t>. </a:t>
            </a:r>
          </a:p>
          <a:p>
            <a:pPr algn="just"/>
            <a:r>
              <a:rPr lang="ru-RU" sz="1600" dirty="0" smtClean="0">
                <a:latin typeface="Candara" pitchFamily="34" charset="0"/>
              </a:rPr>
              <a:t>Так, для </a:t>
            </a:r>
            <a:r>
              <a:rPr lang="ru-RU" sz="1600" dirty="0" err="1" smtClean="0">
                <a:latin typeface="Candara" pitchFamily="34" charset="0"/>
              </a:rPr>
              <a:t>розрахунку</a:t>
            </a:r>
            <a:r>
              <a:rPr lang="ru-RU" sz="1600" dirty="0" smtClean="0">
                <a:latin typeface="Candara" pitchFamily="34" charset="0"/>
              </a:rPr>
              <a:t> </a:t>
            </a:r>
            <a:r>
              <a:rPr lang="ru-RU" sz="1600" dirty="0" err="1" smtClean="0">
                <a:latin typeface="Candara" pitchFamily="34" charset="0"/>
              </a:rPr>
              <a:t>позиції</a:t>
            </a:r>
            <a:r>
              <a:rPr lang="ru-RU" sz="1600" dirty="0" smtClean="0">
                <a:latin typeface="Candara" pitchFamily="34" charset="0"/>
              </a:rPr>
              <a:t> </a:t>
            </a:r>
            <a:r>
              <a:rPr lang="ru-RU" sz="1600" dirty="0" err="1" smtClean="0">
                <a:latin typeface="Candara" pitchFamily="34" charset="0"/>
              </a:rPr>
              <a:t>Місяця</a:t>
            </a:r>
            <a:r>
              <a:rPr lang="ru-RU" sz="1600" dirty="0" smtClean="0">
                <a:latin typeface="Candara" pitchFamily="34" charset="0"/>
              </a:rPr>
              <a:t> з </a:t>
            </a:r>
            <a:r>
              <a:rPr lang="ru-RU" sz="1600" dirty="0" err="1" smtClean="0">
                <a:latin typeface="Candara" pitchFamily="34" charset="0"/>
              </a:rPr>
              <a:t>точністю</a:t>
            </a:r>
            <a:r>
              <a:rPr lang="ru-RU" sz="1600" dirty="0" smtClean="0">
                <a:latin typeface="Candara" pitchFamily="34" charset="0"/>
              </a:rPr>
              <a:t> </a:t>
            </a:r>
            <a:r>
              <a:rPr lang="ru-RU" sz="1600" dirty="0" err="1" smtClean="0">
                <a:latin typeface="Candara" pitchFamily="34" charset="0"/>
              </a:rPr>
              <a:t>вимірювань</a:t>
            </a:r>
            <a:r>
              <a:rPr lang="ru-RU" sz="1600" dirty="0" smtClean="0">
                <a:latin typeface="Candara" pitchFamily="34" charset="0"/>
              </a:rPr>
              <a:t> </a:t>
            </a:r>
            <a:r>
              <a:rPr lang="ru-RU" sz="1600" dirty="0" err="1" smtClean="0">
                <a:latin typeface="Candara" pitchFamily="34" charset="0"/>
              </a:rPr>
              <a:t>лазерної</a:t>
            </a:r>
            <a:r>
              <a:rPr lang="ru-RU" sz="1600" dirty="0" smtClean="0">
                <a:latin typeface="Candara" pitchFamily="34" charset="0"/>
              </a:rPr>
              <a:t> </a:t>
            </a:r>
            <a:r>
              <a:rPr lang="ru-RU" sz="1600" dirty="0" err="1" smtClean="0">
                <a:latin typeface="Candara" pitchFamily="34" charset="0"/>
              </a:rPr>
              <a:t>локації</a:t>
            </a:r>
            <a:r>
              <a:rPr lang="ru-RU" sz="1600" dirty="0" smtClean="0">
                <a:latin typeface="Candara" pitchFamily="34" charset="0"/>
              </a:rPr>
              <a:t> </a:t>
            </a:r>
            <a:r>
              <a:rPr lang="ru-RU" sz="1600" dirty="0" err="1" smtClean="0">
                <a:latin typeface="Candara" pitchFamily="34" charset="0"/>
              </a:rPr>
              <a:t>застосовуються</a:t>
            </a:r>
            <a:r>
              <a:rPr lang="ru-RU" sz="1600" dirty="0" smtClean="0">
                <a:latin typeface="Candara" pitchFamily="34" charset="0"/>
              </a:rPr>
              <a:t> </a:t>
            </a:r>
            <a:r>
              <a:rPr lang="ru-RU" sz="1600" dirty="0" err="1" smtClean="0">
                <a:latin typeface="Candara" pitchFamily="34" charset="0"/>
              </a:rPr>
              <a:t>вирази</a:t>
            </a:r>
            <a:r>
              <a:rPr lang="ru-RU" sz="1600" dirty="0" smtClean="0">
                <a:latin typeface="Candara" pitchFamily="34" charset="0"/>
              </a:rPr>
              <a:t> з десятками </a:t>
            </a:r>
            <a:r>
              <a:rPr lang="ru-RU" sz="1600" dirty="0" err="1" smtClean="0">
                <a:latin typeface="Candara" pitchFamily="34" charset="0"/>
              </a:rPr>
              <a:t>тисяч</a:t>
            </a:r>
            <a:r>
              <a:rPr lang="ru-RU" sz="1600" dirty="0" smtClean="0">
                <a:latin typeface="Candara" pitchFamily="34" charset="0"/>
              </a:rPr>
              <a:t> </a:t>
            </a:r>
            <a:r>
              <a:rPr lang="ru-RU" sz="1600" dirty="0" err="1" smtClean="0">
                <a:latin typeface="Candara" pitchFamily="34" charset="0"/>
              </a:rPr>
              <a:t>членів</a:t>
            </a:r>
            <a:r>
              <a:rPr lang="ru-RU" sz="1600" dirty="0" smtClean="0">
                <a:latin typeface="Candara" pitchFamily="34" charset="0"/>
              </a:rPr>
              <a:t> і не </a:t>
            </a:r>
            <a:r>
              <a:rPr lang="ru-RU" sz="1600" dirty="0" err="1" smtClean="0">
                <a:latin typeface="Candara" pitchFamily="34" charset="0"/>
              </a:rPr>
              <a:t>існує</a:t>
            </a:r>
            <a:r>
              <a:rPr lang="ru-RU" sz="1600" dirty="0" smtClean="0">
                <a:latin typeface="Candara" pitchFamily="34" charset="0"/>
              </a:rPr>
              <a:t> </a:t>
            </a:r>
            <a:r>
              <a:rPr lang="ru-RU" sz="1600" dirty="0" err="1" smtClean="0">
                <a:latin typeface="Candara" pitchFamily="34" charset="0"/>
              </a:rPr>
              <a:t>межі</a:t>
            </a:r>
            <a:r>
              <a:rPr lang="ru-RU" sz="1600" dirty="0" smtClean="0">
                <a:latin typeface="Candara" pitchFamily="34" charset="0"/>
              </a:rPr>
              <a:t> </a:t>
            </a:r>
            <a:r>
              <a:rPr lang="ru-RU" sz="1600" dirty="0" err="1" smtClean="0">
                <a:latin typeface="Candara" pitchFamily="34" charset="0"/>
              </a:rPr>
              <a:t>кількості</a:t>
            </a:r>
            <a:r>
              <a:rPr lang="ru-RU" sz="1600" dirty="0" smtClean="0">
                <a:latin typeface="Candara" pitchFamily="34" charset="0"/>
              </a:rPr>
              <a:t> </a:t>
            </a:r>
            <a:r>
              <a:rPr lang="ru-RU" sz="1600" dirty="0" err="1" smtClean="0">
                <a:latin typeface="Candara" pitchFamily="34" charset="0"/>
              </a:rPr>
              <a:t>членів</a:t>
            </a:r>
            <a:r>
              <a:rPr lang="ru-RU" sz="1600" dirty="0" smtClean="0">
                <a:latin typeface="Candara" pitchFamily="34" charset="0"/>
              </a:rPr>
              <a:t> у </a:t>
            </a:r>
            <a:r>
              <a:rPr lang="ru-RU" sz="1600" dirty="0" err="1" smtClean="0">
                <a:latin typeface="Candara" pitchFamily="34" charset="0"/>
              </a:rPr>
              <a:t>виразі</a:t>
            </a:r>
            <a:r>
              <a:rPr lang="ru-RU" sz="1600" dirty="0" smtClean="0">
                <a:latin typeface="Candara" pitchFamily="34" charset="0"/>
              </a:rPr>
              <a:t>, </a:t>
            </a:r>
            <a:r>
              <a:rPr lang="ru-RU" sz="1600" dirty="0" err="1" smtClean="0">
                <a:latin typeface="Candara" pitchFamily="34" charset="0"/>
              </a:rPr>
              <a:t>якщо</a:t>
            </a:r>
            <a:r>
              <a:rPr lang="ru-RU" sz="1600" dirty="0" smtClean="0">
                <a:latin typeface="Candara" pitchFamily="34" charset="0"/>
              </a:rPr>
              <a:t> буде </a:t>
            </a:r>
            <a:r>
              <a:rPr lang="ru-RU" sz="1600" dirty="0" err="1" smtClean="0">
                <a:latin typeface="Candara" pitchFamily="34" charset="0"/>
              </a:rPr>
              <a:t>потрібно</a:t>
            </a:r>
            <a:r>
              <a:rPr lang="ru-RU" sz="1600" dirty="0" smtClean="0">
                <a:latin typeface="Candara" pitchFamily="34" charset="0"/>
              </a:rPr>
              <a:t> </a:t>
            </a:r>
            <a:r>
              <a:rPr lang="ru-RU" sz="1600" dirty="0" err="1" smtClean="0">
                <a:latin typeface="Candara" pitchFamily="34" charset="0"/>
              </a:rPr>
              <a:t>ще</a:t>
            </a:r>
            <a:r>
              <a:rPr lang="ru-RU" sz="1600" dirty="0" smtClean="0">
                <a:latin typeface="Candara" pitchFamily="34" charset="0"/>
              </a:rPr>
              <a:t> </a:t>
            </a:r>
            <a:r>
              <a:rPr lang="ru-RU" sz="1600" dirty="0" err="1" smtClean="0">
                <a:latin typeface="Candara" pitchFamily="34" charset="0"/>
              </a:rPr>
              <a:t>більш</a:t>
            </a:r>
            <a:r>
              <a:rPr lang="ru-RU" sz="1600" dirty="0" smtClean="0">
                <a:latin typeface="Candara" pitchFamily="34" charset="0"/>
              </a:rPr>
              <a:t> </a:t>
            </a:r>
            <a:r>
              <a:rPr lang="ru-RU" sz="1600" dirty="0" err="1" smtClean="0">
                <a:latin typeface="Candara" pitchFamily="34" charset="0"/>
              </a:rPr>
              <a:t>висока</a:t>
            </a:r>
            <a:r>
              <a:rPr lang="ru-RU" sz="1600" dirty="0" smtClean="0">
                <a:latin typeface="Candara" pitchFamily="34" charset="0"/>
              </a:rPr>
              <a:t> </a:t>
            </a:r>
            <a:r>
              <a:rPr lang="ru-RU" sz="1600" dirty="0" err="1" smtClean="0">
                <a:latin typeface="Candara" pitchFamily="34" charset="0"/>
              </a:rPr>
              <a:t>точність</a:t>
            </a:r>
            <a:r>
              <a:rPr lang="ru-RU" sz="1600" dirty="0" smtClean="0">
                <a:latin typeface="Candara" pitchFamily="34" charset="0"/>
              </a:rPr>
              <a:t>.</a:t>
            </a:r>
            <a:endParaRPr lang="uk-UA" sz="1600" dirty="0">
              <a:latin typeface="Candara" pitchFamily="34" charset="0"/>
            </a:endParaRPr>
          </a:p>
        </p:txBody>
      </p:sp>
      <p:pic>
        <p:nvPicPr>
          <p:cNvPr id="1026" name="Picture 2" descr="http://forums.graaam.com/images/images_thumbs/14fb94c2377f5899fa88d443546f64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1310" y="2122123"/>
            <a:ext cx="4344860" cy="3157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712" y="548680"/>
            <a:ext cx="10130106" cy="100811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Лібрації</a:t>
            </a:r>
            <a:endParaRPr lang="ru-RU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2598" y="1268760"/>
            <a:ext cx="5688632" cy="5184576"/>
          </a:xfrm>
        </p:spPr>
        <p:txBody>
          <a:bodyPr>
            <a:normAutofit/>
          </a:bodyPr>
          <a:lstStyle/>
          <a:p>
            <a:pPr algn="just"/>
            <a:r>
              <a:rPr lang="ru-RU" dirty="0" err="1" smtClean="0">
                <a:latin typeface="Candara" panose="020E0502030303020204" pitchFamily="34" charset="0"/>
              </a:rPr>
              <a:t>Між</a:t>
            </a:r>
            <a:r>
              <a:rPr lang="ru-RU" dirty="0" smtClean="0">
                <a:latin typeface="Candara" panose="020E0502030303020204" pitchFamily="34" charset="0"/>
              </a:rPr>
              <a:t> </a:t>
            </a:r>
            <a:r>
              <a:rPr lang="ru-RU" dirty="0" err="1" smtClean="0">
                <a:latin typeface="Candara" panose="020E0502030303020204" pitchFamily="34" charset="0"/>
              </a:rPr>
              <a:t>обертанням</a:t>
            </a:r>
            <a:r>
              <a:rPr lang="ru-RU" dirty="0" smtClean="0">
                <a:latin typeface="Candara" panose="020E0502030303020204" pitchFamily="34" charset="0"/>
              </a:rPr>
              <a:t> </a:t>
            </a:r>
            <a:r>
              <a:rPr lang="ru-RU" dirty="0" err="1" smtClean="0">
                <a:latin typeface="Candara" panose="020E0502030303020204" pitchFamily="34" charset="0"/>
              </a:rPr>
              <a:t>Місяця</a:t>
            </a:r>
            <a:r>
              <a:rPr lang="ru-RU" dirty="0" smtClean="0">
                <a:latin typeface="Candara" panose="020E0502030303020204" pitchFamily="34" charset="0"/>
              </a:rPr>
              <a:t> </a:t>
            </a:r>
            <a:r>
              <a:rPr lang="ru-RU" dirty="0" err="1" smtClean="0">
                <a:latin typeface="Candara" panose="020E0502030303020204" pitchFamily="34" charset="0"/>
              </a:rPr>
              <a:t>навколо</a:t>
            </a:r>
            <a:r>
              <a:rPr lang="ru-RU" dirty="0" smtClean="0">
                <a:latin typeface="Candara" panose="020E0502030303020204" pitchFamily="34" charset="0"/>
              </a:rPr>
              <a:t> </a:t>
            </a:r>
            <a:r>
              <a:rPr lang="ru-RU" dirty="0" err="1" smtClean="0">
                <a:latin typeface="Candara" panose="020E0502030303020204" pitchFamily="34" charset="0"/>
              </a:rPr>
              <a:t>власної</a:t>
            </a:r>
            <a:r>
              <a:rPr lang="ru-RU" dirty="0" smtClean="0">
                <a:latin typeface="Candara" panose="020E0502030303020204" pitchFamily="34" charset="0"/>
              </a:rPr>
              <a:t> </a:t>
            </a:r>
            <a:r>
              <a:rPr lang="ru-RU" dirty="0" err="1" smtClean="0">
                <a:latin typeface="Candara" panose="020E0502030303020204" pitchFamily="34" charset="0"/>
              </a:rPr>
              <a:t>осі</a:t>
            </a:r>
            <a:r>
              <a:rPr lang="ru-RU" dirty="0" smtClean="0">
                <a:latin typeface="Candara" panose="020E0502030303020204" pitchFamily="34" charset="0"/>
              </a:rPr>
              <a:t> і </a:t>
            </a:r>
            <a:r>
              <a:rPr lang="ru-RU" dirty="0" err="1" smtClean="0">
                <a:latin typeface="Candara" panose="020E0502030303020204" pitchFamily="34" charset="0"/>
              </a:rPr>
              <a:t>його</a:t>
            </a:r>
            <a:r>
              <a:rPr lang="ru-RU" dirty="0" smtClean="0">
                <a:latin typeface="Candara" panose="020E0502030303020204" pitchFamily="34" charset="0"/>
              </a:rPr>
              <a:t> </a:t>
            </a:r>
            <a:r>
              <a:rPr lang="ru-RU" dirty="0" err="1" smtClean="0">
                <a:latin typeface="Candara" panose="020E0502030303020204" pitchFamily="34" charset="0"/>
              </a:rPr>
              <a:t>обертанням</a:t>
            </a:r>
            <a:r>
              <a:rPr lang="ru-RU" dirty="0" smtClean="0">
                <a:latin typeface="Candara" panose="020E0502030303020204" pitchFamily="34" charset="0"/>
              </a:rPr>
              <a:t> </a:t>
            </a:r>
            <a:r>
              <a:rPr lang="ru-RU" dirty="0" err="1" smtClean="0">
                <a:latin typeface="Candara" panose="020E0502030303020204" pitchFamily="34" charset="0"/>
              </a:rPr>
              <a:t>навколо</a:t>
            </a:r>
            <a:r>
              <a:rPr lang="ru-RU" dirty="0" smtClean="0">
                <a:latin typeface="Candara" panose="020E0502030303020204" pitchFamily="34" charset="0"/>
              </a:rPr>
              <a:t> </a:t>
            </a:r>
            <a:r>
              <a:rPr lang="ru-RU" dirty="0" err="1" smtClean="0">
                <a:latin typeface="Candara" panose="020E0502030303020204" pitchFamily="34" charset="0"/>
              </a:rPr>
              <a:t>Землі</a:t>
            </a:r>
            <a:r>
              <a:rPr lang="ru-RU" dirty="0" smtClean="0">
                <a:latin typeface="Candara" panose="020E0502030303020204" pitchFamily="34" charset="0"/>
              </a:rPr>
              <a:t> </a:t>
            </a:r>
            <a:r>
              <a:rPr lang="ru-RU" dirty="0" err="1" smtClean="0">
                <a:latin typeface="Candara" panose="020E0502030303020204" pitchFamily="34" charset="0"/>
              </a:rPr>
              <a:t>існує</a:t>
            </a:r>
            <a:r>
              <a:rPr lang="ru-RU" dirty="0" smtClean="0">
                <a:latin typeface="Candara" panose="020E0502030303020204" pitchFamily="34" charset="0"/>
              </a:rPr>
              <a:t> </a:t>
            </a:r>
            <a:r>
              <a:rPr lang="ru-RU" dirty="0" err="1" smtClean="0">
                <a:latin typeface="Candara" panose="020E0502030303020204" pitchFamily="34" charset="0"/>
              </a:rPr>
              <a:t>відмінність</a:t>
            </a:r>
            <a:r>
              <a:rPr lang="ru-RU" dirty="0" smtClean="0">
                <a:latin typeface="Candara" panose="020E0502030303020204" pitchFamily="34" charset="0"/>
              </a:rPr>
              <a:t>: </a:t>
            </a:r>
            <a:r>
              <a:rPr lang="ru-RU" dirty="0" err="1" smtClean="0">
                <a:latin typeface="Candara" panose="020E0502030303020204" pitchFamily="34" charset="0"/>
              </a:rPr>
              <a:t>навколо</a:t>
            </a:r>
            <a:r>
              <a:rPr lang="ru-RU" dirty="0" smtClean="0">
                <a:latin typeface="Candara" panose="020E0502030303020204" pitchFamily="34" charset="0"/>
              </a:rPr>
              <a:t> </a:t>
            </a:r>
            <a:r>
              <a:rPr lang="ru-RU" dirty="0" err="1" smtClean="0">
                <a:latin typeface="Candara" panose="020E0502030303020204" pitchFamily="34" charset="0"/>
              </a:rPr>
              <a:t>Землі</a:t>
            </a:r>
            <a:r>
              <a:rPr lang="ru-RU" dirty="0" smtClean="0">
                <a:latin typeface="Candara" panose="020E0502030303020204" pitchFamily="34" charset="0"/>
              </a:rPr>
              <a:t> </a:t>
            </a:r>
            <a:r>
              <a:rPr lang="ru-RU" dirty="0" err="1" smtClean="0">
                <a:latin typeface="Candara" panose="020E0502030303020204" pitchFamily="34" charset="0"/>
              </a:rPr>
              <a:t>Місяць</a:t>
            </a:r>
            <a:r>
              <a:rPr lang="ru-RU" dirty="0" smtClean="0">
                <a:latin typeface="Candara" panose="020E0502030303020204" pitchFamily="34" charset="0"/>
              </a:rPr>
              <a:t> </a:t>
            </a:r>
            <a:r>
              <a:rPr lang="ru-RU" dirty="0" err="1" smtClean="0">
                <a:latin typeface="Candara" panose="020E0502030303020204" pitchFamily="34" charset="0"/>
              </a:rPr>
              <a:t>обертається</a:t>
            </a:r>
            <a:r>
              <a:rPr lang="ru-RU" dirty="0" smtClean="0">
                <a:latin typeface="Candara" panose="020E0502030303020204" pitchFamily="34" charset="0"/>
              </a:rPr>
              <a:t> </a:t>
            </a:r>
            <a:r>
              <a:rPr lang="ru-RU" dirty="0" err="1" smtClean="0">
                <a:latin typeface="Candara" panose="020E0502030303020204" pitchFamily="34" charset="0"/>
              </a:rPr>
              <a:t>зі</a:t>
            </a:r>
            <a:r>
              <a:rPr lang="ru-RU" dirty="0" smtClean="0">
                <a:latin typeface="Candara" panose="020E0502030303020204" pitchFamily="34" charset="0"/>
              </a:rPr>
              <a:t> </a:t>
            </a:r>
            <a:r>
              <a:rPr lang="ru-RU" dirty="0" err="1" smtClean="0">
                <a:latin typeface="Candara" panose="020E0502030303020204" pitchFamily="34" charset="0"/>
              </a:rPr>
              <a:t>змінною</a:t>
            </a:r>
            <a:r>
              <a:rPr lang="ru-RU" dirty="0" smtClean="0">
                <a:latin typeface="Candara" panose="020E0502030303020204" pitchFamily="34" charset="0"/>
              </a:rPr>
              <a:t> </a:t>
            </a:r>
            <a:r>
              <a:rPr lang="ru-RU" dirty="0" err="1" smtClean="0">
                <a:latin typeface="Candara" panose="020E0502030303020204" pitchFamily="34" charset="0"/>
              </a:rPr>
              <a:t>кутовою</a:t>
            </a:r>
            <a:r>
              <a:rPr lang="ru-RU" dirty="0" smtClean="0">
                <a:latin typeface="Candara" panose="020E0502030303020204" pitchFamily="34" charset="0"/>
              </a:rPr>
              <a:t> </a:t>
            </a:r>
            <a:r>
              <a:rPr lang="ru-RU" dirty="0" err="1" smtClean="0">
                <a:latin typeface="Candara" panose="020E0502030303020204" pitchFamily="34" charset="0"/>
              </a:rPr>
              <a:t>швидкістю</a:t>
            </a:r>
            <a:r>
              <a:rPr lang="ru-RU" dirty="0" smtClean="0">
                <a:latin typeface="Candara" panose="020E0502030303020204" pitchFamily="34" charset="0"/>
              </a:rPr>
              <a:t> </a:t>
            </a:r>
            <a:r>
              <a:rPr lang="ru-RU" dirty="0" err="1" smtClean="0">
                <a:latin typeface="Candara" panose="020E0502030303020204" pitchFamily="34" charset="0"/>
              </a:rPr>
              <a:t>внаслідок</a:t>
            </a:r>
            <a:r>
              <a:rPr lang="en-US" dirty="0" smtClean="0">
                <a:latin typeface="Candara" panose="020E0502030303020204" pitchFamily="34" charset="0"/>
              </a:rPr>
              <a:t> </a:t>
            </a:r>
            <a:r>
              <a:rPr lang="ru-RU" dirty="0" err="1" smtClean="0">
                <a:latin typeface="Candara" panose="020E0502030303020204" pitchFamily="34" charset="0"/>
              </a:rPr>
              <a:t>ексцентриситету</a:t>
            </a:r>
            <a:r>
              <a:rPr lang="ru-RU" dirty="0" smtClean="0">
                <a:latin typeface="Candara" panose="020E0502030303020204" pitchFamily="34" charset="0"/>
              </a:rPr>
              <a:t> </a:t>
            </a:r>
            <a:r>
              <a:rPr lang="ru-RU" dirty="0" err="1" smtClean="0">
                <a:latin typeface="Candara" panose="020E0502030303020204" pitchFamily="34" charset="0"/>
              </a:rPr>
              <a:t>місячної</a:t>
            </a:r>
            <a:r>
              <a:rPr lang="ru-RU" dirty="0" smtClean="0">
                <a:latin typeface="Candara" panose="020E0502030303020204" pitchFamily="34" charset="0"/>
              </a:rPr>
              <a:t> </a:t>
            </a:r>
            <a:r>
              <a:rPr lang="ru-RU" dirty="0" err="1" smtClean="0">
                <a:latin typeface="Candara" panose="020E0502030303020204" pitchFamily="34" charset="0"/>
              </a:rPr>
              <a:t>орбіти</a:t>
            </a:r>
            <a:r>
              <a:rPr lang="ru-RU" dirty="0" smtClean="0">
                <a:latin typeface="Candara" panose="020E0502030303020204" pitchFamily="34" charset="0"/>
              </a:rPr>
              <a:t> (</a:t>
            </a:r>
            <a:r>
              <a:rPr lang="ru-RU" dirty="0" err="1" smtClean="0">
                <a:latin typeface="Candara" panose="020E0502030303020204" pitchFamily="34" charset="0"/>
              </a:rPr>
              <a:t>другий</a:t>
            </a:r>
            <a:r>
              <a:rPr lang="ru-RU" dirty="0" smtClean="0">
                <a:latin typeface="Candara" panose="020E0502030303020204" pitchFamily="34" charset="0"/>
              </a:rPr>
              <a:t> закон Кеплера) — </a:t>
            </a:r>
            <a:r>
              <a:rPr lang="ru-RU" dirty="0" err="1" smtClean="0">
                <a:latin typeface="Candara" panose="020E0502030303020204" pitchFamily="34" charset="0"/>
              </a:rPr>
              <a:t>поблизу</a:t>
            </a:r>
            <a:r>
              <a:rPr lang="ru-RU" dirty="0" smtClean="0">
                <a:latin typeface="Candara" panose="020E0502030303020204" pitchFamily="34" charset="0"/>
              </a:rPr>
              <a:t> перигею </a:t>
            </a:r>
            <a:r>
              <a:rPr lang="ru-RU" dirty="0" err="1" smtClean="0">
                <a:latin typeface="Candara" panose="020E0502030303020204" pitchFamily="34" charset="0"/>
              </a:rPr>
              <a:t>рухається</a:t>
            </a:r>
            <a:r>
              <a:rPr lang="ru-RU" dirty="0" smtClean="0">
                <a:latin typeface="Candara" panose="020E0502030303020204" pitchFamily="34" charset="0"/>
              </a:rPr>
              <a:t> </a:t>
            </a:r>
            <a:r>
              <a:rPr lang="ru-RU" dirty="0" err="1" smtClean="0">
                <a:latin typeface="Candara" panose="020E0502030303020204" pitchFamily="34" charset="0"/>
              </a:rPr>
              <a:t>швидше</a:t>
            </a:r>
            <a:r>
              <a:rPr lang="ru-RU" dirty="0" smtClean="0">
                <a:latin typeface="Candara" panose="020E0502030303020204" pitchFamily="34" charset="0"/>
              </a:rPr>
              <a:t>, </a:t>
            </a:r>
            <a:r>
              <a:rPr lang="ru-RU" dirty="0" err="1" smtClean="0">
                <a:latin typeface="Candara" panose="020E0502030303020204" pitchFamily="34" charset="0"/>
              </a:rPr>
              <a:t>поблизу</a:t>
            </a:r>
            <a:r>
              <a:rPr lang="ru-RU" dirty="0" smtClean="0">
                <a:latin typeface="Candara" panose="020E0502030303020204" pitchFamily="34" charset="0"/>
              </a:rPr>
              <a:t> апогею — </a:t>
            </a:r>
            <a:r>
              <a:rPr lang="ru-RU" dirty="0" err="1" smtClean="0">
                <a:latin typeface="Candara" panose="020E0502030303020204" pitchFamily="34" charset="0"/>
              </a:rPr>
              <a:t>повільніше</a:t>
            </a:r>
            <a:r>
              <a:rPr lang="ru-RU" dirty="0" smtClean="0">
                <a:latin typeface="Candara" panose="020E0502030303020204" pitchFamily="34" charset="0"/>
              </a:rPr>
              <a:t>. </a:t>
            </a:r>
            <a:endParaRPr lang="en-US" dirty="0" smtClean="0">
              <a:latin typeface="Candara" panose="020E0502030303020204" pitchFamily="34" charset="0"/>
            </a:endParaRPr>
          </a:p>
          <a:p>
            <a:pPr algn="just"/>
            <a:r>
              <a:rPr lang="ru-RU" dirty="0" err="1" smtClean="0">
                <a:latin typeface="Candara" panose="020E0502030303020204" pitchFamily="34" charset="0"/>
              </a:rPr>
              <a:t>Обертання</a:t>
            </a:r>
            <a:r>
              <a:rPr lang="ru-RU" dirty="0" smtClean="0">
                <a:latin typeface="Candara" panose="020E0502030303020204" pitchFamily="34" charset="0"/>
              </a:rPr>
              <a:t> ж </a:t>
            </a:r>
            <a:r>
              <a:rPr lang="ru-RU" dirty="0" err="1" smtClean="0">
                <a:latin typeface="Candara" panose="020E0502030303020204" pitchFamily="34" charset="0"/>
              </a:rPr>
              <a:t>супутника</a:t>
            </a:r>
            <a:r>
              <a:rPr lang="ru-RU" dirty="0" smtClean="0">
                <a:latin typeface="Candara" panose="020E0502030303020204" pitchFamily="34" charset="0"/>
              </a:rPr>
              <a:t> </a:t>
            </a:r>
            <a:r>
              <a:rPr lang="ru-RU" dirty="0" err="1" smtClean="0">
                <a:latin typeface="Candara" panose="020E0502030303020204" pitchFamily="34" charset="0"/>
              </a:rPr>
              <a:t>навколо</a:t>
            </a:r>
            <a:r>
              <a:rPr lang="ru-RU" dirty="0" smtClean="0">
                <a:latin typeface="Candara" panose="020E0502030303020204" pitchFamily="34" charset="0"/>
              </a:rPr>
              <a:t> </a:t>
            </a:r>
            <a:r>
              <a:rPr lang="ru-RU" dirty="0" err="1" smtClean="0">
                <a:latin typeface="Candara" panose="020E0502030303020204" pitchFamily="34" charset="0"/>
              </a:rPr>
              <a:t>власної</a:t>
            </a:r>
            <a:r>
              <a:rPr lang="ru-RU" dirty="0" smtClean="0">
                <a:latin typeface="Candara" panose="020E0502030303020204" pitchFamily="34" charset="0"/>
              </a:rPr>
              <a:t> </a:t>
            </a:r>
            <a:r>
              <a:rPr lang="ru-RU" dirty="0" err="1" smtClean="0">
                <a:latin typeface="Candara" panose="020E0502030303020204" pitchFamily="34" charset="0"/>
              </a:rPr>
              <a:t>осі</a:t>
            </a:r>
            <a:r>
              <a:rPr lang="ru-RU" dirty="0" smtClean="0">
                <a:latin typeface="Candara" panose="020E0502030303020204" pitchFamily="34" charset="0"/>
              </a:rPr>
              <a:t> </a:t>
            </a:r>
            <a:r>
              <a:rPr lang="ru-RU" dirty="0" err="1" smtClean="0">
                <a:latin typeface="Candara" panose="020E0502030303020204" pitchFamily="34" charset="0"/>
              </a:rPr>
              <a:t>рівномірне</a:t>
            </a:r>
            <a:r>
              <a:rPr lang="ru-RU" dirty="0" smtClean="0">
                <a:latin typeface="Candara" panose="020E0502030303020204" pitchFamily="34" charset="0"/>
              </a:rPr>
              <a:t>. </a:t>
            </a:r>
            <a:r>
              <a:rPr lang="ru-RU" dirty="0" err="1" smtClean="0">
                <a:latin typeface="Candara" panose="020E0502030303020204" pitchFamily="34" charset="0"/>
              </a:rPr>
              <a:t>Це</a:t>
            </a:r>
            <a:r>
              <a:rPr lang="ru-RU" dirty="0" smtClean="0">
                <a:latin typeface="Candara" panose="020E0502030303020204" pitchFamily="34" charset="0"/>
              </a:rPr>
              <a:t> </a:t>
            </a:r>
            <a:r>
              <a:rPr lang="ru-RU" dirty="0" err="1" smtClean="0">
                <a:latin typeface="Candara" panose="020E0502030303020204" pitchFamily="34" charset="0"/>
              </a:rPr>
              <a:t>дозволяє</a:t>
            </a:r>
            <a:r>
              <a:rPr lang="ru-RU" dirty="0" smtClean="0">
                <a:latin typeface="Candara" panose="020E0502030303020204" pitchFamily="34" charset="0"/>
              </a:rPr>
              <a:t> </a:t>
            </a:r>
            <a:r>
              <a:rPr lang="ru-RU" dirty="0" err="1" smtClean="0">
                <a:latin typeface="Candara" panose="020E0502030303020204" pitchFamily="34" charset="0"/>
              </a:rPr>
              <a:t>побачити</a:t>
            </a:r>
            <a:r>
              <a:rPr lang="ru-RU" dirty="0" smtClean="0">
                <a:latin typeface="Candara" panose="020E0502030303020204" pitchFamily="34" charset="0"/>
              </a:rPr>
              <a:t> </a:t>
            </a:r>
            <a:r>
              <a:rPr lang="ru-RU" dirty="0" err="1" smtClean="0">
                <a:latin typeface="Candara" panose="020E0502030303020204" pitchFamily="34" charset="0"/>
              </a:rPr>
              <a:t>із</a:t>
            </a:r>
            <a:r>
              <a:rPr lang="ru-RU" dirty="0" smtClean="0">
                <a:latin typeface="Candara" panose="020E0502030303020204" pitchFamily="34" charset="0"/>
              </a:rPr>
              <a:t> </a:t>
            </a:r>
            <a:r>
              <a:rPr lang="ru-RU" dirty="0" err="1" smtClean="0">
                <a:latin typeface="Candara" panose="020E0502030303020204" pitchFamily="34" charset="0"/>
              </a:rPr>
              <a:t>Землі</a:t>
            </a:r>
            <a:r>
              <a:rPr lang="ru-RU" dirty="0" smtClean="0">
                <a:latin typeface="Candara" panose="020E0502030303020204" pitchFamily="34" charset="0"/>
              </a:rPr>
              <a:t> </a:t>
            </a:r>
            <a:r>
              <a:rPr lang="ru-RU" dirty="0" err="1" smtClean="0">
                <a:latin typeface="Candara" panose="020E0502030303020204" pitchFamily="34" charset="0"/>
              </a:rPr>
              <a:t>західний</a:t>
            </a:r>
            <a:r>
              <a:rPr lang="ru-RU" dirty="0" smtClean="0">
                <a:latin typeface="Candara" panose="020E0502030303020204" pitchFamily="34" charset="0"/>
              </a:rPr>
              <a:t> </a:t>
            </a:r>
            <a:r>
              <a:rPr lang="ru-RU" dirty="0" err="1" smtClean="0">
                <a:latin typeface="Candara" panose="020E0502030303020204" pitchFamily="34" charset="0"/>
              </a:rPr>
              <a:t>і</a:t>
            </a:r>
            <a:r>
              <a:rPr lang="ru-RU" dirty="0" smtClean="0">
                <a:latin typeface="Candara" panose="020E0502030303020204" pitchFamily="34" charset="0"/>
              </a:rPr>
              <a:t> </a:t>
            </a:r>
            <a:r>
              <a:rPr lang="ru-RU" dirty="0" err="1" smtClean="0">
                <a:latin typeface="Candara" panose="020E0502030303020204" pitchFamily="34" charset="0"/>
              </a:rPr>
              <a:t>східний</a:t>
            </a:r>
            <a:r>
              <a:rPr lang="ru-RU" dirty="0" smtClean="0">
                <a:latin typeface="Candara" panose="020E0502030303020204" pitchFamily="34" charset="0"/>
              </a:rPr>
              <a:t> край </a:t>
            </a:r>
            <a:r>
              <a:rPr lang="ru-RU" dirty="0" err="1" smtClean="0">
                <a:latin typeface="Candara" panose="020E0502030303020204" pitchFamily="34" charset="0"/>
              </a:rPr>
              <a:t>зворотного</a:t>
            </a:r>
            <a:r>
              <a:rPr lang="ru-RU" dirty="0" smtClean="0">
                <a:latin typeface="Candara" panose="020E0502030303020204" pitchFamily="34" charset="0"/>
              </a:rPr>
              <a:t> боку </a:t>
            </a:r>
            <a:r>
              <a:rPr lang="ru-RU" dirty="0" err="1" smtClean="0">
                <a:latin typeface="Candara" panose="020E0502030303020204" pitchFamily="34" charset="0"/>
              </a:rPr>
              <a:t>Місяця</a:t>
            </a:r>
            <a:r>
              <a:rPr lang="ru-RU" dirty="0" smtClean="0">
                <a:latin typeface="Candara" panose="020E0502030303020204" pitchFamily="34" charset="0"/>
              </a:rPr>
              <a:t>. </a:t>
            </a:r>
            <a:r>
              <a:rPr lang="ru-RU" dirty="0" err="1" smtClean="0">
                <a:latin typeface="Candara" panose="020E0502030303020204" pitchFamily="34" charset="0"/>
              </a:rPr>
              <a:t>Це</a:t>
            </a:r>
            <a:r>
              <a:rPr lang="ru-RU" dirty="0" smtClean="0">
                <a:latin typeface="Candara" panose="020E0502030303020204" pitchFamily="34" charset="0"/>
              </a:rPr>
              <a:t> </a:t>
            </a:r>
            <a:r>
              <a:rPr lang="ru-RU" dirty="0" err="1" smtClean="0">
                <a:latin typeface="Candara" panose="020E0502030303020204" pitchFamily="34" charset="0"/>
              </a:rPr>
              <a:t>явище</a:t>
            </a:r>
            <a:r>
              <a:rPr lang="ru-RU" dirty="0" smtClean="0">
                <a:latin typeface="Candara" panose="020E0502030303020204" pitchFamily="34" charset="0"/>
              </a:rPr>
              <a:t> </a:t>
            </a:r>
            <a:r>
              <a:rPr lang="ru-RU" dirty="0" err="1" smtClean="0">
                <a:latin typeface="Candara" panose="020E0502030303020204" pitchFamily="34" charset="0"/>
              </a:rPr>
              <a:t>називається</a:t>
            </a:r>
            <a:r>
              <a:rPr lang="ru-RU" dirty="0" smtClean="0">
                <a:latin typeface="Candara" panose="020E0502030303020204" pitchFamily="34" charset="0"/>
              </a:rPr>
              <a:t> </a:t>
            </a:r>
            <a:r>
              <a:rPr lang="ru-RU" dirty="0" err="1" smtClean="0">
                <a:latin typeface="Candara" panose="020E0502030303020204" pitchFamily="34" charset="0"/>
              </a:rPr>
              <a:t>оптичною</a:t>
            </a:r>
            <a:r>
              <a:rPr lang="ru-RU" dirty="0" smtClean="0">
                <a:latin typeface="Candara" panose="020E0502030303020204" pitchFamily="34" charset="0"/>
              </a:rPr>
              <a:t> </a:t>
            </a:r>
            <a:r>
              <a:rPr lang="ru-RU" dirty="0" err="1" smtClean="0">
                <a:latin typeface="Candara" panose="020E0502030303020204" pitchFamily="34" charset="0"/>
              </a:rPr>
              <a:t>лібрацією</a:t>
            </a:r>
            <a:r>
              <a:rPr lang="ru-RU" dirty="0" smtClean="0">
                <a:latin typeface="Candara" panose="020E0502030303020204" pitchFamily="34" charset="0"/>
              </a:rPr>
              <a:t> за </a:t>
            </a:r>
            <a:r>
              <a:rPr lang="ru-RU" dirty="0" err="1" smtClean="0">
                <a:latin typeface="Candara" panose="020E0502030303020204" pitchFamily="34" charset="0"/>
              </a:rPr>
              <a:t>довготою</a:t>
            </a:r>
            <a:r>
              <a:rPr lang="ru-RU" dirty="0" smtClean="0">
                <a:latin typeface="Candara" panose="020E0502030303020204" pitchFamily="34" charset="0"/>
              </a:rPr>
              <a:t>.</a:t>
            </a:r>
          </a:p>
          <a:p>
            <a:pPr algn="just">
              <a:buNone/>
            </a:pPr>
            <a:endParaRPr lang="uk-UA" dirty="0">
              <a:latin typeface="Candara" panose="020E0502030303020204" pitchFamily="34" charset="0"/>
            </a:endParaRPr>
          </a:p>
        </p:txBody>
      </p:sp>
      <p:pic>
        <p:nvPicPr>
          <p:cNvPr id="3074" name="Picture 2" descr="http://dic.academic.ru/pictures/bse/gif/023549272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7374" y="1700808"/>
            <a:ext cx="3672408" cy="339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91350" y="537321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 лібрації Місяця за довготою</a:t>
            </a:r>
            <a:endParaRPr lang="uk-UA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12" y="2300147"/>
            <a:ext cx="5553510" cy="3649133"/>
          </a:xfrm>
        </p:spPr>
        <p:txBody>
          <a:bodyPr>
            <a:noAutofit/>
          </a:bodyPr>
          <a:lstStyle/>
          <a:p>
            <a:pPr algn="just"/>
            <a:r>
              <a:rPr lang="uk-UA" sz="1600" dirty="0">
                <a:latin typeface="Candara" panose="020E0502030303020204" pitchFamily="34" charset="0"/>
              </a:rPr>
              <a:t>Атмосфера Місяця вкрай розріджена. Коли поверхня не освітлена Сонцем, вміст газів над нею не перевищує 2,0×10</a:t>
            </a:r>
            <a:r>
              <a:rPr lang="uk-UA" sz="1600" baseline="30000" dirty="0">
                <a:latin typeface="Candara" panose="020E0502030303020204" pitchFamily="34" charset="0"/>
              </a:rPr>
              <a:t>5</a:t>
            </a:r>
            <a:r>
              <a:rPr lang="uk-UA" sz="1600" dirty="0">
                <a:latin typeface="Candara" panose="020E0502030303020204" pitchFamily="34" charset="0"/>
              </a:rPr>
              <a:t> частинок/см ³ (для Землі цей показник становить 2,7×10</a:t>
            </a:r>
            <a:r>
              <a:rPr lang="uk-UA" sz="1600" baseline="30000" dirty="0">
                <a:latin typeface="Candara" panose="020E0502030303020204" pitchFamily="34" charset="0"/>
              </a:rPr>
              <a:t>19</a:t>
            </a:r>
            <a:r>
              <a:rPr lang="uk-UA" sz="1600" dirty="0">
                <a:latin typeface="Candara" panose="020E0502030303020204" pitchFamily="34" charset="0"/>
              </a:rPr>
              <a:t> частинок/см ³), а після сходу Сонця збільшується на два порядки за рахунок дегазації ґрунту. </a:t>
            </a:r>
            <a:endParaRPr lang="uk-UA" sz="1600" dirty="0" smtClean="0">
              <a:latin typeface="Candara" panose="020E0502030303020204" pitchFamily="34" charset="0"/>
            </a:endParaRPr>
          </a:p>
          <a:p>
            <a:pPr algn="just"/>
            <a:r>
              <a:rPr lang="uk-UA" sz="1600" dirty="0" smtClean="0">
                <a:latin typeface="Candara" panose="020E0502030303020204" pitchFamily="34" charset="0"/>
              </a:rPr>
              <a:t>Розрідженість </a:t>
            </a:r>
            <a:r>
              <a:rPr lang="uk-UA" sz="1600" dirty="0">
                <a:latin typeface="Candara" panose="020E0502030303020204" pitchFamily="34" charset="0"/>
              </a:rPr>
              <a:t>атмосфери призводить до високого перепаду температур на поверхні Місяця (від -160 ° </a:t>
            </a:r>
            <a:r>
              <a:rPr lang="en-US" sz="1600" dirty="0">
                <a:latin typeface="Candara" panose="020E0502030303020204" pitchFamily="34" charset="0"/>
              </a:rPr>
              <a:t>C </a:t>
            </a:r>
            <a:r>
              <a:rPr lang="uk-UA" sz="1600" dirty="0">
                <a:latin typeface="Candara" panose="020E0502030303020204" pitchFamily="34" charset="0"/>
              </a:rPr>
              <a:t>до +120 °</a:t>
            </a:r>
            <a:r>
              <a:rPr lang="en-US" sz="1600" dirty="0">
                <a:latin typeface="Candara" panose="020E0502030303020204" pitchFamily="34" charset="0"/>
              </a:rPr>
              <a:t>C), </a:t>
            </a:r>
            <a:r>
              <a:rPr lang="uk-UA" sz="1600" dirty="0">
                <a:latin typeface="Candara" panose="020E0502030303020204" pitchFamily="34" charset="0"/>
              </a:rPr>
              <a:t>залежно від освітленості; при цьому температура порід, що залягають на глибині 1 м, постійна та дорівнює-35 ° </a:t>
            </a:r>
            <a:r>
              <a:rPr lang="en-US" sz="1600" dirty="0">
                <a:latin typeface="Candara" panose="020E0502030303020204" pitchFamily="34" charset="0"/>
              </a:rPr>
              <a:t>C. </a:t>
            </a:r>
            <a:r>
              <a:rPr lang="uk-UA" sz="1600" dirty="0">
                <a:latin typeface="Candara" panose="020E0502030303020204" pitchFamily="34" charset="0"/>
              </a:rPr>
              <a:t>Зважаючи на практичну відсутність атмосфери небо на Місяці завжди чорне, навіть коли Сонце перебуває над горизонтом, і на ньому видно зорі.</a:t>
            </a:r>
          </a:p>
          <a:p>
            <a:pPr algn="just"/>
            <a:endParaRPr lang="uk-UA" sz="1600" dirty="0">
              <a:latin typeface="Candara" panose="020E0502030303020204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85712" y="260648"/>
            <a:ext cx="10130106" cy="123522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Умови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 на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поверхні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Місяця</a:t>
            </a:r>
            <a:endParaRPr lang="ru-RU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5122" name="Picture 2" descr="http://s1.goodfon.ru/image/8830-1920x14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9302" y="2204864"/>
            <a:ext cx="4512502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26885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9182" y="2132856"/>
            <a:ext cx="5584708" cy="3649133"/>
          </a:xfrm>
        </p:spPr>
        <p:txBody>
          <a:bodyPr>
            <a:noAutofit/>
          </a:bodyPr>
          <a:lstStyle/>
          <a:p>
            <a:pPr algn="just"/>
            <a:r>
              <a:rPr lang="uk-UA" sz="1600" dirty="0" smtClean="0">
                <a:latin typeface="Candara" panose="020E0502030303020204" pitchFamily="34" charset="0"/>
              </a:rPr>
              <a:t>Земний </a:t>
            </a:r>
            <a:r>
              <a:rPr lang="uk-UA" sz="1600" dirty="0">
                <a:latin typeface="Candara" panose="020E0502030303020204" pitchFamily="34" charset="0"/>
              </a:rPr>
              <a:t>диск висить у небі Місяця майже нерухомо. Причини невеликих щомісячних коливань Землі по висоті над місячним горизонтом і за азимутом (приблизно по 7 °) такі ж, як у лібрацій. Кутовий розмір Землі при спостереженні з Місяця в 3,7 разів більше, ніж місячний при спостереженні </a:t>
            </a:r>
            <a:r>
              <a:rPr lang="uk-UA" sz="1600" dirty="0" smtClean="0">
                <a:latin typeface="Candara" panose="020E0502030303020204" pitchFamily="34" charset="0"/>
              </a:rPr>
              <a:t>з Землі</a:t>
            </a:r>
            <a:r>
              <a:rPr lang="uk-UA" sz="1600" dirty="0">
                <a:latin typeface="Candara" panose="020E0502030303020204" pitchFamily="34" charset="0"/>
              </a:rPr>
              <a:t>, а закривається Землею площа небесної сфери в 13,5 разів більше, ніж закривається Місяцем. </a:t>
            </a:r>
            <a:endParaRPr lang="uk-UA" sz="1600" dirty="0" smtClean="0">
              <a:latin typeface="Candara" panose="020E0502030303020204" pitchFamily="34" charset="0"/>
            </a:endParaRPr>
          </a:p>
          <a:p>
            <a:pPr algn="just"/>
            <a:r>
              <a:rPr lang="uk-UA" sz="1600" dirty="0" smtClean="0">
                <a:latin typeface="Candara" panose="020E0502030303020204" pitchFamily="34" charset="0"/>
              </a:rPr>
              <a:t>Ступінь </a:t>
            </a:r>
            <a:r>
              <a:rPr lang="uk-UA" sz="1600" dirty="0">
                <a:latin typeface="Candara" panose="020E0502030303020204" pitchFamily="34" charset="0"/>
              </a:rPr>
              <a:t>освітленості Землі, видима з Місяця, </a:t>
            </a:r>
            <a:r>
              <a:rPr lang="uk-UA" sz="1600" dirty="0" smtClean="0">
                <a:latin typeface="Candara" panose="020E0502030303020204" pitchFamily="34" charset="0"/>
              </a:rPr>
              <a:t>обернена місячними </a:t>
            </a:r>
            <a:r>
              <a:rPr lang="uk-UA" sz="1600" dirty="0">
                <a:latin typeface="Candara" panose="020E0502030303020204" pitchFamily="34" charset="0"/>
              </a:rPr>
              <a:t>фазами, видимим на Землі: у повню з Місяця видно неосвітлену частину Землі, а під час молодика у місячному небі спостерігається освітлена півкуля Землі, яка створює приблизно в 50 разів сильніше освітлення, ніж Місяць у повню на Землі: максимальна видима зоряна величина Землі на Місяці становить приблизно-16</a:t>
            </a:r>
            <a:r>
              <a:rPr lang="en-US" sz="1600" baseline="30000" dirty="0">
                <a:latin typeface="Candara" panose="020E0502030303020204" pitchFamily="34" charset="0"/>
              </a:rPr>
              <a:t>m</a:t>
            </a:r>
            <a:r>
              <a:rPr lang="en-US" sz="1600" dirty="0">
                <a:latin typeface="Candara" panose="020E0502030303020204" pitchFamily="34" charset="0"/>
              </a:rPr>
              <a:t>.</a:t>
            </a:r>
          </a:p>
          <a:p>
            <a:pPr algn="just"/>
            <a:endParaRPr lang="uk-UA" sz="1600" dirty="0">
              <a:latin typeface="Candara" panose="020E0502030303020204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85712" y="177553"/>
            <a:ext cx="10130106" cy="123522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Умови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 на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поверхні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Місяця</a:t>
            </a:r>
            <a:endParaRPr lang="ru-RU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712" y="1916832"/>
            <a:ext cx="4835691" cy="3626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6522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590" y="2060848"/>
            <a:ext cx="5688632" cy="3600400"/>
          </a:xfrm>
        </p:spPr>
        <p:txBody>
          <a:bodyPr>
            <a:noAutofit/>
          </a:bodyPr>
          <a:lstStyle/>
          <a:p>
            <a:pPr algn="just"/>
            <a:r>
              <a:rPr lang="uk-UA" sz="1600" dirty="0"/>
              <a:t>Місяць не є самосвітним тілом, як і всі планети. Спостерігати його можна лише тому, що він відбиває світло Сонця. Місяць завжди освітлюється Сонцем лише з одного боку, але земний спостерігач у різний час бачить освітлену половину під різними кутами. Місяць змінює свою видиму форму, і ці зміни називають фазами. Фази залежать від відносного розташування Землі, Місяця й Сонця.</a:t>
            </a:r>
          </a:p>
          <a:p>
            <a:pPr algn="just"/>
            <a:r>
              <a:rPr lang="uk-UA" sz="1600" dirty="0"/>
              <a:t>Молодик — фаза, коли Місяць перебуває між Землею і Сонцем. У цей час він невидимий для земного спостерігача.</a:t>
            </a:r>
          </a:p>
          <a:p>
            <a:pPr algn="just"/>
            <a:r>
              <a:rPr lang="uk-UA" sz="1600" dirty="0"/>
              <a:t>Повня — протилежна точка орбіти Місяця, у якій його освітлена Сонцем півкуля видима земному спостерігачеві повністю.</a:t>
            </a:r>
          </a:p>
          <a:p>
            <a:pPr algn="just"/>
            <a:r>
              <a:rPr lang="uk-UA" sz="1600" dirty="0"/>
              <a:t>Проміжні фази — положення Місяця між молодиком і повнею, коли земний спостерігач бачить більшу або меншу частину освітленої півкулі, їх називають чвертями.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85712" y="249561"/>
            <a:ext cx="10130106" cy="123522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Фази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Місяця</a:t>
            </a:r>
            <a:endParaRPr lang="ru-RU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10242" name="Picture 2" descr="http://s19.postimg.org/4kjlt3jpf/84561569_4524271_moon_phases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7294" y="2060848"/>
            <a:ext cx="4608512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14944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TC103457452[[fn=Celestial]]</Template>
  <TotalTime>155</TotalTime>
  <Words>401</Words>
  <Application>Microsoft Office PowerPoint</Application>
  <PresentationFormat>Произвольный</PresentationFormat>
  <Paragraphs>37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Celestial</vt:lpstr>
      <vt:lpstr>Місяць – супутник Землі</vt:lpstr>
      <vt:lpstr>Слайд 2</vt:lpstr>
      <vt:lpstr>Планетарні характеристики:</vt:lpstr>
      <vt:lpstr>Слайд 4</vt:lpstr>
      <vt:lpstr>Орбіта</vt:lpstr>
      <vt:lpstr>Лібрації</vt:lpstr>
      <vt:lpstr>Умови на поверхні Місяця</vt:lpstr>
      <vt:lpstr>Умови на поверхні Місяця</vt:lpstr>
      <vt:lpstr>Фази Місяця</vt:lpstr>
      <vt:lpstr>Гравітаційна взаємодія. Припливи та відпливи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Місяць – супутник Землі</dc:title>
  <cp:lastModifiedBy>Anzhela</cp:lastModifiedBy>
  <cp:revision>18</cp:revision>
  <dcterms:modified xsi:type="dcterms:W3CDTF">2014-01-04T09:57:00Z</dcterms:modified>
</cp:coreProperties>
</file>