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70" r:id="rId10"/>
    <p:sldId id="273" r:id="rId11"/>
    <p:sldId id="274" r:id="rId12"/>
    <p:sldId id="276" r:id="rId13"/>
    <p:sldId id="278" r:id="rId14"/>
    <p:sldId id="27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058FD-43AE-498B-84EB-3716A6ECC98B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CE856-AEBA-42A8-8EB9-9148FFBA73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D14F61-A7CB-46FD-A911-AC027FBB9327}" type="datetimeFigureOut">
              <a:rPr lang="uk-UA" smtClean="0"/>
              <a:pPr/>
              <a:t>04.01.2014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E408D5-C5EF-4AEE-A75F-81CB6ACF13A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Планети земної групи</a:t>
            </a:r>
            <a:endParaRPr lang="uk-UA" sz="44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Содержимое 5" descr="cosmos-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100392" cy="650535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Червоний колір марсіанського </a:t>
            </a:r>
            <a:r>
              <a:rPr lang="uk-UA" sz="2800" dirty="0" err="1" smtClean="0">
                <a:solidFill>
                  <a:srgbClr val="FF0000"/>
                </a:solidFill>
              </a:rPr>
              <a:t>грунту</a:t>
            </a:r>
            <a:r>
              <a:rPr lang="uk-UA" sz="2800" dirty="0" smtClean="0">
                <a:solidFill>
                  <a:srgbClr val="FF0000"/>
                </a:solidFill>
              </a:rPr>
              <a:t> пояснюють значним вмістом </a:t>
            </a:r>
            <a:r>
              <a:rPr lang="uk-UA" sz="2800" dirty="0" smtClean="0">
                <a:solidFill>
                  <a:srgbClr val="FF0000"/>
                </a:solidFill>
              </a:rPr>
              <a:t>оксидів </a:t>
            </a:r>
            <a:r>
              <a:rPr lang="uk-UA" sz="2800" dirty="0" smtClean="0">
                <a:solidFill>
                  <a:srgbClr val="FF0000"/>
                </a:solidFill>
              </a:rPr>
              <a:t>заліза (звичайної іржі).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m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7799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340768"/>
            <a:ext cx="437204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агруженное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35014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100392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Вулкан Олімп, розташований  недалеко від екватора Марса,- найвища гора Сонячної системи. Діаметр вулканічної платформи сягає 700 км, вершина має висоту 27 км, а діаметр жерла вулкана-75 км.</a:t>
            </a:r>
            <a:endParaRPr lang="uk-U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-Image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096344" cy="469997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7696200" cy="650535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 поверхні Марса теж треба одягати скафандри, але досвід космічних експедицій на Місяць показує, що люди зможуть працювати на цій планеті.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0864" y="2060848"/>
            <a:ext cx="3170840" cy="1992649"/>
          </a:xfrm>
          <a:prstGeom prst="rect">
            <a:avLst/>
          </a:prstGeo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3992402" cy="2990448"/>
          </a:xfrm>
          <a:prstGeom prst="rect">
            <a:avLst/>
          </a:prstGeom>
        </p:spPr>
      </p:pic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365104"/>
            <a:ext cx="3266515" cy="208823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24744"/>
            <a:ext cx="3240360" cy="501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52528" cy="475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508518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Face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”-фотографія області 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Кідонія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зроблена станцією Вікінг-1 в 1976 році.</a:t>
            </a:r>
            <a:endParaRPr lang="uk-UA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1724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 																																	</a:t>
            </a:r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Дякую </a:t>
            </a:r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за увагу!</a:t>
            </a:r>
            <a:endParaRPr lang="uk-UA" sz="8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260648"/>
            <a:ext cx="7128792" cy="266429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cs typeface="Aparajita" pitchFamily="34" charset="0"/>
              </a:rPr>
              <a:t>Планети земної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cs typeface="Aparajita" pitchFamily="34" charset="0"/>
              </a:rPr>
              <a:t>групи-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cs typeface="Aparajita" pitchFamily="34" charset="0"/>
              </a:rPr>
              <a:t> Меркурій, Венера, Земля і Марс у порівнянні з планетами-гігантами мають відносно невеликі розміри, тверду поверхню та значну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cs typeface="Aparajita" pitchFamily="34" charset="0"/>
              </a:rPr>
              <a:t>густину,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cs typeface="Aparajita" pitchFamily="34" charset="0"/>
              </a:rPr>
              <a:t>бо складаються переважно з важких хімічних елементів. </a:t>
            </a:r>
            <a:endParaRPr lang="uk-UA" dirty="0"/>
          </a:p>
        </p:txBody>
      </p:sp>
      <p:pic>
        <p:nvPicPr>
          <p:cNvPr id="1026" name="Picture 2" descr="D:\надя\астрономія\c54539949d02978b80515e2fe07be8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4568424" cy="3096344"/>
          </a:xfrm>
          <a:prstGeom prst="rect">
            <a:avLst/>
          </a:prstGeom>
          <a:noFill/>
        </p:spPr>
      </p:pic>
      <p:pic>
        <p:nvPicPr>
          <p:cNvPr id="1027" name="Picture 3" descr="D:\надя\астрономія\zemna_gr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3212976"/>
            <a:ext cx="3242417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1656184" cy="792088"/>
          </a:xfrm>
        </p:spPr>
        <p:txBody>
          <a:bodyPr>
            <a:noAutofit/>
          </a:bodyPr>
          <a:lstStyle/>
          <a:p>
            <a:r>
              <a:rPr lang="uk-UA" dirty="0" smtClean="0"/>
              <a:t>Меркурій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7444680" cy="5040560"/>
          </a:xfrm>
          <a:solidFill>
            <a:schemeClr val="tx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Меркурій є найменшою планетою Сонячної системи, яку рідко кому випадало спостерігати неозброєним оком, тому що вона розташована близько від Сонця.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Радіус	0,38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Маса		0,06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Густина	5,4г/см3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Прискорення вільного падіння	0,38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Орбіта	а=0,39 </a:t>
            </a:r>
            <a:r>
              <a:rPr lang="uk-UA" sz="2400" dirty="0" err="1" smtClean="0">
                <a:solidFill>
                  <a:srgbClr val="FFFF00"/>
                </a:solidFill>
              </a:rPr>
              <a:t>а.о</a:t>
            </a:r>
            <a:r>
              <a:rPr lang="uk-UA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Рік		88 з. діб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Сонячна доба	176 з. діб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Температура, С: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Вдень	+430                 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Вночі	-170</a:t>
            </a:r>
          </a:p>
        </p:txBody>
      </p:sp>
      <p:pic>
        <p:nvPicPr>
          <p:cNvPr id="7" name="Рисунок 6" descr="солнечная-система-мерку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3365670" cy="129578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172400" cy="6858000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ea typeface="MS Gothic" pitchFamily="49" charset="-128"/>
                <a:cs typeface="Microsoft Sans Serif" pitchFamily="34" charset="0"/>
              </a:rPr>
              <a:t>Знімки поверхні Меркурія, які були зроблені  за допомогою АМС “Марінер-10” (США), вражають схожістю його рельєфу з поверхнею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ea typeface="MS Gothic" pitchFamily="49" charset="-128"/>
                <a:cs typeface="Microsoft Sans Serif" pitchFamily="34" charset="0"/>
              </a:rPr>
              <a:t>Місяця-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ea typeface="MS Gothic" pitchFamily="49" charset="-128"/>
                <a:cs typeface="Microsoft Sans Serif" pitchFamily="34" charset="0"/>
              </a:rPr>
              <a:t> така ж величезна кількість кратерів, що свідчить про однакову природу цих космічних тіл.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itchFamily="34" charset="0"/>
              <a:ea typeface="MS Gothic" pitchFamily="49" charset="-128"/>
              <a:cs typeface="Microsoft Sans Serif" pitchFamily="34" charset="0"/>
            </a:endParaRPr>
          </a:p>
        </p:txBody>
      </p:sp>
      <p:pic>
        <p:nvPicPr>
          <p:cNvPr id="6" name="Рисунок 5" descr="383529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861048"/>
            <a:ext cx="3048000" cy="2286000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41273"/>
            <a:ext cx="2160240" cy="223021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172400" cy="6858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C000"/>
                </a:solidFill>
              </a:rPr>
              <a:t>На поверхні Меркурія були виявлені також величезні рівнини, які заповнені застиглою  базальтовою лавою. Це свідчить, що планета була колись розігріта, внаслідок чого в той час відбулася інтенсивна вулканічна діяльність.</a:t>
            </a:r>
            <a:endParaRPr lang="uk-UA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383717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4071430" cy="2304256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149080"/>
            <a:ext cx="2172591" cy="21822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3178696" cy="121344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67544" y="1556792"/>
            <a:ext cx="3384376" cy="53050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788024" y="0"/>
            <a:ext cx="3312368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Microsoft Sans Serif" pitchFamily="34" charset="0"/>
                <a:cs typeface="Microsoft Sans Serif" pitchFamily="34" charset="0"/>
              </a:rPr>
              <a:t>Венера привертає увагу людей тим,що на нашому небі її яскравість у десятки разів перевищує блиск зір першої зоряної величини. Українська народна назва цієї </a:t>
            </a:r>
            <a:r>
              <a:rPr lang="uk-UA" dirty="0" err="1" smtClean="0">
                <a:latin typeface="Microsoft Sans Serif" pitchFamily="34" charset="0"/>
                <a:cs typeface="Microsoft Sans Serif" pitchFamily="34" charset="0"/>
              </a:rPr>
              <a:t>планети-</a:t>
            </a:r>
            <a:r>
              <a:rPr lang="uk-UA" dirty="0" smtClean="0">
                <a:latin typeface="Microsoft Sans Serif" pitchFamily="34" charset="0"/>
                <a:cs typeface="Microsoft Sans Serif" pitchFamily="34" charset="0"/>
              </a:rPr>
              <a:t> Вечірня або Вранішня зоря, бо вона першою з’являється на вечірньому небосхилі й останньою гасне на світанку.</a:t>
            </a:r>
            <a:endParaRPr lang="uk-UA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146" name="Picture 2" descr="D:\надя\астрономія\вен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429000"/>
          </a:xfrm>
          <a:prstGeom prst="rect">
            <a:avLst/>
          </a:prstGeom>
          <a:noFill/>
        </p:spPr>
      </p:pic>
      <p:pic>
        <p:nvPicPr>
          <p:cNvPr id="6147" name="Picture 3" descr="D:\надя\астрономія\венер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29000"/>
            <a:ext cx="2606376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1728192" cy="576064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Impact" pitchFamily="34" charset="0"/>
                <a:cs typeface="Estrangelo Edessa" pitchFamily="66" charset="0"/>
              </a:rPr>
              <a:t>Венера</a:t>
            </a:r>
            <a:endParaRPr lang="uk-UA" sz="3600" dirty="0">
              <a:solidFill>
                <a:srgbClr val="FF0000"/>
              </a:solidFill>
              <a:latin typeface="Impact" pitchFamily="34" charset="0"/>
              <a:cs typeface="Estrangelo Edess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980728"/>
            <a:ext cx="7696200" cy="55246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200" dirty="0" smtClean="0"/>
              <a:t>Радіус	0,95</a:t>
            </a:r>
          </a:p>
          <a:p>
            <a:r>
              <a:rPr lang="uk-UA" sz="2200" dirty="0" smtClean="0"/>
              <a:t>Маса	0,8</a:t>
            </a:r>
          </a:p>
          <a:p>
            <a:r>
              <a:rPr lang="uk-UA" sz="2200" dirty="0" smtClean="0"/>
              <a:t>Густина		5,2 г/см3</a:t>
            </a:r>
          </a:p>
          <a:p>
            <a:r>
              <a:rPr lang="uk-UA" sz="2200" dirty="0" smtClean="0"/>
              <a:t>Прискорення </a:t>
            </a:r>
          </a:p>
          <a:p>
            <a:r>
              <a:rPr lang="uk-UA" sz="2200" dirty="0" smtClean="0"/>
              <a:t>вільного падіння	0,9</a:t>
            </a:r>
          </a:p>
          <a:p>
            <a:r>
              <a:rPr lang="uk-UA" sz="2200" dirty="0" smtClean="0"/>
              <a:t>Орбіта	а=0,72 </a:t>
            </a:r>
            <a:r>
              <a:rPr lang="uk-UA" sz="2200" dirty="0" err="1" smtClean="0"/>
              <a:t>а.о</a:t>
            </a:r>
            <a:r>
              <a:rPr lang="uk-UA" sz="2200" dirty="0" smtClean="0"/>
              <a:t>.</a:t>
            </a:r>
          </a:p>
          <a:p>
            <a:r>
              <a:rPr lang="uk-UA" sz="2200" dirty="0" smtClean="0"/>
              <a:t>Рік		225 з. діб</a:t>
            </a:r>
          </a:p>
          <a:p>
            <a:r>
              <a:rPr lang="uk-UA" sz="2200" dirty="0" smtClean="0"/>
              <a:t>Сонячна доба  117 з. діб</a:t>
            </a:r>
          </a:p>
          <a:p>
            <a:r>
              <a:rPr lang="uk-UA" sz="2200" dirty="0" smtClean="0"/>
              <a:t>Атмосфера:	</a:t>
            </a:r>
            <a:r>
              <a:rPr lang="uk-UA" sz="2200" dirty="0" err="1" smtClean="0"/>
              <a:t>СО2</a:t>
            </a:r>
            <a:r>
              <a:rPr lang="uk-UA" sz="2200" dirty="0" smtClean="0"/>
              <a:t>, </a:t>
            </a:r>
            <a:r>
              <a:rPr lang="en-US" sz="2200" dirty="0" smtClean="0"/>
              <a:t>N2</a:t>
            </a:r>
            <a:r>
              <a:rPr lang="uk-UA" sz="2200" dirty="0" smtClean="0"/>
              <a:t>, </a:t>
            </a:r>
            <a:r>
              <a:rPr lang="en-US" sz="2200" dirty="0" smtClean="0"/>
              <a:t>H2O</a:t>
            </a:r>
            <a:endParaRPr lang="uk-UA" sz="2200" dirty="0" smtClean="0"/>
          </a:p>
          <a:p>
            <a:r>
              <a:rPr lang="uk-UA" sz="2200" dirty="0" err="1" smtClean="0"/>
              <a:t>Атм</a:t>
            </a:r>
            <a:r>
              <a:rPr lang="uk-UA" sz="2200" dirty="0" smtClean="0"/>
              <a:t>. тиск	90 </a:t>
            </a:r>
            <a:r>
              <a:rPr lang="uk-UA" sz="2200" dirty="0" err="1" smtClean="0"/>
              <a:t>атм</a:t>
            </a:r>
            <a:r>
              <a:rPr lang="uk-UA" sz="2200" dirty="0" smtClean="0"/>
              <a:t>.</a:t>
            </a:r>
          </a:p>
          <a:p>
            <a:r>
              <a:rPr lang="uk-UA" sz="2200" dirty="0" smtClean="0"/>
              <a:t>Температура поверхні,С:</a:t>
            </a:r>
          </a:p>
          <a:p>
            <a:r>
              <a:rPr lang="uk-UA" sz="2200" dirty="0" smtClean="0"/>
              <a:t>Вдень	+480</a:t>
            </a:r>
          </a:p>
          <a:p>
            <a:r>
              <a:rPr lang="uk-UA" sz="2200" dirty="0" smtClean="0"/>
              <a:t>Вночі	+480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ven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3192016" cy="3528392"/>
          </a:xfrm>
          <a:prstGeom prst="rect">
            <a:avLst/>
          </a:prstGeom>
        </p:spPr>
      </p:pic>
      <p:pic>
        <p:nvPicPr>
          <p:cNvPr id="7" name="Рисунок 6" descr="Venera-v-razre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73016"/>
            <a:ext cx="4725690" cy="256490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81724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800" dirty="0" smtClean="0"/>
              <a:t>Панорама поверхні Венери, яку передала АМС “Венера-14”. Небо вдень тьмяне, як на Землі перед дощем. Колір хмар і поверхні червоний, бо атмосфера поглинає сонячне проміння у синій частині спектра.</a:t>
            </a:r>
            <a:endParaRPr lang="uk-UA" sz="2800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139952" cy="4248472"/>
          </a:xfrm>
          <a:prstGeom prst="rect">
            <a:avLst/>
          </a:prstGeom>
        </p:spPr>
      </p:pic>
      <p:pic>
        <p:nvPicPr>
          <p:cNvPr id="6" name="Рисунок 5" descr="Venus-venera13-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3777334" cy="403244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1512168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Марс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7516688" cy="5884664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Названий колись за свій червоний колір на честь бога війни, </a:t>
            </a:r>
            <a:r>
              <a:rPr lang="uk-UA" sz="2400" dirty="0" err="1" smtClean="0">
                <a:solidFill>
                  <a:srgbClr val="FF0000"/>
                </a:solidFill>
                <a:cs typeface="Aharoni" pitchFamily="2" charset="-79"/>
              </a:rPr>
              <a:t>“кривавий”</a:t>
            </a: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  Марс під час протистоянь за яскравістю поступається тільки Венері.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Радіус	0,53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Маса	0,11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Густина	3,9 г/см3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Прискорення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вільного падіння 	  0,37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Атмосфера	</a:t>
            </a:r>
            <a:r>
              <a:rPr lang="uk-UA" sz="2400" dirty="0" err="1" smtClean="0">
                <a:solidFill>
                  <a:srgbClr val="FF0000"/>
                </a:solidFill>
                <a:cs typeface="Aharoni" pitchFamily="2" charset="-79"/>
              </a:rPr>
              <a:t>СО2</a:t>
            </a: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cs typeface="Aharoni" pitchFamily="2" charset="-79"/>
              </a:rPr>
              <a:t>N2</a:t>
            </a:r>
            <a:endParaRPr lang="uk-UA" sz="2400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Тиск		0,006 </a:t>
            </a:r>
            <a:r>
              <a:rPr lang="uk-UA" sz="2400" dirty="0" err="1" smtClean="0">
                <a:solidFill>
                  <a:srgbClr val="FF0000"/>
                </a:solidFill>
                <a:cs typeface="Aharoni" pitchFamily="2" charset="-79"/>
              </a:rPr>
              <a:t>атм</a:t>
            </a:r>
            <a:endParaRPr lang="uk-UA" sz="2400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Орбіта	а=1,52 </a:t>
            </a:r>
            <a:r>
              <a:rPr lang="uk-UA" sz="2400" dirty="0" err="1" smtClean="0">
                <a:solidFill>
                  <a:srgbClr val="FF0000"/>
                </a:solidFill>
                <a:cs typeface="Aharoni" pitchFamily="2" charset="-79"/>
              </a:rPr>
              <a:t>а.о</a:t>
            </a: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.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Рік		687 </a:t>
            </a:r>
            <a:r>
              <a:rPr lang="uk-UA" sz="2400" dirty="0" err="1" smtClean="0">
                <a:solidFill>
                  <a:srgbClr val="FF0000"/>
                </a:solidFill>
                <a:cs typeface="Aharoni" pitchFamily="2" charset="-79"/>
              </a:rPr>
              <a:t>зем</a:t>
            </a: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. діб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Доба	24 </a:t>
            </a:r>
            <a:r>
              <a:rPr lang="uk-UA" sz="2400" dirty="0" err="1" smtClean="0">
                <a:solidFill>
                  <a:srgbClr val="FF0000"/>
                </a:solidFill>
                <a:cs typeface="Aharoni" pitchFamily="2" charset="-79"/>
              </a:rPr>
              <a:t>год</a:t>
            </a: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 37 </a:t>
            </a:r>
            <a:r>
              <a:rPr lang="uk-UA" sz="2400" dirty="0" err="1" smtClean="0">
                <a:solidFill>
                  <a:srgbClr val="FF0000"/>
                </a:solidFill>
                <a:cs typeface="Aharoni" pitchFamily="2" charset="-79"/>
              </a:rPr>
              <a:t>хв</a:t>
            </a:r>
            <a:endParaRPr lang="uk-UA" sz="2400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Температура поверхні,С: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вдень максимальна	+22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вночі 	-60</a:t>
            </a:r>
          </a:p>
          <a:p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вночі мінімальна (на полюсі)	-133</a:t>
            </a:r>
          </a:p>
        </p:txBody>
      </p:sp>
      <p:pic>
        <p:nvPicPr>
          <p:cNvPr id="7" name="Рисунок 6" descr="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3528392" cy="3523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1432</TotalTime>
  <Words>325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Планети земної групи</vt:lpstr>
      <vt:lpstr>Слайд 2</vt:lpstr>
      <vt:lpstr>Меркурій</vt:lpstr>
      <vt:lpstr>Слайд 4</vt:lpstr>
      <vt:lpstr>Слайд 5</vt:lpstr>
      <vt:lpstr>Слайд 6</vt:lpstr>
      <vt:lpstr>Венера</vt:lpstr>
      <vt:lpstr>Слайд 8</vt:lpstr>
      <vt:lpstr>Марс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 земної групи</dc:title>
  <dc:creator>1</dc:creator>
  <cp:lastModifiedBy>Anzhela</cp:lastModifiedBy>
  <cp:revision>68</cp:revision>
  <dcterms:created xsi:type="dcterms:W3CDTF">2013-11-01T17:54:32Z</dcterms:created>
  <dcterms:modified xsi:type="dcterms:W3CDTF">2014-01-04T10:01:40Z</dcterms:modified>
</cp:coreProperties>
</file>