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FC655-DD5F-4B56-8D23-F8EFF1D39AB1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105E3-3C41-4C1B-9B5E-CD9C278599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466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F565-6228-4E43-861F-17E4498FF165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C5EC-F76D-4927-B152-A1196318800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F565-6228-4E43-861F-17E4498FF165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C5EC-F76D-4927-B152-A1196318800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F565-6228-4E43-861F-17E4498FF165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C5EC-F76D-4927-B152-A1196318800C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F565-6228-4E43-861F-17E4498FF165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C5EC-F76D-4927-B152-A1196318800C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F565-6228-4E43-861F-17E4498FF165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C5EC-F76D-4927-B152-A1196318800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F565-6228-4E43-861F-17E4498FF165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C5EC-F76D-4927-B152-A1196318800C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F565-6228-4E43-861F-17E4498FF165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C5EC-F76D-4927-B152-A1196318800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F565-6228-4E43-861F-17E4498FF165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C5EC-F76D-4927-B152-A1196318800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F565-6228-4E43-861F-17E4498FF165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C5EC-F76D-4927-B152-A1196318800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F565-6228-4E43-861F-17E4498FF165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C5EC-F76D-4927-B152-A1196318800C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F565-6228-4E43-861F-17E4498FF165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C5EC-F76D-4927-B152-A1196318800C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1CFF565-6228-4E43-861F-17E4498FF165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BDDC5EC-F76D-4927-B152-A1196318800C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122413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Управління освіти </a:t>
            </a:r>
            <a:r>
              <a:rPr lang="uk-UA" sz="2400" b="1" dirty="0" err="1" smtClean="0">
                <a:solidFill>
                  <a:schemeClr val="tx1"/>
                </a:solidFill>
              </a:rPr>
              <a:t>Ченівецької</a:t>
            </a:r>
            <a:r>
              <a:rPr lang="uk-UA" sz="2400" b="1" dirty="0" smtClean="0">
                <a:solidFill>
                  <a:schemeClr val="tx1"/>
                </a:solidFill>
              </a:rPr>
              <a:t> міської ради</a:t>
            </a:r>
            <a:br>
              <a:rPr lang="uk-UA" sz="2400" b="1" dirty="0" smtClean="0">
                <a:solidFill>
                  <a:schemeClr val="tx1"/>
                </a:solidFill>
              </a:rPr>
            </a:br>
            <a:r>
              <a:rPr lang="uk-UA" sz="2400" b="1" dirty="0" smtClean="0">
                <a:solidFill>
                  <a:schemeClr val="tx1"/>
                </a:solidFill>
              </a:rPr>
              <a:t>Відкрита міська </a:t>
            </a:r>
            <a:r>
              <a:rPr lang="uk-UA" sz="2400" b="1" dirty="0" err="1" smtClean="0">
                <a:solidFill>
                  <a:schemeClr val="tx1"/>
                </a:solidFill>
              </a:rPr>
              <a:t>освітньо-наукова</a:t>
            </a:r>
            <a:r>
              <a:rPr lang="uk-UA" sz="2400" b="1" dirty="0" smtClean="0">
                <a:solidFill>
                  <a:schemeClr val="tx1"/>
                </a:solidFill>
              </a:rPr>
              <a:t> конференція учнівської молоді «Всесвіт»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1752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Комети: від панічного </a:t>
            </a:r>
            <a:r>
              <a:rPr lang="uk-UA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стаху</a:t>
            </a:r>
            <a:r>
              <a:rPr lang="uk-UA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</a:t>
            </a:r>
            <a:r>
              <a:rPr lang="uk-UA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наукового </a:t>
            </a:r>
            <a:r>
              <a:rPr lang="uk-UA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вивчення</a:t>
            </a:r>
            <a:endParaRPr lang="uk-UA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4509120"/>
            <a:ext cx="525658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uk-UA" sz="2400" dirty="0">
                <a:solidFill>
                  <a:prstClr val="black"/>
                </a:solidFill>
              </a:rPr>
              <a:t>Виконала учениця 11 класу ЗОШ №12</a:t>
            </a:r>
            <a:br>
              <a:rPr lang="uk-UA" sz="2400" dirty="0">
                <a:solidFill>
                  <a:prstClr val="black"/>
                </a:solidFill>
              </a:rPr>
            </a:br>
            <a:r>
              <a:rPr lang="uk-UA" sz="2400" dirty="0" err="1">
                <a:solidFill>
                  <a:prstClr val="black"/>
                </a:solidFill>
              </a:rPr>
              <a:t>Сидоряк</a:t>
            </a:r>
            <a:r>
              <a:rPr lang="uk-UA" sz="2400" dirty="0">
                <a:solidFill>
                  <a:prstClr val="black"/>
                </a:solidFill>
              </a:rPr>
              <a:t> Алла</a:t>
            </a:r>
            <a:br>
              <a:rPr lang="uk-UA" sz="2400" dirty="0">
                <a:solidFill>
                  <a:prstClr val="black"/>
                </a:solidFill>
              </a:rPr>
            </a:br>
            <a:r>
              <a:rPr lang="uk-UA" sz="2400" dirty="0">
                <a:solidFill>
                  <a:prstClr val="black"/>
                </a:solidFill>
              </a:rPr>
              <a:t>Керівник: </a:t>
            </a:r>
            <a:r>
              <a:rPr lang="uk-UA" sz="2400" dirty="0" err="1">
                <a:solidFill>
                  <a:prstClr val="black"/>
                </a:solidFill>
              </a:rPr>
              <a:t>Овчінніков</a:t>
            </a:r>
            <a:r>
              <a:rPr lang="uk-UA" sz="2400" dirty="0">
                <a:solidFill>
                  <a:prstClr val="black"/>
                </a:solidFill>
              </a:rPr>
              <a:t> Ф.Я.</a:t>
            </a:r>
          </a:p>
        </p:txBody>
      </p:sp>
    </p:spTree>
    <p:extLst>
      <p:ext uri="{BB962C8B-B14F-4D97-AF65-F5344CB8AC3E}">
        <p14:creationId xmlns:p14="http://schemas.microsoft.com/office/powerpoint/2010/main" val="2608294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411062"/>
            <a:ext cx="4464496" cy="646331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Комета </a:t>
            </a:r>
            <a:r>
              <a:rPr lang="uk-UA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Хейла-Боппа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800" dirty="0" smtClean="0"/>
              <a:t>Комета </a:t>
            </a:r>
            <a:r>
              <a:rPr lang="ru-RU" sz="2800" dirty="0" err="1"/>
              <a:t>Хейла-Боппа</a:t>
            </a:r>
            <a:r>
              <a:rPr lang="ru-RU" sz="2800" dirty="0"/>
              <a:t> </a:t>
            </a:r>
            <a:r>
              <a:rPr lang="ru-RU" sz="2800" dirty="0" err="1"/>
              <a:t>з'явилася</a:t>
            </a:r>
            <a:r>
              <a:rPr lang="ru-RU" sz="2800" dirty="0"/>
              <a:t> на </a:t>
            </a:r>
            <a:r>
              <a:rPr lang="ru-RU" sz="2800" dirty="0" err="1"/>
              <a:t>небі</a:t>
            </a:r>
            <a:r>
              <a:rPr lang="ru-RU" sz="2800" dirty="0"/>
              <a:t> в 1995 р. і в </a:t>
            </a:r>
            <a:r>
              <a:rPr lang="ru-RU" sz="2800" dirty="0" err="1"/>
              <a:t>березні</a:t>
            </a:r>
            <a:r>
              <a:rPr lang="ru-RU" sz="2800" dirty="0"/>
              <a:t> 1997 року </a:t>
            </a:r>
            <a:r>
              <a:rPr lang="ru-RU" sz="2800" dirty="0" err="1"/>
              <a:t>пройшла</a:t>
            </a:r>
            <a:r>
              <a:rPr lang="ru-RU" sz="2800" dirty="0"/>
              <a:t> на </a:t>
            </a:r>
            <a:r>
              <a:rPr lang="ru-RU" sz="2800" dirty="0" err="1"/>
              <a:t>порівняно</a:t>
            </a:r>
            <a:r>
              <a:rPr lang="ru-RU" sz="2800" dirty="0"/>
              <a:t> </a:t>
            </a:r>
            <a:r>
              <a:rPr lang="ru-RU" sz="2800" dirty="0" err="1"/>
              <a:t>невеликій</a:t>
            </a:r>
            <a:r>
              <a:rPr lang="ru-RU" sz="2800" dirty="0"/>
              <a:t> </a:t>
            </a:r>
            <a:r>
              <a:rPr lang="ru-RU" sz="2800" dirty="0" err="1"/>
              <a:t>відстані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Землі</a:t>
            </a:r>
            <a:r>
              <a:rPr lang="ru-RU" sz="2800" dirty="0"/>
              <a:t> - 196 </a:t>
            </a:r>
            <a:r>
              <a:rPr lang="ru-RU" sz="2800" dirty="0" err="1"/>
              <a:t>мільйонів</a:t>
            </a:r>
            <a:r>
              <a:rPr lang="ru-RU" sz="2800" dirty="0"/>
              <a:t> </a:t>
            </a:r>
            <a:r>
              <a:rPr lang="ru-RU" sz="2800" dirty="0" err="1" smtClean="0"/>
              <a:t>кілометрів</a:t>
            </a:r>
            <a:r>
              <a:rPr lang="ru-RU" sz="2800" dirty="0" smtClean="0"/>
              <a:t>.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/>
              <a:t>було</a:t>
            </a:r>
            <a:r>
              <a:rPr lang="ru-RU" sz="2800" dirty="0"/>
              <a:t> видно </a:t>
            </a:r>
            <a:r>
              <a:rPr lang="ru-RU" sz="2800" dirty="0" err="1"/>
              <a:t>неозброєним</a:t>
            </a:r>
            <a:r>
              <a:rPr lang="ru-RU" sz="2800" dirty="0"/>
              <a:t> оком </a:t>
            </a:r>
            <a:r>
              <a:rPr lang="ru-RU" sz="2800" dirty="0" err="1"/>
              <a:t>впродовж</a:t>
            </a:r>
            <a:r>
              <a:rPr lang="ru-RU" sz="2800" dirty="0"/>
              <a:t> 18 </a:t>
            </a:r>
            <a:r>
              <a:rPr lang="ru-RU" sz="2800" dirty="0" err="1"/>
              <a:t>місяців</a:t>
            </a:r>
            <a:r>
              <a:rPr lang="ru-RU" sz="2800" dirty="0"/>
              <a:t> - в два рази </a:t>
            </a:r>
            <a:r>
              <a:rPr lang="ru-RU" sz="2800" dirty="0" err="1"/>
              <a:t>довше</a:t>
            </a:r>
            <a:r>
              <a:rPr lang="ru-RU" sz="2800" dirty="0"/>
              <a:t>, </a:t>
            </a:r>
            <a:r>
              <a:rPr lang="ru-RU" sz="2800" dirty="0" err="1"/>
              <a:t>ніж</a:t>
            </a:r>
            <a:r>
              <a:rPr lang="ru-RU" sz="2800" dirty="0"/>
              <a:t> будь-яку з </a:t>
            </a:r>
            <a:r>
              <a:rPr lang="ru-RU" sz="2800" dirty="0" err="1"/>
              <a:t>відомих</a:t>
            </a:r>
            <a:r>
              <a:rPr lang="ru-RU" sz="2800" dirty="0"/>
              <a:t> комет.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	</a:t>
            </a:r>
            <a:r>
              <a:rPr lang="uk-UA" sz="2800" dirty="0"/>
              <a:t>Поза сумнівом, така близька до Землі траєкторія руху комети могла виявитися трагічною для нашої планети. Вчені стверджують, що небезпечними  вважаються навіть порівняно невеликі об'єкти - діаметром близько 100 метрів. Падіння небесного тіла, діаметром в 1 кілометр, може стати причиною континентальної катастрофи.</a:t>
            </a:r>
          </a:p>
        </p:txBody>
      </p:sp>
    </p:spTree>
    <p:extLst>
      <p:ext uri="{BB962C8B-B14F-4D97-AF65-F5344CB8AC3E}">
        <p14:creationId xmlns:p14="http://schemas.microsoft.com/office/powerpoint/2010/main" val="29124211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Космічна розвідка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287709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2697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Метою польоту місії </a:t>
            </a:r>
            <a:r>
              <a:rPr lang="en-US" dirty="0" smtClean="0"/>
              <a:t>Rosetta</a:t>
            </a:r>
            <a:r>
              <a:rPr lang="uk-UA" dirty="0" smtClean="0"/>
              <a:t>, яка буде проводитися Європейським космічним </a:t>
            </a:r>
            <a:r>
              <a:rPr lang="uk-UA" dirty="0" err="1" smtClean="0"/>
              <a:t>агенством</a:t>
            </a:r>
            <a:r>
              <a:rPr lang="uk-UA" dirty="0" smtClean="0"/>
              <a:t> (ЄКА), є доставка космічного спускного апарата </a:t>
            </a:r>
            <a:r>
              <a:rPr lang="en-US" dirty="0" smtClean="0"/>
              <a:t>Philae </a:t>
            </a:r>
            <a:r>
              <a:rPr lang="uk-UA" dirty="0" smtClean="0"/>
              <a:t>до комети 67Р, відомої так само як комети </a:t>
            </a:r>
            <a:r>
              <a:rPr lang="uk-UA" dirty="0" err="1" smtClean="0"/>
              <a:t>Чурюмова-Герасименко</a:t>
            </a:r>
            <a:r>
              <a:rPr lang="uk-UA" dirty="0" smtClean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30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7288" cy="58269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Після польоту протягом десяти років, космічний апарат </a:t>
            </a:r>
            <a:r>
              <a:rPr lang="en-US" dirty="0" smtClean="0"/>
              <a:t>Rosetta </a:t>
            </a:r>
            <a:r>
              <a:rPr lang="uk-UA" dirty="0" smtClean="0"/>
              <a:t>у травні 2014 року зустрінеться в космосі з кометою </a:t>
            </a:r>
            <a:r>
              <a:rPr lang="uk-UA" dirty="0" err="1" smtClean="0"/>
              <a:t>Чурюмова-Герасименко</a:t>
            </a:r>
            <a:r>
              <a:rPr lang="uk-UA" dirty="0" smtClean="0"/>
              <a:t> і займе кругову орбіту навколо ядра </a:t>
            </a:r>
            <a:r>
              <a:rPr lang="uk-UA" dirty="0" smtClean="0">
                <a:solidFill>
                  <a:srgbClr val="002060"/>
                </a:solidFill>
              </a:rPr>
              <a:t>комети.</a:t>
            </a:r>
            <a:r>
              <a:rPr lang="uk-UA" dirty="0" smtClean="0"/>
              <a:t> Супутниковий апарат </a:t>
            </a:r>
            <a:r>
              <a:rPr lang="en-US" dirty="0" smtClean="0"/>
              <a:t>Philae</a:t>
            </a:r>
            <a:r>
              <a:rPr lang="uk-UA" dirty="0" smtClean="0"/>
              <a:t>, згідно  планами, опуститься на поверхню ядра комети в листопаді 2014 року.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090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780108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r>
              <a:rPr lang="uk-UA" sz="6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Сучасні гості</a:t>
            </a:r>
            <a:endParaRPr lang="uk-UA" sz="6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6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624072" cy="2718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139952" y="1607244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	</a:t>
            </a:r>
            <a:r>
              <a:rPr lang="uk-UA" sz="2400" dirty="0" smtClean="0"/>
              <a:t>Наприкінці 2013 року весь світ облетіла звістка про те, що у листопаді до Землі прилетить ще одна космічна гостя…</a:t>
            </a:r>
            <a:br>
              <a:rPr lang="uk-UA" sz="2400" dirty="0" smtClean="0"/>
            </a:br>
            <a:r>
              <a:rPr lang="uk-UA" sz="2400" dirty="0" smtClean="0"/>
              <a:t>	І ось на початку 2014 року читаю в </a:t>
            </a:r>
            <a:r>
              <a:rPr lang="uk-UA" sz="2400" dirty="0" err="1" smtClean="0"/>
              <a:t>інтернеті</a:t>
            </a:r>
            <a:r>
              <a:rPr lang="uk-UA" sz="2400" dirty="0" smtClean="0"/>
              <a:t> повідомлення:</a:t>
            </a:r>
            <a:endParaRPr lang="uk-U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221088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	«Комета </a:t>
            </a:r>
            <a:r>
              <a:rPr lang="en-US" sz="2800" dirty="0" smtClean="0"/>
              <a:t>ISON</a:t>
            </a:r>
            <a:r>
              <a:rPr lang="uk-UA" sz="2800" dirty="0" smtClean="0"/>
              <a:t>, яку назвали «кометою століття», більше не існує. Вона розпалася під час прольоту поблизу Сонця 28 листопада 2013, </a:t>
            </a:r>
            <a:r>
              <a:rPr lang="uk-UA" sz="2800" dirty="0" err="1" smtClean="0"/>
              <a:t>перетворившися</a:t>
            </a:r>
            <a:r>
              <a:rPr lang="uk-UA" sz="2800" dirty="0" smtClean="0"/>
              <a:t> на хмару пилу, яка розсіялася в пітьмі глибин космосу.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0736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916832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Я вважаю, що людина, яка озброєна знанням про сучасні астрономічні явища, може спокійно спостерігати Всесвіт у всій його величі та красі…</a:t>
            </a: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811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2851836"/>
            <a:ext cx="5832648" cy="1015663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uk-UA" sz="6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anose="02030602050306030303" pitchFamily="18" charset="0"/>
                <a:ea typeface="BatangChe" panose="02030609000101010101" pitchFamily="49" charset="-127"/>
              </a:rPr>
              <a:t>Дякую за увагу</a:t>
            </a:r>
            <a:endParaRPr lang="uk-UA" sz="6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anose="02030602050306030303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8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uk-UA" sz="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Чи варто боятися непроханих гостей</a:t>
            </a:r>
            <a:endParaRPr lang="uk-UA" sz="3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564904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	Хвостаті небесні гості – комети – завжди привертали до себе увагу не тільки спеціалістів, а  й найширших кіл людей.</a:t>
            </a:r>
            <a:br>
              <a:rPr lang="uk-UA" sz="3200" dirty="0" smtClean="0"/>
            </a:br>
            <a:r>
              <a:rPr lang="uk-UA" sz="3200" dirty="0" smtClean="0"/>
              <a:t>У наш час на зміну всіляким марновірним уявленням про комети прийшло чітке розуміння природного походження цих своєрідних небесних тіл.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2899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617" y="620688"/>
            <a:ext cx="76328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Маленьке ядро діаметром кілька кілометрів – єдина тверда частина комети, і в ньому практично зосереджена вся її маса. Маса комет надто мала й зовсім не впливає на рух планет. А планети спричиняють великі збурення в русі комет.</a:t>
            </a:r>
            <a:b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652561"/>
            <a:ext cx="8424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ж краще – вірити </a:t>
            </a:r>
            <a:r>
              <a:rPr lang="uk-UA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бабчиним</a:t>
            </a:r>
            <a: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байкам чи чітко знати все про походження, природу та властивості «небесних зайд»?</a:t>
            </a:r>
            <a:endParaRPr lang="uk-U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03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31224" cy="1114384"/>
          </a:xfrm>
        </p:spPr>
        <p:txBody>
          <a:bodyPr>
            <a:prstTxWarp prst="textWave2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Будова комети</a:t>
            </a:r>
            <a:endParaRPr lang="uk-UA" b="1" spc="150" dirty="0">
              <a:ln w="11430"/>
              <a:solidFill>
                <a:srgbClr val="F8F8F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2711326" cy="4108070"/>
          </a:xfrm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3563888" y="2492896"/>
            <a:ext cx="5112568" cy="3816424"/>
          </a:xfrm>
        </p:spPr>
        <p:txBody>
          <a:bodyPr>
            <a:noAutofit/>
          </a:bodyPr>
          <a:lstStyle/>
          <a:p>
            <a:r>
              <a:rPr lang="ru-RU" sz="2000" b="1" dirty="0" err="1"/>
              <a:t>Джерелом</a:t>
            </a:r>
            <a:r>
              <a:rPr lang="ru-RU" sz="2000" b="1" dirty="0"/>
              <a:t> </a:t>
            </a:r>
            <a:r>
              <a:rPr lang="ru-RU" sz="2000" b="1" dirty="0" err="1"/>
              <a:t>світла</a:t>
            </a:r>
            <a:r>
              <a:rPr lang="ru-RU" sz="2000" b="1" dirty="0"/>
              <a:t> є "голова", </a:t>
            </a:r>
            <a:r>
              <a:rPr lang="ru-RU" sz="2000" b="1" dirty="0" err="1"/>
              <a:t>або</a:t>
            </a:r>
            <a:r>
              <a:rPr lang="ru-RU" sz="2000" b="1" dirty="0"/>
              <a:t> ядро </a:t>
            </a:r>
            <a:r>
              <a:rPr lang="ru-RU" sz="2000" b="1" dirty="0" err="1"/>
              <a:t>комети</a:t>
            </a:r>
            <a:r>
              <a:rPr lang="ru-RU" sz="2000" b="1" dirty="0"/>
              <a:t>. </a:t>
            </a:r>
            <a:r>
              <a:rPr lang="ru-RU" sz="2000" b="1" dirty="0" err="1"/>
              <a:t>Учені</a:t>
            </a:r>
            <a:r>
              <a:rPr lang="ru-RU" sz="2000" b="1" dirty="0"/>
              <a:t> </a:t>
            </a:r>
            <a:r>
              <a:rPr lang="ru-RU" sz="2000" b="1" dirty="0" err="1"/>
              <a:t>вважають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вона, </a:t>
            </a:r>
            <a:r>
              <a:rPr lang="ru-RU" sz="2000" b="1" dirty="0" err="1"/>
              <a:t>можливо</a:t>
            </a:r>
            <a:r>
              <a:rPr lang="ru-RU" sz="2000" b="1" dirty="0"/>
              <a:t>, </a:t>
            </a:r>
            <a:r>
              <a:rPr lang="ru-RU" sz="2000" b="1" dirty="0" err="1"/>
              <a:t>складається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згустку</a:t>
            </a:r>
            <a:r>
              <a:rPr lang="ru-RU" sz="2000" b="1" dirty="0"/>
              <a:t> </a:t>
            </a:r>
            <a:r>
              <a:rPr lang="ru-RU" sz="2000" b="1" dirty="0" err="1"/>
              <a:t>твердих</a:t>
            </a:r>
            <a:r>
              <a:rPr lang="ru-RU" sz="2000" b="1" dirty="0"/>
              <a:t> </a:t>
            </a:r>
            <a:r>
              <a:rPr lang="ru-RU" sz="2000" b="1" dirty="0" err="1"/>
              <a:t>частинок</a:t>
            </a:r>
            <a:r>
              <a:rPr lang="ru-RU" sz="2000" b="1" dirty="0"/>
              <a:t> і </a:t>
            </a:r>
            <a:r>
              <a:rPr lang="ru-RU" sz="2000" b="1" dirty="0" err="1"/>
              <a:t>газів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r>
              <a:rPr lang="uk-UA" sz="2000" b="1" dirty="0" smtClean="0"/>
              <a:t>З </a:t>
            </a:r>
            <a:r>
              <a:rPr lang="uk-UA" sz="2000" b="1" dirty="0"/>
              <a:t>наближенням до Сонця у комети з'являється хвіст. Він складається з дуже розрідженого газу і найдрібніших частинок, які зриваються з ядра комети під впливом Сонця. Ядро комети оточує її третя частина, названа "оболонкою". Ця хмара твердої речовини, що світиться, яка може досягати в діаметрі 250 000 км і більш.</a:t>
            </a:r>
          </a:p>
        </p:txBody>
      </p:sp>
    </p:spTree>
    <p:extLst>
      <p:ext uri="{BB962C8B-B14F-4D97-AF65-F5344CB8AC3E}">
        <p14:creationId xmlns:p14="http://schemas.microsoft.com/office/powerpoint/2010/main" val="175169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40" y="33265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/>
              <a:t>Комета Галлея</a:t>
            </a:r>
            <a:endParaRPr lang="uk-UA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43786" y="95440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u="sng" dirty="0" smtClean="0"/>
              <a:t>Цікавий факт</a:t>
            </a:r>
            <a:endParaRPr lang="uk-UA" sz="2800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43786" y="1556792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          У </a:t>
            </a:r>
            <a:r>
              <a:rPr lang="uk-UA" sz="2000" dirty="0"/>
              <a:t>старовинному китайському рукописі "Книга принца Хунань" наводиться захоплюючий сюжет про мінливості війни і згадується про появу комети, хвіст якої вказував на державу </a:t>
            </a:r>
            <a:r>
              <a:rPr lang="uk-UA" sz="2000" dirty="0" err="1"/>
              <a:t>Шан</a:t>
            </a:r>
            <a:r>
              <a:rPr lang="uk-UA" sz="2000" dirty="0"/>
              <a:t>. Китайська імперія </a:t>
            </a:r>
            <a:r>
              <a:rPr lang="uk-UA" sz="2000" dirty="0" err="1"/>
              <a:t>Шан</a:t>
            </a:r>
            <a:r>
              <a:rPr lang="uk-UA" sz="2000" dirty="0"/>
              <a:t> загинула, а останній </a:t>
            </a:r>
            <a:r>
              <a:rPr lang="uk-UA" sz="2000" dirty="0" err="1"/>
              <a:t>Шанський</a:t>
            </a:r>
            <a:r>
              <a:rPr lang="uk-UA" sz="2000" dirty="0"/>
              <a:t> імператор </a:t>
            </a:r>
            <a:r>
              <a:rPr lang="uk-UA" sz="2000" dirty="0" err="1"/>
              <a:t>Чжоу</a:t>
            </a:r>
            <a:r>
              <a:rPr lang="uk-UA" sz="2000" dirty="0"/>
              <a:t> </a:t>
            </a:r>
            <a:r>
              <a:rPr lang="uk-UA" sz="2000" dirty="0" err="1"/>
              <a:t>Сінь</a:t>
            </a:r>
            <a:r>
              <a:rPr lang="uk-UA" sz="2000" dirty="0"/>
              <a:t> був страчений</a:t>
            </a:r>
            <a:r>
              <a:rPr lang="uk-UA" sz="2000" dirty="0" smtClean="0"/>
              <a:t>.</a:t>
            </a:r>
            <a:br>
              <a:rPr lang="uk-UA" sz="2000" dirty="0" smtClean="0"/>
            </a:br>
            <a:r>
              <a:rPr lang="uk-UA" sz="2000" dirty="0" smtClean="0"/>
              <a:t>          </a:t>
            </a:r>
            <a:r>
              <a:rPr lang="ru-RU" sz="2000" dirty="0" smtClean="0"/>
              <a:t>У 1978 </a:t>
            </a:r>
            <a:r>
              <a:rPr lang="ru-RU" sz="2000" dirty="0"/>
              <a:t>р. </a:t>
            </a:r>
            <a:r>
              <a:rPr lang="ru-RU" sz="2000" dirty="0" err="1"/>
              <a:t>китайський</a:t>
            </a:r>
            <a:r>
              <a:rPr lang="ru-RU" sz="2000" dirty="0"/>
              <a:t> астроном Ю Че Чан </a:t>
            </a:r>
            <a:r>
              <a:rPr lang="ru-RU" sz="2000" dirty="0" err="1"/>
              <a:t>угледів</a:t>
            </a:r>
            <a:r>
              <a:rPr lang="ru-RU" sz="2000" dirty="0"/>
              <a:t> </a:t>
            </a:r>
            <a:r>
              <a:rPr lang="ru-RU" sz="2000" dirty="0" err="1"/>
              <a:t>зв'язок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перемогою</a:t>
            </a:r>
            <a:r>
              <a:rPr lang="ru-RU" sz="2000" dirty="0"/>
              <a:t> царя-</a:t>
            </a:r>
            <a:r>
              <a:rPr lang="ru-RU" sz="2000" dirty="0" err="1"/>
              <a:t>завойовника</a:t>
            </a:r>
            <a:r>
              <a:rPr lang="ru-RU" sz="2000" dirty="0"/>
              <a:t> </a:t>
            </a:r>
            <a:r>
              <a:rPr lang="ru-RU" sz="2000" dirty="0" smtClean="0"/>
              <a:t>У. </a:t>
            </a:r>
            <a:r>
              <a:rPr lang="ru-RU" sz="2000" dirty="0" err="1"/>
              <a:t>Вана</a:t>
            </a:r>
            <a:r>
              <a:rPr lang="ru-RU" sz="2000" dirty="0"/>
              <a:t> і кометою </a:t>
            </a:r>
            <a:r>
              <a:rPr lang="ru-RU" sz="2000" dirty="0" smtClean="0"/>
              <a:t>Галлея</a:t>
            </a:r>
            <a:br>
              <a:rPr lang="ru-RU" sz="2000" dirty="0" smtClean="0"/>
            </a:br>
            <a:r>
              <a:rPr lang="ru-RU" sz="2000" dirty="0" smtClean="0"/>
              <a:t>          </a:t>
            </a:r>
            <a:r>
              <a:rPr lang="ru-RU" sz="2000" dirty="0" err="1" smtClean="0"/>
              <a:t>Поява</a:t>
            </a:r>
            <a:r>
              <a:rPr lang="ru-RU" sz="2000" dirty="0" smtClean="0"/>
              <a:t> </a:t>
            </a:r>
            <a:r>
              <a:rPr lang="ru-RU" sz="2000" dirty="0" err="1"/>
              <a:t>комети</a:t>
            </a:r>
            <a:r>
              <a:rPr lang="ru-RU" sz="2000" dirty="0"/>
              <a:t> </a:t>
            </a:r>
            <a:r>
              <a:rPr lang="ru-RU" sz="2000" dirty="0" err="1"/>
              <a:t>віщувала</a:t>
            </a:r>
            <a:r>
              <a:rPr lang="ru-RU" sz="2000" dirty="0"/>
              <a:t> горе і </a:t>
            </a:r>
            <a:r>
              <a:rPr lang="ru-RU" sz="2000" dirty="0" err="1"/>
              <a:t>нещастя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століть</a:t>
            </a:r>
            <a:r>
              <a:rPr lang="ru-RU" sz="2000" dirty="0"/>
              <a:t> і </a:t>
            </a:r>
            <a:r>
              <a:rPr lang="ru-RU" sz="2000" dirty="0" err="1"/>
              <a:t>ні</a:t>
            </a:r>
            <a:r>
              <a:rPr lang="ru-RU" sz="2000" dirty="0"/>
              <a:t> з </a:t>
            </a:r>
            <a:r>
              <a:rPr lang="ru-RU" sz="2000" dirty="0" err="1"/>
              <a:t>чим</a:t>
            </a:r>
            <a:r>
              <a:rPr lang="ru-RU" sz="2000" dirty="0"/>
              <a:t> не могло </a:t>
            </a:r>
            <a:r>
              <a:rPr lang="ru-RU" sz="2000" dirty="0" err="1"/>
              <a:t>зрівнятися</a:t>
            </a:r>
            <a:r>
              <a:rPr lang="ru-RU" sz="2000" dirty="0"/>
              <a:t> за силою </a:t>
            </a:r>
            <a:r>
              <a:rPr lang="ru-RU" sz="2000" dirty="0" err="1"/>
              <a:t>свого</a:t>
            </a:r>
            <a:r>
              <a:rPr lang="ru-RU" sz="2000" dirty="0"/>
              <a:t> негативного </a:t>
            </a:r>
            <a:r>
              <a:rPr lang="ru-RU" sz="2000" dirty="0" err="1"/>
              <a:t>впливу</a:t>
            </a:r>
            <a:r>
              <a:rPr lang="ru-RU" sz="2000" dirty="0"/>
              <a:t> на </a:t>
            </a:r>
            <a:r>
              <a:rPr lang="ru-RU" sz="2000" dirty="0" err="1"/>
              <a:t>долі</a:t>
            </a:r>
            <a:r>
              <a:rPr lang="ru-RU" sz="2000" dirty="0"/>
              <a:t> людей. З </a:t>
            </a:r>
            <a:r>
              <a:rPr lang="ru-RU" sz="2000" dirty="0" err="1"/>
              <a:t>появою</a:t>
            </a:r>
            <a:r>
              <a:rPr lang="ru-RU" sz="2000" dirty="0"/>
              <a:t> комет в </a:t>
            </a:r>
            <a:r>
              <a:rPr lang="ru-RU" sz="2000" dirty="0" err="1"/>
              <a:t>різний</a:t>
            </a:r>
            <a:r>
              <a:rPr lang="ru-RU" sz="2000" dirty="0"/>
              <a:t> час </a:t>
            </a:r>
            <a:r>
              <a:rPr lang="ru-RU" sz="2000" dirty="0" err="1"/>
              <a:t>пов'язували</a:t>
            </a:r>
            <a:r>
              <a:rPr lang="ru-RU" sz="2000" dirty="0"/>
              <a:t> </a:t>
            </a:r>
            <a:r>
              <a:rPr lang="ru-RU" sz="2000" dirty="0" err="1"/>
              <a:t>хвилі</a:t>
            </a:r>
            <a:r>
              <a:rPr lang="ru-RU" sz="2000" dirty="0"/>
              <a:t> </a:t>
            </a:r>
            <a:r>
              <a:rPr lang="ru-RU" sz="2000" dirty="0" err="1"/>
              <a:t>самогубств</a:t>
            </a:r>
            <a:r>
              <a:rPr lang="ru-RU" sz="2000" dirty="0"/>
              <a:t>, </a:t>
            </a:r>
            <a:r>
              <a:rPr lang="ru-RU" sz="2000" dirty="0" err="1"/>
              <a:t>епідемії</a:t>
            </a:r>
            <a:r>
              <a:rPr lang="ru-RU" sz="2000" dirty="0"/>
              <a:t>, </a:t>
            </a:r>
            <a:r>
              <a:rPr lang="ru-RU" sz="2000" dirty="0" err="1"/>
              <a:t>землетруси</a:t>
            </a:r>
            <a:r>
              <a:rPr lang="ru-RU" sz="2000" dirty="0"/>
              <a:t>, </a:t>
            </a:r>
            <a:r>
              <a:rPr lang="ru-RU" sz="2000" dirty="0" err="1"/>
              <a:t>нестійку</a:t>
            </a:r>
            <a:r>
              <a:rPr lang="ru-RU" sz="2000" dirty="0"/>
              <a:t> погоду і </a:t>
            </a:r>
            <a:r>
              <a:rPr lang="ru-RU" sz="2000" dirty="0" err="1"/>
              <a:t>політичні</a:t>
            </a:r>
            <a:r>
              <a:rPr lang="ru-RU" sz="2000" dirty="0"/>
              <a:t> </a:t>
            </a:r>
            <a:r>
              <a:rPr lang="ru-RU" sz="2000" dirty="0" err="1"/>
              <a:t>катаклізми</a:t>
            </a:r>
            <a:r>
              <a:rPr lang="ru-RU" sz="2000" dirty="0"/>
              <a:t>. </a:t>
            </a:r>
            <a:r>
              <a:rPr lang="ru-RU" sz="2000" dirty="0" err="1"/>
              <a:t>Мартін</a:t>
            </a:r>
            <a:r>
              <a:rPr lang="ru-RU" sz="2000" dirty="0"/>
              <a:t> Лютер в XVI </a:t>
            </a:r>
            <a:r>
              <a:rPr lang="ru-RU" sz="2000" dirty="0" err="1"/>
              <a:t>сторіччі</a:t>
            </a:r>
            <a:r>
              <a:rPr lang="ru-RU" sz="2000" dirty="0"/>
              <a:t> заявляв: "</a:t>
            </a:r>
            <a:r>
              <a:rPr lang="ru-RU" sz="2000" dirty="0" err="1"/>
              <a:t>Язичники</a:t>
            </a:r>
            <a:r>
              <a:rPr lang="ru-RU" sz="2000" dirty="0"/>
              <a:t> </a:t>
            </a:r>
            <a:r>
              <a:rPr lang="ru-RU" sz="2000" dirty="0" err="1"/>
              <a:t>пишуть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комети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природне</a:t>
            </a:r>
            <a:r>
              <a:rPr lang="ru-RU" sz="2000" dirty="0"/>
              <a:t> </a:t>
            </a:r>
            <a:r>
              <a:rPr lang="ru-RU" sz="2000" dirty="0" err="1"/>
              <a:t>походження</a:t>
            </a:r>
            <a:r>
              <a:rPr lang="ru-RU" sz="2000" dirty="0"/>
              <a:t>, </a:t>
            </a:r>
            <a:r>
              <a:rPr lang="ru-RU" sz="2000" dirty="0" err="1"/>
              <a:t>однак</a:t>
            </a:r>
            <a:r>
              <a:rPr lang="ru-RU" sz="2000" dirty="0"/>
              <a:t> Бог не створив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жодної</a:t>
            </a:r>
            <a:r>
              <a:rPr lang="ru-RU" sz="2000" dirty="0"/>
              <a:t> </a:t>
            </a:r>
            <a:r>
              <a:rPr lang="ru-RU" sz="2000" dirty="0" err="1"/>
              <a:t>комети</a:t>
            </a:r>
            <a:r>
              <a:rPr lang="ru-RU" sz="2000" dirty="0"/>
              <a:t>, яка не </a:t>
            </a:r>
            <a:r>
              <a:rPr lang="ru-RU" sz="2000" dirty="0" err="1"/>
              <a:t>передбачала</a:t>
            </a:r>
            <a:r>
              <a:rPr lang="ru-RU" sz="2000" dirty="0"/>
              <a:t> б неминуче лихо</a:t>
            </a:r>
            <a:r>
              <a:rPr lang="ru-RU" sz="2000" dirty="0" smtClean="0"/>
              <a:t>!»</a:t>
            </a:r>
            <a:br>
              <a:rPr lang="ru-RU" sz="2000" dirty="0" smtClean="0"/>
            </a:br>
            <a:r>
              <a:rPr lang="ru-RU" sz="2000" dirty="0" smtClean="0"/>
              <a:t>          </a:t>
            </a:r>
            <a:r>
              <a:rPr lang="ru-RU" sz="2000" b="1" dirty="0" smtClean="0"/>
              <a:t>Комета </a:t>
            </a:r>
            <a:r>
              <a:rPr lang="ru-RU" sz="2000" b="1" dirty="0"/>
              <a:t>Галлея</a:t>
            </a:r>
            <a:r>
              <a:rPr lang="ru-RU" sz="2000" dirty="0"/>
              <a:t> </a:t>
            </a:r>
            <a:r>
              <a:rPr lang="ru-RU" sz="2000" dirty="0" err="1"/>
              <a:t>з'являється</a:t>
            </a:r>
            <a:r>
              <a:rPr lang="ru-RU" sz="2000" dirty="0"/>
              <a:t> </a:t>
            </a:r>
            <a:r>
              <a:rPr lang="ru-RU" sz="2000" dirty="0" err="1"/>
              <a:t>кожні</a:t>
            </a:r>
            <a:r>
              <a:rPr lang="ru-RU" sz="2000" dirty="0"/>
              <a:t> 76 </a:t>
            </a:r>
            <a:r>
              <a:rPr lang="ru-RU" sz="2000" dirty="0" err="1"/>
              <a:t>років</a:t>
            </a:r>
            <a:r>
              <a:rPr lang="ru-RU" sz="2000" dirty="0"/>
              <a:t> і </a:t>
            </a:r>
            <a:r>
              <a:rPr lang="ru-RU" sz="2000" dirty="0" err="1"/>
              <a:t>вважається</a:t>
            </a:r>
            <a:r>
              <a:rPr lang="ru-RU" sz="2000" dirty="0"/>
              <a:t> </a:t>
            </a:r>
            <a:r>
              <a:rPr lang="ru-RU" sz="2000" dirty="0" err="1"/>
              <a:t>передвісницею</a:t>
            </a:r>
            <a:r>
              <a:rPr lang="ru-RU" sz="2000" dirty="0"/>
              <a:t> </a:t>
            </a:r>
            <a:r>
              <a:rPr lang="ru-RU" sz="2000" dirty="0" err="1"/>
              <a:t>катаклізмів</a:t>
            </a:r>
            <a:r>
              <a:rPr lang="ru-RU" sz="2000" dirty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389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548680"/>
            <a:ext cx="3812645" cy="786077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Трохи історії…</a:t>
            </a: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11960" y="1412776"/>
            <a:ext cx="4608512" cy="4896544"/>
          </a:xfrm>
        </p:spPr>
        <p:txBody>
          <a:bodyPr>
            <a:normAutofit fontScale="40000" lnSpcReduction="20000"/>
          </a:bodyPr>
          <a:lstStyle/>
          <a:p>
            <a:r>
              <a:rPr lang="uk-UA" dirty="0"/>
              <a:t> </a:t>
            </a:r>
            <a:r>
              <a:rPr lang="uk-UA" dirty="0" smtClean="0"/>
              <a:t>     </a:t>
            </a:r>
            <a:r>
              <a:rPr lang="uk-UA" sz="7000" dirty="0" smtClean="0"/>
              <a:t>Цю комету було помічено в серпні 1682 року, і одним  перших учених, які її спостерігали, був англійський астроном Едмунд Галлей.</a:t>
            </a:r>
          </a:p>
          <a:p>
            <a:r>
              <a:rPr lang="uk-UA" sz="7000" dirty="0" smtClean="0"/>
              <a:t>      </a:t>
            </a:r>
            <a:r>
              <a:rPr lang="ru-RU" sz="7000" b="1" dirty="0" smtClean="0"/>
              <a:t>Комета </a:t>
            </a:r>
            <a:r>
              <a:rPr lang="ru-RU" sz="7000" b="1" dirty="0"/>
              <a:t>Галлея</a:t>
            </a:r>
            <a:r>
              <a:rPr lang="ru-RU" sz="7000" dirty="0"/>
              <a:t> </a:t>
            </a:r>
            <a:r>
              <a:rPr lang="ru-RU" sz="7000" dirty="0" err="1"/>
              <a:t>була</a:t>
            </a:r>
            <a:r>
              <a:rPr lang="ru-RU" sz="7000" dirty="0"/>
              <a:t> </a:t>
            </a:r>
            <a:r>
              <a:rPr lang="ru-RU" sz="7000" dirty="0" err="1"/>
              <a:t>першою</a:t>
            </a:r>
            <a:r>
              <a:rPr lang="ru-RU" sz="7000" dirty="0"/>
              <a:t>, для </a:t>
            </a:r>
            <a:r>
              <a:rPr lang="ru-RU" sz="7000" dirty="0" err="1"/>
              <a:t>якої</a:t>
            </a:r>
            <a:r>
              <a:rPr lang="ru-RU" sz="7000" dirty="0"/>
              <a:t> </a:t>
            </a:r>
            <a:r>
              <a:rPr lang="ru-RU" sz="7000" dirty="0" err="1"/>
              <a:t>вдалося</a:t>
            </a:r>
            <a:r>
              <a:rPr lang="ru-RU" sz="7000" dirty="0"/>
              <a:t> </a:t>
            </a:r>
            <a:r>
              <a:rPr lang="ru-RU" sz="7000" dirty="0" err="1"/>
              <a:t>передбачити</a:t>
            </a:r>
            <a:r>
              <a:rPr lang="ru-RU" sz="7000" dirty="0"/>
              <a:t>, </a:t>
            </a:r>
            <a:r>
              <a:rPr lang="ru-RU" sz="7000" dirty="0" err="1"/>
              <a:t>що</a:t>
            </a:r>
            <a:r>
              <a:rPr lang="ru-RU" sz="7000" dirty="0"/>
              <a:t> вона буде </a:t>
            </a:r>
            <a:r>
              <a:rPr lang="ru-RU" sz="7000" dirty="0" err="1"/>
              <a:t>періодично</a:t>
            </a:r>
            <a:r>
              <a:rPr lang="ru-RU" sz="7000" dirty="0"/>
              <a:t> </a:t>
            </a:r>
            <a:r>
              <a:rPr lang="ru-RU" sz="7000" dirty="0" err="1"/>
              <a:t>повертатися</a:t>
            </a:r>
            <a:r>
              <a:rPr lang="ru-RU" sz="7000" dirty="0"/>
              <a:t> в </a:t>
            </a:r>
            <a:r>
              <a:rPr lang="ru-RU" sz="7000" dirty="0" err="1"/>
              <a:t>центральну</a:t>
            </a:r>
            <a:r>
              <a:rPr lang="ru-RU" sz="7000" dirty="0"/>
              <a:t> область </a:t>
            </a:r>
            <a:r>
              <a:rPr lang="ru-RU" sz="7000" dirty="0" err="1"/>
              <a:t>Сонячної</a:t>
            </a:r>
            <a:r>
              <a:rPr lang="ru-RU" sz="7000" dirty="0"/>
              <a:t> </a:t>
            </a:r>
            <a:r>
              <a:rPr lang="ru-RU" sz="7000" dirty="0" err="1"/>
              <a:t>системи</a:t>
            </a:r>
            <a:r>
              <a:rPr lang="ru-RU" sz="7000" dirty="0"/>
              <a:t>. </a:t>
            </a:r>
            <a:endParaRPr lang="uk-UA" sz="7000" dirty="0" smtClean="0"/>
          </a:p>
          <a:p>
            <a:r>
              <a:rPr lang="uk-UA" sz="7000" dirty="0"/>
              <a:t>	</a:t>
            </a:r>
            <a:endParaRPr lang="uk-UA" sz="7000" dirty="0" smtClean="0"/>
          </a:p>
          <a:p>
            <a:r>
              <a:rPr lang="uk-UA" dirty="0"/>
              <a:t>	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539552" y="1465459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10181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3000">
              <a:schemeClr val="accent1">
                <a:tint val="66000"/>
                <a:satMod val="160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82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409" y="548680"/>
            <a:ext cx="81369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	</a:t>
            </a: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сторіччі комета Галлея зближувалася з Землею у 1909-1911 роках. Вчені підрахували, що в ніч з 19 на 20 травня 1910 року Земля пройде крізь її хвіст. «Космічного побачення» двох небесних тіл багато хто очікував з великим страхом. Релігійні люди пов’язували майбутню астрономічну подію з уявленнями про «страшний суд», про начебто прийдешню загибель світу. На вулицях багатьох міст служили молебні.</a:t>
            </a:r>
          </a:p>
          <a:p>
            <a:r>
              <a:rPr lang="uk-UA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4571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64896" cy="2880320"/>
          </a:xfrm>
        </p:spPr>
        <p:txBody>
          <a:bodyPr>
            <a:normAutofit/>
          </a:bodyPr>
          <a:lstStyle/>
          <a:p>
            <a:r>
              <a:rPr lang="uk-UA" dirty="0" smtClean="0"/>
              <a:t>А що доля приготувала нам, сучасним випускникам шкіл? Чи варто нам боятися цих явищ, як древнім людям?..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65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6" cy="38164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k-UA" dirty="0" smtClean="0"/>
              <a:t>	Комета </a:t>
            </a:r>
            <a:r>
              <a:rPr lang="uk-UA" dirty="0" err="1" smtClean="0"/>
              <a:t>Шумейкерів-Леві</a:t>
            </a:r>
            <a:r>
              <a:rPr lang="uk-UA" dirty="0" smtClean="0"/>
              <a:t> 9 оберталася навколо Юпітера з періодом в 2 роки,  кожним витоком підходячи до планети все ближче.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	При черговому зближенні з Юпітером комета була розірвана припливними силами тяжіння на 21 частину.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 З 16 по 22 липня 1994 р. усі уламки врізалися в атмосферу планети із швидкістю 64 км/с.</a:t>
            </a:r>
            <a:br>
              <a:rPr lang="uk-UA" dirty="0" smtClean="0"/>
            </a:br>
            <a:r>
              <a:rPr lang="uk-UA" dirty="0" smtClean="0"/>
              <a:t>	Падіння кожного уламка – це фантастичної сили вибух в щільній атмосфері Юпітера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2440" cy="1114384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r>
              <a:rPr lang="uk-UA" sz="3800" dirty="0" smtClean="0"/>
              <a:t>Про падіння </a:t>
            </a:r>
            <a:r>
              <a:rPr lang="uk-UA" sz="3800" dirty="0" err="1" smtClean="0"/>
              <a:t>кометиШумейкерів-Леві</a:t>
            </a:r>
            <a:r>
              <a:rPr lang="uk-UA" sz="3800" dirty="0" smtClean="0"/>
              <a:t> 9</a:t>
            </a:r>
            <a:endParaRPr lang="uk-UA" sz="3800" dirty="0"/>
          </a:p>
        </p:txBody>
      </p:sp>
    </p:spTree>
    <p:extLst>
      <p:ext uri="{BB962C8B-B14F-4D97-AF65-F5344CB8AC3E}">
        <p14:creationId xmlns:p14="http://schemas.microsoft.com/office/powerpoint/2010/main" val="13856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172</TotalTime>
  <Words>319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Управління освіти Ченівецької міської ради Відкрита міська освітньо-наукова конференція учнівської молоді «Всесвіт»</vt:lpstr>
      <vt:lpstr>Чи варто боятися непроханих гостей</vt:lpstr>
      <vt:lpstr>Презентация PowerPoint</vt:lpstr>
      <vt:lpstr>Будова комети</vt:lpstr>
      <vt:lpstr>Презентация PowerPoint</vt:lpstr>
      <vt:lpstr>Трохи історії…</vt:lpstr>
      <vt:lpstr>Презентация PowerPoint</vt:lpstr>
      <vt:lpstr>А що доля приготувала нам, сучасним випускникам шкіл? Чи варто нам боятися цих явищ, як древнім людям?..</vt:lpstr>
      <vt:lpstr>Про падіння кометиШумейкерів-Леві 9</vt:lpstr>
      <vt:lpstr>Презентация PowerPoint</vt:lpstr>
      <vt:lpstr>Космічна розвідка</vt:lpstr>
      <vt:lpstr>Метою польоту місії Rosetta, яка буде проводитися Європейським космічним агенством (ЄКА), є доставка космічного спускного апарата Philae до комети 67Р, відомої так само як комети Чурюмова-Герасименко. </vt:lpstr>
      <vt:lpstr>Після польоту протягом десяти років, космічний апарат Rosetta у травні 2014 року зустрінеться в космосі з кометою Чурюмова-Герасименко і займе кругову орбіту навколо ядра комети. Супутниковий апарат Philae, згідно  планами, опуститься на поверхню ядра комети в листопаді 2014 року.</vt:lpstr>
      <vt:lpstr>Сучасні гості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освіти Ченівецької міської ради Відкрита міська освітньо-наукова конференція учнівської молоді «Всесвіт»</dc:title>
  <dc:creator>alla</dc:creator>
  <cp:lastModifiedBy>alla</cp:lastModifiedBy>
  <cp:revision>16</cp:revision>
  <dcterms:created xsi:type="dcterms:W3CDTF">2014-02-06T05:26:21Z</dcterms:created>
  <dcterms:modified xsi:type="dcterms:W3CDTF">2014-05-06T19:17:24Z</dcterms:modified>
</cp:coreProperties>
</file>