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6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39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8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5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4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4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99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00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3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89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7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32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44E2-F8AC-4317-A721-2407FA6B7AC1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FD40-D55A-4F5B-97CF-0A18BA341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84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Autofit/>
          </a:bodyPr>
          <a:lstStyle/>
          <a:p>
            <a:r>
              <a:rPr lang="uk-UA" sz="1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 </a:t>
            </a:r>
            <a:r>
              <a:rPr lang="uk-UA" sz="13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endParaRPr lang="uk-UA" sz="13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94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99592" y="2132856"/>
            <a:ext cx="5472113" cy="3960813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347864" y="2132856"/>
            <a:ext cx="215900" cy="2174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115616" y="3140968"/>
            <a:ext cx="3889375" cy="165735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39552" y="3933056"/>
            <a:ext cx="583374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5" descr="su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163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916238" y="3068638"/>
            <a:ext cx="215900" cy="2174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47"/>
          <p:cNvSpPr>
            <a:spLocks/>
          </p:cNvSpPr>
          <p:nvPr/>
        </p:nvSpPr>
        <p:spPr bwMode="auto">
          <a:xfrm rot="5400000">
            <a:off x="4607421" y="2169443"/>
            <a:ext cx="288925" cy="3240088"/>
          </a:xfrm>
          <a:prstGeom prst="leftBrace">
            <a:avLst>
              <a:gd name="adj1" fmla="val 93452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6"/>
          <p:cNvSpPr>
            <a:spLocks/>
          </p:cNvSpPr>
          <p:nvPr/>
        </p:nvSpPr>
        <p:spPr bwMode="auto">
          <a:xfrm rot="-5400000">
            <a:off x="3996011" y="3212901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851275" y="3860800"/>
            <a:ext cx="131763" cy="131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808" y="4077072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3059832" y="3861048"/>
            <a:ext cx="131762" cy="131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4644008" y="314096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4860032" y="3356992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1908175" y="3357563"/>
            <a:ext cx="504825" cy="520700"/>
            <a:chOff x="1247" y="1389"/>
            <a:chExt cx="318" cy="328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247" y="1389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338" y="1525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ru-RU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635375" y="32845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F</a:t>
            </a:r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851275" y="3500438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ru-RU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9512" y="332656"/>
            <a:ext cx="7775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 зоряних періодів обертання планет відносяться, як куби великих півосей їхніх орбіт.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1573 C 0.18368 -0.01573 0.3191 0.1117 0.3191 0.26943 C 0.3191 0.42738 0.18368 0.55643 0.01927 0.55643 C -0.14618 0.55643 -0.27951 0.42738 -0.27951 0.26943 C -0.27951 0.1117 -0.14618 -0.01573 0.01927 -0.01573 Z " pathEditMode="relative" rAng="0" ptsTypes="fffff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509 C 0.12344 -0.00509 0.22014 0.04926 0.22014 0.11725 C 0.22014 0.18524 0.12344 0.24121 0.00538 0.24121 C -0.11302 0.24121 -0.20868 0.18524 -0.20868 0.11725 C -0.20868 0.04926 -0.11302 -0.00509 0.00538 -0.00509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3440" y="188640"/>
            <a:ext cx="50405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закон </a:t>
            </a:r>
            <a:r>
              <a:rPr lang="uk-UA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пов'язує середні відстані планет від Сонця з їхніми зоряними періодами обертання і надає змогу встановити відносні відстані планет від Сонця, інакше кажучи, дає змогу подати великі півосі всіх планетних орбіт в одиницях великої півосі земної орбіти.</a:t>
            </a:r>
          </a:p>
          <a:p>
            <a:pPr algn="ctr"/>
            <a:endParaRPr lang="uk-UA" sz="2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 піввісь земної орбіти взято за астрономічну одиницю відстаней, але її абсолютне значення було визначено пізніше, лише у </a:t>
            </a:r>
            <a:r>
              <a:rPr lang="fr-FR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столітті.</a:t>
            </a:r>
          </a:p>
          <a:p>
            <a:pPr algn="ctr"/>
            <a:endParaRPr lang="uk-UA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2155974515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247" y="3598979"/>
            <a:ext cx="3803549" cy="285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www.spacephys.ru/system/files/fundaev/images/solarsystem-ar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49" y="188640"/>
            <a:ext cx="37278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638" y="476672"/>
            <a:ext cx="44668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9822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 кубу півосі до квадрата періоду обертання є сталою для всіх планет Сонячної системи і залежить лише від маси Сонця і гравітаційної сталої, як довів пізніше Ньютон: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80526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чином, це співвідношення дає можливість «зважити» Сонце.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7г.jpg"/>
          <p:cNvPicPr>
            <a:picLocks noChangeAspect="1"/>
          </p:cNvPicPr>
          <p:nvPr/>
        </p:nvPicPr>
        <p:blipFill>
          <a:blip r:embed="rId3" cstate="print"/>
          <a:srcRect t="6897" b="6897"/>
          <a:stretch>
            <a:fillRect/>
          </a:stretch>
        </p:blipFill>
        <p:spPr>
          <a:xfrm>
            <a:off x="590084" y="3861048"/>
            <a:ext cx="1245612" cy="1872208"/>
          </a:xfrm>
          <a:prstGeom prst="rect">
            <a:avLst/>
          </a:prstGeom>
        </p:spPr>
      </p:pic>
      <p:pic>
        <p:nvPicPr>
          <p:cNvPr id="7" name="Рисунок 6" descr="г.jpg"/>
          <p:cNvPicPr>
            <a:picLocks noChangeAspect="1"/>
          </p:cNvPicPr>
          <p:nvPr/>
        </p:nvPicPr>
        <p:blipFill>
          <a:blip r:embed="rId4" cstate="print"/>
          <a:srcRect t="3297" b="10984"/>
          <a:stretch>
            <a:fillRect/>
          </a:stretch>
        </p:blipFill>
        <p:spPr>
          <a:xfrm>
            <a:off x="1835696" y="3861048"/>
            <a:ext cx="2592288" cy="187220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n_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7684" y="320755"/>
            <a:ext cx="56886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 закон </a:t>
            </a:r>
            <a:r>
              <a:rPr lang="uk-UA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відіграє важливу роль в сучасній космології. Спостерігаючи за далекими галактиками, астрофізики реєструють слабкі сигнали, що випускаються атомами водню, що обертаються по дуже віддаленим від галактичного центру орбітах - набагато далі, ніж зазвичай знаходяться зірки. По ефекту </a:t>
            </a:r>
            <a:r>
              <a:rPr lang="uk-UA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Доплера</a:t>
            </a:r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спектрі цього випромінювання вчені визначають швидкості обертання водневої периферії галактичного диска, а по них - і кутові швидкості галактик в цілому. </a:t>
            </a:r>
            <a:endParaRPr lang="uk-UA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Відхилення від законів </a:t>
            </a:r>
            <a:r>
              <a:rPr lang="uk-UA" sz="48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endParaRPr lang="uk-UA" sz="48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погляду фізики, закони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описують рух матеріальної точки навколо нерухомого центра мас у межах ньютонівської теорії гравітації. Насправді на рух планети впливає сила тяжіння не лише з боку Сонця, а й з боку інших планет. Сонце має скінченну масу, а отже центр Сонця також рухається внаслідок тяжіння планет. Крім того, ньютонівська теорія не враховує ефекти, які можна розрахувати лише у рамках загальної теорії відносності. Перелічені фактори призводять до збурень — невеликих відхилень фактичного руху планет від законів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420888"/>
            <a:ext cx="6294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підготували</a:t>
            </a:r>
          </a:p>
          <a:p>
            <a:pPr algn="ctr"/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учениці 11-Б класу</a:t>
            </a:r>
          </a:p>
          <a:p>
            <a:pPr algn="ctr"/>
            <a:r>
              <a:rPr lang="uk-UA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Шваєнко</a:t>
            </a: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Руслана та Безсмертна Вікторія</a:t>
            </a:r>
            <a:endParaRPr lang="uk-UA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три емпіричні залежності, що описують рух планет навколо Сонця. Названо на честь німецького астронома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Йоганеса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відкрив їх шляхом аналізу спостережень руху Марса навколо Сонця, здійснених данським астрономом Тихо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Браге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870" y="303687"/>
            <a:ext cx="3466383" cy="2773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870" y="3448108"/>
            <a:ext cx="3466383" cy="3228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875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закон Кеплера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250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планети обертаються навколо Сонця еліптичними орбітами, в одному з фокусів яких перебуває Сонце (всі орбіти планет і тіл Сонячної системи мають один спільний фокус, в якому, власне, і розташовано Сонце).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71618"/>
            <a:ext cx="4315324" cy="340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04801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Найближча до Сонця точка орбіти називається перигелієм, а найдальша від нього точка — афелієм.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76" y="3105153"/>
            <a:ext cx="8768145" cy="33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62250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витягнутості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еліпса характеризується його ексцентриситетом. Ексцентриситет дорівнює відношенню відстані фокуса від центра до довжини великої півосі (середньої відстані планети до Сонця). Коли фокуси й центр збігаються, еліпс перетворюється на коло. Орбіти планет — еліпси, які мало відрізняються від кіл; їх ексцентриситети малі. Наприклад, ексцентриситет орбіти Землі е = 0,017.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374" y="548679"/>
            <a:ext cx="3793604" cy="237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374" y="3501008"/>
            <a:ext cx="3890098" cy="291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35977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 закон </a:t>
            </a:r>
            <a:r>
              <a:rPr lang="uk-UA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36267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Радіус-вектор планети (тіла Сонячної системи) за рівні проміжки часу описує рівновеликі площі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922" y="1700808"/>
            <a:ext cx="5242289" cy="414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52392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94" y="329889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Лінійна швидкість руху планети неоднакова в різних точках її орбіти: що ближча планета до Сонця, то більша її швидкість. Швид­кість руху планети у перигелії найбільша, а в афелії — найменша. Однак площа, яку "замітає" радіус-вектор за певний проміжок часу, не залежить від того, в якій частині орбіти перебуває планета. Площа, яку "замітає" радіус вектор за одиницю часу називається секторною (сегментною) швидкістю.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60648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74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33167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чином, другий закон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кількісно визначає зміну швидкості руху планети орбітою.</a:t>
            </a:r>
          </a:p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погляду класичної механіки, другий закон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проявом закону збереження моменту імпульсу.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955" y="749749"/>
            <a:ext cx="715805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338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605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 закон </a:t>
            </a:r>
            <a:r>
              <a:rPr lang="uk-UA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5013" y="220663"/>
            <a:ext cx="152400" cy="123825"/>
          </a:xfrm>
          <a:prstGeom prst="rect">
            <a:avLst/>
          </a:prstGeom>
          <a:noFill/>
        </p:spPr>
      </p:pic>
      <p:pic>
        <p:nvPicPr>
          <p:cNvPr id="1029" name="Picture 5" descr="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1550" y="220663"/>
            <a:ext cx="161925" cy="114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268760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відміну від двох перших законів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стосуються властивостей орбіти кожної окремо взятої планети, третій закон пов'язує властивості орбіт різних планет між собою. Якщо періоди обертання двох планет  та , а довжини великих півосей їхніх орбіт, відповідно, а</a:t>
            </a:r>
            <a:r>
              <a:rPr lang="uk-UA" sz="28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а</a:t>
            </a:r>
            <a:r>
              <a:rPr lang="uk-UA" sz="28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то виконується співвідношення: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л.jpg"/>
          <p:cNvPicPr>
            <a:picLocks noChangeAspect="1"/>
          </p:cNvPicPr>
          <p:nvPr/>
        </p:nvPicPr>
        <p:blipFill>
          <a:blip r:embed="rId4" cstate="print"/>
          <a:srcRect l="9023" t="12091"/>
          <a:stretch>
            <a:fillRect/>
          </a:stretch>
        </p:blipFill>
        <p:spPr>
          <a:xfrm>
            <a:off x="5401112" y="4366644"/>
            <a:ext cx="3348022" cy="197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134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3313038" cy="218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636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Закони Кеплера</vt:lpstr>
      <vt:lpstr>Слайд 2</vt:lpstr>
      <vt:lpstr>Перший закон Кеплера</vt:lpstr>
      <vt:lpstr>Слайд 4</vt:lpstr>
      <vt:lpstr>Слайд 5</vt:lpstr>
      <vt:lpstr>Другий закон Кеплера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Закони Кеплера</dc:title>
  <dc:creator>Ruslana1</dc:creator>
  <cp:lastModifiedBy>Oleg</cp:lastModifiedBy>
  <cp:revision>15</cp:revision>
  <dcterms:created xsi:type="dcterms:W3CDTF">2013-09-24T17:06:44Z</dcterms:created>
  <dcterms:modified xsi:type="dcterms:W3CDTF">2013-09-24T19:53:22Z</dcterms:modified>
</cp:coreProperties>
</file>