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1032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E75247-0E8B-4844-8794-763EC7B421AA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BB587F-0C41-4B6F-8137-6EB044E9A2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E75247-0E8B-4844-8794-763EC7B421AA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BB587F-0C41-4B6F-8137-6EB044E9A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E75247-0E8B-4844-8794-763EC7B421AA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BB587F-0C41-4B6F-8137-6EB044E9A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E75247-0E8B-4844-8794-763EC7B421AA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BB587F-0C41-4B6F-8137-6EB044E9A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E75247-0E8B-4844-8794-763EC7B421AA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BB587F-0C41-4B6F-8137-6EB044E9A2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E75247-0E8B-4844-8794-763EC7B421AA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BB587F-0C41-4B6F-8137-6EB044E9A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E75247-0E8B-4844-8794-763EC7B421AA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BB587F-0C41-4B6F-8137-6EB044E9A2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E75247-0E8B-4844-8794-763EC7B421AA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BB587F-0C41-4B6F-8137-6EB044E9A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E75247-0E8B-4844-8794-763EC7B421AA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BB587F-0C41-4B6F-8137-6EB044E9A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E75247-0E8B-4844-8794-763EC7B421AA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BB587F-0C41-4B6F-8137-6EB044E9A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A5E75247-0E8B-4844-8794-763EC7B421AA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E3BB587F-0C41-4B6F-8137-6EB044E9A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5E75247-0E8B-4844-8794-763EC7B421AA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E3BB587F-0C41-4B6F-8137-6EB044E9A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60685090_wallpaper-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28800" y="0"/>
            <a:ext cx="109728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132857"/>
            <a:ext cx="7772400" cy="1080120"/>
          </a:xfrm>
          <a:solidFill>
            <a:schemeClr val="tx2">
              <a:lumMod val="10000"/>
            </a:schemeClr>
          </a:solidFill>
          <a:ln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5400" b="1" dirty="0" err="1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Century" pitchFamily="18" charset="0"/>
              </a:rPr>
              <a:t>Комети</a:t>
            </a:r>
            <a:r>
              <a:rPr lang="ru-RU" b="1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Century" pitchFamily="18" charset="0"/>
              </a:rPr>
              <a:t> </a:t>
            </a:r>
            <a:r>
              <a:rPr lang="ru-RU" b="1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Century" pitchFamily="18" charset="0"/>
              </a:rPr>
              <a:t>- </a:t>
            </a:r>
            <a:endParaRPr lang="ru-RU" b="1" dirty="0">
              <a:ln w="10541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Century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4005064"/>
            <a:ext cx="6400800" cy="792088"/>
          </a:xfrm>
          <a:solidFill>
            <a:schemeClr val="tx2">
              <a:lumMod val="10000"/>
            </a:schemeClr>
          </a:solidFill>
          <a:ln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000" b="1" dirty="0" err="1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малі</a:t>
            </a:r>
            <a:r>
              <a:rPr lang="ru-RU" sz="4000" b="1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4000" b="1" dirty="0" err="1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тіла</a:t>
            </a:r>
            <a:r>
              <a:rPr lang="ru-RU" sz="4000" b="1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4000" b="1" dirty="0" err="1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Сонячної</a:t>
            </a:r>
            <a:r>
              <a:rPr lang="ru-RU" sz="4000" b="1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4000" b="1" dirty="0" err="1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системи</a:t>
            </a:r>
            <a:endParaRPr lang="ru-RU" sz="4000" b="1" dirty="0">
              <a:ln w="10541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548680" y="6021288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Підготувала : </a:t>
            </a:r>
          </a:p>
          <a:p>
            <a:r>
              <a:rPr lang="uk-UA" dirty="0" err="1" smtClean="0"/>
              <a:t>Шепель</a:t>
            </a:r>
            <a:r>
              <a:rPr lang="uk-UA" dirty="0" smtClean="0"/>
              <a:t> Поліна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89088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764704"/>
            <a:ext cx="784887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Презентація, </a:t>
            </a:r>
          </a:p>
          <a:p>
            <a:pPr algn="ctr"/>
            <a:endParaRPr lang="uk-UA" sz="6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6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6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ти просто космос!</a:t>
            </a:r>
            <a:endParaRPr lang="ru-RU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0078.jpg"/>
          <p:cNvPicPr>
            <a:picLocks noChangeAspect="1"/>
          </p:cNvPicPr>
          <p:nvPr/>
        </p:nvPicPr>
        <p:blipFill>
          <a:blip r:embed="rId2" cstate="print"/>
          <a:srcRect l="3930" r="6996"/>
          <a:stretch>
            <a:fillRect/>
          </a:stretch>
        </p:blipFill>
        <p:spPr>
          <a:xfrm>
            <a:off x="-180528" y="0"/>
            <a:ext cx="9505056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Блок-схема: знак завершения 3"/>
          <p:cNvSpPr/>
          <p:nvPr/>
        </p:nvSpPr>
        <p:spPr>
          <a:xfrm>
            <a:off x="-289048" y="2708920"/>
            <a:ext cx="9433048" cy="4284643"/>
          </a:xfrm>
          <a:prstGeom prst="flowChartTerminator">
            <a:avLst/>
          </a:prstGeom>
          <a:noFill/>
          <a:ln w="38100"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dirty="0" err="1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Комети</a:t>
            </a:r>
            <a:r>
              <a:rPr lang="ru-RU" sz="2400" b="1" dirty="0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— </a:t>
            </a:r>
            <a:r>
              <a:rPr lang="ru-RU" sz="2400" b="1" dirty="0" err="1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це</a:t>
            </a:r>
            <a:r>
              <a:rPr lang="ru-RU" sz="2400" b="1" dirty="0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dirty="0" err="1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тіла</a:t>
            </a:r>
            <a:r>
              <a:rPr lang="ru-RU" sz="2400" b="1" dirty="0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dirty="0" err="1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Сонячної</a:t>
            </a:r>
            <a:r>
              <a:rPr lang="ru-RU" sz="2400" b="1" dirty="0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dirty="0" err="1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системи</a:t>
            </a:r>
            <a:r>
              <a:rPr lang="ru-RU" sz="2400" b="1" dirty="0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,  </a:t>
            </a:r>
            <a:r>
              <a:rPr lang="ru-RU" sz="2400" b="1" dirty="0" err="1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що</a:t>
            </a:r>
            <a:r>
              <a:rPr lang="ru-RU" sz="2400" b="1" dirty="0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dirty="0" err="1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рухаються</a:t>
            </a:r>
            <a:r>
              <a:rPr lang="ru-RU" sz="2400" b="1" dirty="0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по </a:t>
            </a:r>
            <a:r>
              <a:rPr lang="ru-RU" sz="2400" b="1" dirty="0" err="1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витягнутих</a:t>
            </a:r>
            <a:r>
              <a:rPr lang="ru-RU" sz="2400" b="1" dirty="0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dirty="0" err="1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орбітах</a:t>
            </a:r>
            <a:r>
              <a:rPr lang="ru-RU" sz="2400" b="1" dirty="0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. При </a:t>
            </a:r>
            <a:r>
              <a:rPr lang="ru-RU" sz="2400" b="1" dirty="0" err="1" smtClean="0">
                <a:ln w="3175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наближенні</a:t>
            </a:r>
            <a:r>
              <a:rPr lang="ru-RU" sz="2400" b="1" dirty="0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до </a:t>
            </a:r>
            <a:r>
              <a:rPr lang="ru-RU" sz="2400" b="1" dirty="0" err="1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Сонця</a:t>
            </a:r>
            <a:r>
              <a:rPr lang="ru-RU" sz="2400" b="1" dirty="0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dirty="0" err="1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комети</a:t>
            </a:r>
            <a:r>
              <a:rPr lang="ru-RU" sz="2400" b="1" dirty="0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dirty="0" err="1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утворюють</a:t>
            </a:r>
            <a:r>
              <a:rPr lang="ru-RU" sz="2400" b="1" dirty="0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dirty="0" err="1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хвіст</a:t>
            </a:r>
            <a:r>
              <a:rPr lang="ru-RU" sz="2400" b="1" dirty="0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dirty="0" err="1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із</a:t>
            </a:r>
            <a:r>
              <a:rPr lang="ru-RU" sz="2400" b="1" dirty="0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газу та пилу, </a:t>
            </a:r>
            <a:r>
              <a:rPr lang="ru-RU" sz="2400" b="1" dirty="0" err="1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що</a:t>
            </a:r>
            <a:r>
              <a:rPr lang="ru-RU" sz="2400" b="1" dirty="0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dirty="0" err="1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іноді</a:t>
            </a:r>
            <a:r>
              <a:rPr lang="ru-RU" sz="2400" b="1" dirty="0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dirty="0" err="1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досягає</a:t>
            </a:r>
            <a:r>
              <a:rPr lang="ru-RU" sz="2400" b="1" dirty="0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в </a:t>
            </a:r>
            <a:r>
              <a:rPr lang="ru-RU" sz="2400" b="1" dirty="0" err="1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довжину</a:t>
            </a:r>
            <a:r>
              <a:rPr lang="ru-RU" sz="2400" b="1" dirty="0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dirty="0" err="1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мільйонів</a:t>
            </a:r>
            <a:r>
              <a:rPr lang="ru-RU" sz="2400" b="1" dirty="0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dirty="0" err="1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кілометрів</a:t>
            </a:r>
            <a:r>
              <a:rPr lang="ru-RU" sz="2400" b="1" dirty="0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. </a:t>
            </a:r>
            <a:r>
              <a:rPr lang="ru-RU" sz="2400" b="1" dirty="0" err="1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Назва</a:t>
            </a:r>
            <a:r>
              <a:rPr lang="ru-RU" sz="2400" b="1" dirty="0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"Комета" походить </a:t>
            </a:r>
            <a:r>
              <a:rPr lang="ru-RU" sz="2400" b="1" dirty="0" err="1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від</a:t>
            </a:r>
            <a:r>
              <a:rPr lang="ru-RU" sz="2400" b="1" dirty="0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dirty="0" err="1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давньогрецького</a:t>
            </a:r>
            <a:r>
              <a:rPr lang="ru-RU" sz="2400" b="1" dirty="0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слова "</a:t>
            </a:r>
            <a:r>
              <a:rPr lang="en-US" sz="2400" b="1" dirty="0" err="1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kometes</a:t>
            </a:r>
            <a:r>
              <a:rPr lang="en-US" sz="2400" b="1" dirty="0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" – </a:t>
            </a:r>
            <a:r>
              <a:rPr lang="ru-RU" sz="2400" b="1" dirty="0" err="1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довговолосий</a:t>
            </a:r>
            <a:r>
              <a:rPr lang="ru-RU" sz="2400" b="1" dirty="0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  <a:r>
              <a:rPr lang="ru-RU" sz="2400" dirty="0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b="1" dirty="0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Кома </a:t>
            </a:r>
            <a:r>
              <a:rPr lang="ru-RU" sz="2400" b="1" dirty="0" err="1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і</a:t>
            </a:r>
            <a:r>
              <a:rPr lang="ru-RU" sz="2400" b="1" dirty="0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dirty="0" err="1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хвіст</a:t>
            </a:r>
            <a:r>
              <a:rPr lang="ru-RU" sz="2400" b="1" dirty="0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dirty="0" err="1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комети</a:t>
            </a:r>
            <a:r>
              <a:rPr lang="ru-RU" sz="2400" b="1" dirty="0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 — </a:t>
            </a:r>
            <a:r>
              <a:rPr lang="ru-RU" sz="2400" b="1" dirty="0" err="1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це</a:t>
            </a:r>
            <a:r>
              <a:rPr lang="ru-RU" sz="2400" b="1" dirty="0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dirty="0" err="1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наслідки</a:t>
            </a:r>
            <a:r>
              <a:rPr lang="ru-RU" sz="2400" b="1" dirty="0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dirty="0" err="1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випаровування</a:t>
            </a:r>
            <a:r>
              <a:rPr lang="ru-RU" sz="2400" b="1" dirty="0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ядра </a:t>
            </a:r>
            <a:r>
              <a:rPr lang="ru-RU" sz="2400" b="1" dirty="0" err="1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комети</a:t>
            </a:r>
            <a:r>
              <a:rPr lang="ru-RU" sz="2400" b="1" dirty="0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dirty="0" err="1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під</a:t>
            </a:r>
            <a:r>
              <a:rPr lang="ru-RU" sz="2400" b="1" dirty="0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dirty="0" err="1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дією</a:t>
            </a:r>
            <a:r>
              <a:rPr lang="ru-RU" sz="2400" b="1" dirty="0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dirty="0" err="1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сонячного</a:t>
            </a:r>
            <a:r>
              <a:rPr lang="ru-RU" sz="2400" b="1" dirty="0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dirty="0" err="1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випромінювання</a:t>
            </a:r>
            <a:r>
              <a:rPr lang="ru-RU" sz="2400" b="1" dirty="0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. Ядро </a:t>
            </a:r>
            <a:r>
              <a:rPr lang="ru-RU" sz="2400" b="1" dirty="0" err="1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являє</a:t>
            </a:r>
            <a:r>
              <a:rPr lang="ru-RU" sz="2400" b="1" dirty="0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собою малу планету, </a:t>
            </a:r>
            <a:r>
              <a:rPr lang="ru-RU" sz="2400" b="1" dirty="0" err="1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що</a:t>
            </a:r>
            <a:r>
              <a:rPr lang="ru-RU" sz="2400" b="1" dirty="0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dirty="0" err="1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складається</a:t>
            </a:r>
            <a:r>
              <a:rPr lang="ru-RU" sz="2400" b="1" dirty="0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dirty="0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dirty="0" err="1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з</a:t>
            </a:r>
            <a:r>
              <a:rPr lang="ru-RU" sz="2400" b="1" dirty="0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</a:t>
            </a:r>
            <a:r>
              <a:rPr lang="ru-RU" sz="2400" b="1" dirty="0" err="1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каменю</a:t>
            </a:r>
            <a:r>
              <a:rPr lang="ru-RU" sz="2400" b="1" dirty="0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, пилу </a:t>
            </a:r>
            <a:r>
              <a:rPr lang="ru-RU" sz="2400" b="1" dirty="0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та </a:t>
            </a:r>
            <a:r>
              <a:rPr lang="ru-RU" sz="2400" b="1" dirty="0" err="1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криги</a:t>
            </a:r>
            <a:r>
              <a:rPr lang="ru-RU" sz="2400" b="1" dirty="0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  <a:endParaRPr lang="ru-RU" sz="2400" b="1" dirty="0">
              <a:ln w="12700" cmpd="sng">
                <a:solidFill>
                  <a:schemeClr val="tx2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space-background-2630-hd-wallpapers.jpg"/>
          <p:cNvPicPr>
            <a:picLocks noChangeAspect="1"/>
          </p:cNvPicPr>
          <p:nvPr/>
        </p:nvPicPr>
        <p:blipFill>
          <a:blip r:embed="rId2" cstate="print"/>
          <a:srcRect r="5113"/>
          <a:stretch>
            <a:fillRect/>
          </a:stretch>
        </p:blipFill>
        <p:spPr>
          <a:xfrm>
            <a:off x="0" y="-243408"/>
            <a:ext cx="9144000" cy="71014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0"/>
            <a:ext cx="5256584" cy="908720"/>
          </a:xfrm>
          <a:solidFill>
            <a:schemeClr val="tx2">
              <a:lumMod val="10000"/>
            </a:schemeClr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100" b="1" spc="0" dirty="0" err="1" smtClean="0">
                <a:ln w="50800"/>
                <a:solidFill>
                  <a:schemeClr val="tx2">
                    <a:lumMod val="50000"/>
                  </a:schemeClr>
                </a:solidFill>
              </a:rPr>
              <a:t>Загальні</a:t>
            </a:r>
            <a:r>
              <a:rPr lang="ru-RU" sz="3100" b="1" spc="0" dirty="0" smtClean="0">
                <a:ln w="50800"/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100" b="1" spc="0" dirty="0" err="1" smtClean="0">
                <a:ln w="50800"/>
                <a:solidFill>
                  <a:schemeClr val="tx2">
                    <a:lumMod val="50000"/>
                  </a:schemeClr>
                </a:solidFill>
              </a:rPr>
              <a:t>відомості</a:t>
            </a:r>
            <a:r>
              <a:rPr lang="ru-RU" sz="3100" b="1" spc="0" dirty="0" smtClean="0">
                <a:ln w="50800"/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100" b="1" spc="0" dirty="0" smtClean="0">
                <a:ln w="50800"/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3100" b="1" spc="0" dirty="0" smtClean="0">
                <a:ln w="50800"/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100" b="1" spc="0" dirty="0" err="1" smtClean="0">
                <a:ln w="50800"/>
                <a:solidFill>
                  <a:schemeClr val="tx2">
                    <a:lumMod val="50000"/>
                  </a:schemeClr>
                </a:solidFill>
              </a:rPr>
              <a:t>зі</a:t>
            </a:r>
            <a:r>
              <a:rPr lang="ru-RU" sz="3100" b="1" spc="0" dirty="0" smtClean="0">
                <a:ln w="50800"/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100" b="1" spc="0" dirty="0" err="1" smtClean="0">
                <a:ln w="50800"/>
                <a:solidFill>
                  <a:schemeClr val="tx2">
                    <a:lumMod val="50000"/>
                  </a:schemeClr>
                </a:solidFill>
              </a:rPr>
              <a:t>спостережень</a:t>
            </a:r>
            <a:r>
              <a:rPr lang="ru-RU" b="1" spc="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ru-RU" b="1" spc="0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endParaRPr lang="ru-RU" b="1" spc="0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4" name="Рисунок 3" descr="Comet_tail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4057118"/>
            <a:ext cx="4424818" cy="2612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11560" y="5589240"/>
            <a:ext cx="3744416" cy="1077218"/>
          </a:xfrm>
          <a:prstGeom prst="rect">
            <a:avLst/>
          </a:prstGeom>
          <a:solidFill>
            <a:schemeClr val="tx2">
              <a:lumMod val="10000"/>
            </a:schemeClr>
          </a:solidFill>
          <a:ln w="6350">
            <a:solidFill>
              <a:schemeClr val="tx2">
                <a:lumMod val="1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>
                <a:ln w="317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Анімація</a:t>
            </a:r>
            <a:r>
              <a:rPr lang="ru-RU" sz="1600" dirty="0" smtClean="0">
                <a:ln w="317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ln w="317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руху</a:t>
            </a:r>
            <a:r>
              <a:rPr lang="ru-RU" sz="1600" dirty="0" smtClean="0">
                <a:ln w="317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ln w="317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комети</a:t>
            </a:r>
            <a:r>
              <a:rPr lang="ru-RU" sz="1600" dirty="0" smtClean="0">
                <a:ln w="317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 </a:t>
            </a:r>
            <a:r>
              <a:rPr lang="ru-RU" sz="1600" dirty="0" err="1" smtClean="0">
                <a:ln w="317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еліптичній</a:t>
            </a:r>
            <a:r>
              <a:rPr lang="ru-RU" sz="1600" dirty="0" smtClean="0">
                <a:ln w="317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ln w="317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орбіті</a:t>
            </a:r>
            <a:r>
              <a:rPr lang="ru-RU" sz="1600" dirty="0" smtClean="0">
                <a:ln w="317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ln w="317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навколо</a:t>
            </a:r>
            <a:r>
              <a:rPr lang="ru-RU" sz="1600" dirty="0" smtClean="0">
                <a:ln w="317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ln w="317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зірки</a:t>
            </a:r>
            <a:r>
              <a:rPr lang="ru-RU" sz="1600" dirty="0" smtClean="0">
                <a:ln w="317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Голубим </a:t>
            </a:r>
            <a:r>
              <a:rPr lang="ru-RU" sz="1600" dirty="0" err="1" smtClean="0">
                <a:ln w="317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кольором</a:t>
            </a:r>
            <a:r>
              <a:rPr lang="ru-RU" sz="1600" dirty="0" smtClean="0">
                <a:ln w="317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ln w="317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позначено</a:t>
            </a:r>
            <a:r>
              <a:rPr lang="ru-RU" sz="1600" dirty="0" smtClean="0">
                <a:ln w="317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ln w="317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газовий</a:t>
            </a:r>
            <a:r>
              <a:rPr lang="ru-RU" sz="1600" dirty="0" smtClean="0">
                <a:ln w="317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ln w="317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хвіст</a:t>
            </a:r>
            <a:r>
              <a:rPr lang="ru-RU" sz="1600" dirty="0" smtClean="0">
                <a:ln w="317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600" dirty="0" err="1" smtClean="0">
                <a:ln w="317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сірим</a:t>
            </a:r>
            <a:r>
              <a:rPr lang="ru-RU" sz="1600" dirty="0" smtClean="0">
                <a:ln w="317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— </a:t>
            </a:r>
            <a:r>
              <a:rPr lang="ru-RU" sz="1600" dirty="0" err="1" smtClean="0">
                <a:ln w="317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твердотілий</a:t>
            </a:r>
            <a:r>
              <a:rPr lang="ru-RU" sz="1600" dirty="0" smtClean="0">
                <a:ln w="317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ln w="317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хвіст</a:t>
            </a:r>
            <a:r>
              <a:rPr lang="ru-RU" sz="1600" dirty="0" smtClean="0">
                <a:ln w="317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1600" dirty="0">
              <a:ln w="3175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908720"/>
            <a:ext cx="83529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Вважається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джерелом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багатьох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комет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довгоперіодичних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хмара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Оорта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перебувають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мільйони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кометних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ядер.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Походження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даної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хмари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пов'язане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очевидно,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гравітаційним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викидом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крижаних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тіл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зони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планет-гігантів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їхнього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утворення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Хмара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Оорта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містить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~ 10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кометних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ядер.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комет,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наближаються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периферії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хмари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Оорта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орбіти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змінюються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дією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сили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тяжіння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найближчих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зірок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При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деякі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комети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набувають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параболічної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швидкості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відносно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Сонця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назавжди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покидають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Сонячну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систему.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3933056"/>
            <a:ext cx="51845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Яскравість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комет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сильно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залежить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їхньої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відстані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Сонця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комет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мала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частина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наближається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Сонця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настільки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побачити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неозброєним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оком.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url.jpg"/>
          <p:cNvPicPr>
            <a:picLocks noChangeAspect="1"/>
          </p:cNvPicPr>
          <p:nvPr/>
        </p:nvPicPr>
        <p:blipFill>
          <a:blip r:embed="rId2" cstate="print"/>
          <a:srcRect l="7087"/>
          <a:stretch>
            <a:fillRect/>
          </a:stretch>
        </p:blipFill>
        <p:spPr>
          <a:xfrm>
            <a:off x="-55598" y="0"/>
            <a:ext cx="929501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16205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uk-UA" sz="4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Будова комет</a:t>
            </a:r>
            <a:endParaRPr lang="ru-RU" sz="4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340768"/>
            <a:ext cx="4860032" cy="5234260"/>
          </a:xfrm>
        </p:spPr>
        <p:txBody>
          <a:bodyPr>
            <a:noAutofit/>
          </a:bodyPr>
          <a:lstStyle/>
          <a:p>
            <a:r>
              <a:rPr lang="ru-RU" sz="2000" dirty="0" smtClean="0"/>
              <a:t>  Як </a:t>
            </a:r>
            <a:r>
              <a:rPr lang="ru-RU" sz="2000" dirty="0" smtClean="0"/>
              <a:t>правило, </a:t>
            </a:r>
            <a:r>
              <a:rPr lang="ru-RU" sz="2000" dirty="0" err="1" smtClean="0"/>
              <a:t>комети</a:t>
            </a:r>
            <a:r>
              <a:rPr lang="ru-RU" sz="2000" dirty="0" smtClean="0"/>
              <a:t> </a:t>
            </a:r>
            <a:r>
              <a:rPr lang="ru-RU" sz="2000" dirty="0" err="1" smtClean="0"/>
              <a:t>складаються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«</a:t>
            </a:r>
            <a:r>
              <a:rPr lang="ru-RU" sz="2000" dirty="0" err="1" smtClean="0"/>
              <a:t>голови</a:t>
            </a:r>
            <a:r>
              <a:rPr lang="ru-RU" sz="2000" dirty="0" smtClean="0"/>
              <a:t>» — невеликого </a:t>
            </a:r>
            <a:r>
              <a:rPr lang="ru-RU" sz="2000" dirty="0" err="1" smtClean="0"/>
              <a:t>яскравого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згустку-ядра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оточена </a:t>
            </a:r>
            <a:r>
              <a:rPr lang="ru-RU" sz="2000" dirty="0" err="1" smtClean="0"/>
              <a:t>світлою</a:t>
            </a:r>
            <a:r>
              <a:rPr lang="ru-RU" sz="2000" dirty="0" smtClean="0"/>
              <a:t> туманною </a:t>
            </a:r>
            <a:r>
              <a:rPr lang="ru-RU" sz="2000" dirty="0" err="1" smtClean="0"/>
              <a:t>оболонкою</a:t>
            </a:r>
            <a:r>
              <a:rPr lang="ru-RU" sz="2000" dirty="0" smtClean="0"/>
              <a:t> (комою), яка </a:t>
            </a:r>
            <a:r>
              <a:rPr lang="ru-RU" sz="2000" dirty="0" err="1" smtClean="0"/>
              <a:t>складається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газу та пилу. У комет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наближенням</a:t>
            </a:r>
            <a:r>
              <a:rPr lang="ru-RU" sz="2000" dirty="0" smtClean="0"/>
              <a:t> до </a:t>
            </a:r>
            <a:r>
              <a:rPr lang="ru-RU" sz="2000" dirty="0" err="1" smtClean="0"/>
              <a:t>Сонця</a:t>
            </a:r>
            <a:r>
              <a:rPr lang="ru-RU" sz="2000" dirty="0" smtClean="0"/>
              <a:t> </a:t>
            </a:r>
            <a:r>
              <a:rPr lang="ru-RU" sz="2000" dirty="0" err="1" smtClean="0"/>
              <a:t>утворюється</a:t>
            </a:r>
            <a:r>
              <a:rPr lang="ru-RU" sz="2000" dirty="0" smtClean="0"/>
              <a:t> «</a:t>
            </a:r>
            <a:r>
              <a:rPr lang="ru-RU" sz="2000" dirty="0" err="1" smtClean="0"/>
              <a:t>хвіст</a:t>
            </a:r>
            <a:r>
              <a:rPr lang="ru-RU" sz="2000" dirty="0" smtClean="0"/>
              <a:t>» — </a:t>
            </a:r>
            <a:r>
              <a:rPr lang="ru-RU" sz="2000" dirty="0" err="1" smtClean="0"/>
              <a:t>слабка</a:t>
            </a:r>
            <a:r>
              <a:rPr lang="ru-RU" sz="2000" dirty="0" smtClean="0"/>
              <a:t> </a:t>
            </a:r>
            <a:r>
              <a:rPr lang="ru-RU" sz="2000" dirty="0" err="1" smtClean="0"/>
              <a:t>світна</a:t>
            </a:r>
            <a:r>
              <a:rPr lang="ru-RU" sz="2000" dirty="0" smtClean="0"/>
              <a:t> </a:t>
            </a:r>
            <a:r>
              <a:rPr lang="ru-RU" sz="2000" dirty="0" err="1" smtClean="0"/>
              <a:t>смуга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у </a:t>
            </a:r>
            <a:r>
              <a:rPr lang="ru-RU" sz="2000" dirty="0" err="1" smtClean="0"/>
              <a:t>результаті</a:t>
            </a:r>
            <a:r>
              <a:rPr lang="ru-RU" sz="2000" dirty="0" smtClean="0"/>
              <a:t> </a:t>
            </a:r>
            <a:r>
              <a:rPr lang="ru-RU" sz="2000" dirty="0" err="1" smtClean="0"/>
              <a:t>дії</a:t>
            </a:r>
            <a:r>
              <a:rPr lang="ru-RU" sz="2000" dirty="0" smtClean="0"/>
              <a:t> </a:t>
            </a:r>
            <a:r>
              <a:rPr lang="ru-RU" sz="2000" dirty="0" err="1" smtClean="0"/>
              <a:t>сонячного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вітру</a:t>
            </a:r>
            <a:r>
              <a:rPr lang="ru-RU" sz="2000" dirty="0" smtClean="0"/>
              <a:t> </a:t>
            </a:r>
            <a:r>
              <a:rPr lang="ru-RU" sz="2000" dirty="0" err="1" smtClean="0"/>
              <a:t>найчастіше</a:t>
            </a:r>
            <a:r>
              <a:rPr lang="ru-RU" sz="2000" dirty="0" smtClean="0"/>
              <a:t> </a:t>
            </a:r>
            <a:r>
              <a:rPr lang="ru-RU" sz="2000" dirty="0" err="1" smtClean="0"/>
              <a:t>спрямована</a:t>
            </a:r>
            <a:r>
              <a:rPr lang="ru-RU" sz="2000" dirty="0" smtClean="0"/>
              <a:t> </a:t>
            </a:r>
            <a:r>
              <a:rPr lang="ru-RU" sz="2000" dirty="0" err="1" smtClean="0"/>
              <a:t>у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протилежну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Сонця</a:t>
            </a:r>
            <a:r>
              <a:rPr lang="ru-RU" sz="2000" dirty="0" smtClean="0"/>
              <a:t> сторону.</a:t>
            </a:r>
          </a:p>
          <a:p>
            <a:r>
              <a:rPr lang="ru-RU" sz="2000" dirty="0" smtClean="0"/>
              <a:t>  </a:t>
            </a:r>
            <a:r>
              <a:rPr lang="ru-RU" sz="2000" dirty="0" err="1" smtClean="0"/>
              <a:t>Хвости</a:t>
            </a:r>
            <a:r>
              <a:rPr lang="ru-RU" sz="2000" dirty="0" smtClean="0"/>
              <a:t> </a:t>
            </a:r>
            <a:r>
              <a:rPr lang="ru-RU" sz="2000" dirty="0" smtClean="0"/>
              <a:t>комет </a:t>
            </a:r>
            <a:r>
              <a:rPr lang="ru-RU" sz="2000" dirty="0" err="1" smtClean="0"/>
              <a:t>розрізняються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довжиною</a:t>
            </a:r>
            <a:r>
              <a:rPr lang="ru-RU" sz="2000" dirty="0" smtClean="0"/>
              <a:t> </a:t>
            </a:r>
            <a:r>
              <a:rPr lang="ru-RU" sz="2000" dirty="0" err="1" smtClean="0"/>
              <a:t>й</a:t>
            </a:r>
            <a:r>
              <a:rPr lang="ru-RU" sz="2000" dirty="0" smtClean="0"/>
              <a:t> формою, не </a:t>
            </a:r>
            <a:r>
              <a:rPr lang="ru-RU" sz="2000" dirty="0" err="1" smtClean="0"/>
              <a:t>мають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різких</a:t>
            </a:r>
            <a:r>
              <a:rPr lang="ru-RU" sz="2000" dirty="0" smtClean="0"/>
              <a:t> </a:t>
            </a:r>
            <a:r>
              <a:rPr lang="ru-RU" sz="2000" dirty="0" err="1" smtClean="0"/>
              <a:t>обрисів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практично </a:t>
            </a:r>
            <a:r>
              <a:rPr lang="ru-RU" sz="2000" dirty="0" err="1" smtClean="0"/>
              <a:t>прозорі</a:t>
            </a:r>
            <a:r>
              <a:rPr lang="ru-RU" sz="2000" dirty="0" smtClean="0"/>
              <a:t> — </a:t>
            </a:r>
            <a:r>
              <a:rPr lang="ru-RU" sz="2000" dirty="0" err="1" smtClean="0"/>
              <a:t>крізь</a:t>
            </a:r>
            <a:r>
              <a:rPr lang="ru-RU" sz="2000" dirty="0" smtClean="0"/>
              <a:t> них добре </a:t>
            </a:r>
            <a:r>
              <a:rPr lang="ru-RU" sz="2000" dirty="0" err="1" smtClean="0"/>
              <a:t>видні</a:t>
            </a:r>
            <a:r>
              <a:rPr lang="ru-RU" sz="2000" dirty="0" smtClean="0"/>
              <a:t> </a:t>
            </a:r>
            <a:r>
              <a:rPr lang="ru-RU" sz="2000" dirty="0" err="1" smtClean="0"/>
              <a:t>зірки</a:t>
            </a:r>
            <a:r>
              <a:rPr lang="ru-RU" sz="2000" dirty="0" smtClean="0"/>
              <a:t>, — тому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утворені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надзвичайно</a:t>
            </a:r>
            <a:r>
              <a:rPr lang="ru-RU" sz="2000" dirty="0" smtClean="0"/>
              <a:t> </a:t>
            </a:r>
            <a:r>
              <a:rPr lang="ru-RU" sz="2000" dirty="0" err="1" smtClean="0"/>
              <a:t>розрідженої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речовини</a:t>
            </a:r>
            <a:r>
              <a:rPr lang="ru-RU" sz="2000" dirty="0" smtClean="0"/>
              <a:t>. Склад </a:t>
            </a:r>
            <a:r>
              <a:rPr lang="ru-RU" sz="2000" dirty="0" err="1" smtClean="0"/>
              <a:t>її</a:t>
            </a:r>
            <a:r>
              <a:rPr lang="ru-RU" sz="2000" dirty="0" smtClean="0"/>
              <a:t> </a:t>
            </a:r>
            <a:r>
              <a:rPr lang="ru-RU" sz="2000" dirty="0" err="1" smtClean="0"/>
              <a:t>різноманітний</a:t>
            </a:r>
            <a:r>
              <a:rPr lang="ru-RU" sz="2000" dirty="0" smtClean="0"/>
              <a:t>: газ </a:t>
            </a:r>
            <a:r>
              <a:rPr lang="ru-RU" sz="2000" dirty="0" err="1" smtClean="0"/>
              <a:t>чи</a:t>
            </a:r>
            <a:r>
              <a:rPr lang="ru-RU" sz="2000" dirty="0" smtClean="0"/>
              <a:t> </a:t>
            </a:r>
            <a:r>
              <a:rPr lang="ru-RU" sz="2000" dirty="0" err="1" smtClean="0"/>
              <a:t>дрібний</a:t>
            </a:r>
            <a:r>
              <a:rPr lang="ru-RU" sz="2000" dirty="0" smtClean="0"/>
              <a:t> пил,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ж </a:t>
            </a:r>
            <a:r>
              <a:rPr lang="ru-RU" sz="2000" dirty="0" err="1" smtClean="0"/>
              <a:t>суміш</a:t>
            </a:r>
            <a:r>
              <a:rPr lang="ru-RU" sz="2000" dirty="0" smtClean="0"/>
              <a:t> того </a:t>
            </a:r>
            <a:r>
              <a:rPr lang="ru-RU" sz="2000" dirty="0" err="1" smtClean="0"/>
              <a:t>й</a:t>
            </a:r>
            <a:r>
              <a:rPr lang="ru-RU" sz="2000" dirty="0" smtClean="0"/>
              <a:t> </a:t>
            </a:r>
            <a:r>
              <a:rPr lang="ru-RU" sz="2000" dirty="0" err="1" smtClean="0"/>
              <a:t>іншого</a:t>
            </a:r>
            <a:r>
              <a:rPr lang="ru-RU" sz="2000" dirty="0" smtClean="0"/>
              <a:t>.</a:t>
            </a:r>
          </a:p>
          <a:p>
            <a:endParaRPr lang="ru-RU" sz="2000" dirty="0"/>
          </a:p>
        </p:txBody>
      </p:sp>
      <p:pic>
        <p:nvPicPr>
          <p:cNvPr id="5" name="Содержимое 4" descr="comet_Machholz_Seip.gif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88333" y="2348880"/>
            <a:ext cx="4455667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364088" y="5805264"/>
            <a:ext cx="3635896" cy="461665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</a:rPr>
              <a:t>Комета </a:t>
            </a:r>
            <a:r>
              <a:rPr lang="ru-RU" sz="2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</a:rPr>
              <a:t>Макнота</a:t>
            </a:r>
            <a:r>
              <a:rPr lang="ru-RU" sz="2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</a:rPr>
              <a:t> С/2004</a:t>
            </a:r>
            <a:endParaRPr lang="ru-RU" sz="2400" dirty="0">
              <a:ln>
                <a:solidFill>
                  <a:schemeClr val="tx2">
                    <a:lumMod val="25000"/>
                  </a:schemeClr>
                </a:solidFill>
              </a:ln>
              <a:solidFill>
                <a:schemeClr val="tx2">
                  <a:lumMod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lanet-earth-in-space.jpg"/>
          <p:cNvPicPr>
            <a:picLocks noChangeAspect="1"/>
          </p:cNvPicPr>
          <p:nvPr/>
        </p:nvPicPr>
        <p:blipFill>
          <a:blip r:embed="rId2" cstate="print"/>
          <a:srcRect l="1963" r="1963"/>
          <a:stretch>
            <a:fillRect/>
          </a:stretch>
        </p:blipFill>
        <p:spPr>
          <a:xfrm>
            <a:off x="-134237" y="0"/>
            <a:ext cx="941247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63688" y="260649"/>
            <a:ext cx="5256584" cy="95410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Вплив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комет на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інші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космічні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тіла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556792"/>
            <a:ext cx="8964488" cy="4678204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Маси</a:t>
            </a:r>
            <a:r>
              <a:rPr lang="ru-RU" sz="2800" dirty="0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 комет </a:t>
            </a:r>
            <a:r>
              <a:rPr lang="ru-RU" sz="2800" dirty="0" err="1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незначні</a:t>
            </a:r>
            <a:r>
              <a:rPr lang="ru-RU" sz="2800" dirty="0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 — </a:t>
            </a:r>
            <a:r>
              <a:rPr lang="ru-RU" sz="2800" dirty="0" err="1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приблизно</a:t>
            </a:r>
            <a:r>
              <a:rPr lang="ru-RU" sz="2800" dirty="0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 в </a:t>
            </a:r>
            <a:r>
              <a:rPr lang="ru-RU" sz="2800" dirty="0" err="1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мільярд</a:t>
            </a:r>
            <a:r>
              <a:rPr lang="ru-RU" sz="2800" dirty="0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 раз </a:t>
            </a:r>
            <a:r>
              <a:rPr lang="ru-RU" sz="2800" dirty="0" err="1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менше</a:t>
            </a:r>
            <a:r>
              <a:rPr lang="ru-RU" sz="2800" dirty="0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800" dirty="0" err="1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маси</a:t>
            </a:r>
            <a:r>
              <a:rPr lang="ru-RU" sz="2800" dirty="0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800" dirty="0" err="1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Землі</a:t>
            </a:r>
            <a:r>
              <a:rPr lang="ru-RU" sz="2800" dirty="0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, </a:t>
            </a:r>
            <a:r>
              <a:rPr lang="ru-RU" sz="2800" dirty="0" err="1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проте</a:t>
            </a:r>
            <a:r>
              <a:rPr lang="ru-RU" sz="2800" dirty="0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800" dirty="0" err="1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частина</a:t>
            </a:r>
            <a:r>
              <a:rPr lang="ru-RU" sz="2800" dirty="0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800" dirty="0" err="1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кратерів</a:t>
            </a:r>
            <a:r>
              <a:rPr lang="ru-RU" sz="2800" dirty="0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 на </a:t>
            </a:r>
            <a:r>
              <a:rPr lang="ru-RU" sz="2800" dirty="0" err="1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Місяці</a:t>
            </a:r>
            <a:r>
              <a:rPr lang="ru-RU" sz="2800" dirty="0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, </a:t>
            </a:r>
            <a:r>
              <a:rPr lang="ru-RU" sz="2800" dirty="0" err="1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Меркурії</a:t>
            </a:r>
            <a:r>
              <a:rPr lang="ru-RU" sz="2800" dirty="0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, </a:t>
            </a:r>
            <a:r>
              <a:rPr lang="ru-RU" sz="2800" dirty="0" err="1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Марсові</a:t>
            </a:r>
            <a:r>
              <a:rPr lang="ru-RU" sz="2800" dirty="0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 та </a:t>
            </a:r>
            <a:r>
              <a:rPr lang="ru-RU" sz="2800" dirty="0" err="1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інших</a:t>
            </a:r>
            <a:r>
              <a:rPr lang="ru-RU" sz="2800" dirty="0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800" dirty="0" err="1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тілах</a:t>
            </a:r>
            <a:r>
              <a:rPr lang="ru-RU" sz="2800" dirty="0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800" dirty="0" err="1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утворилася</a:t>
            </a:r>
            <a:r>
              <a:rPr lang="ru-RU" sz="2800" dirty="0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 в </a:t>
            </a:r>
            <a:r>
              <a:rPr lang="ru-RU" sz="2800" dirty="0" err="1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результаті</a:t>
            </a:r>
            <a:r>
              <a:rPr lang="ru-RU" sz="2800" dirty="0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800" dirty="0" err="1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ударів</a:t>
            </a:r>
            <a:r>
              <a:rPr lang="ru-RU" sz="2800" dirty="0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 ядер комет. </a:t>
            </a:r>
          </a:p>
          <a:p>
            <a:pPr algn="ctr"/>
            <a:r>
              <a:rPr lang="ru-RU" sz="2800" dirty="0" err="1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Густина</a:t>
            </a:r>
            <a:r>
              <a:rPr lang="ru-RU" sz="2800" dirty="0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800" dirty="0" err="1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речовини</a:t>
            </a:r>
            <a:r>
              <a:rPr lang="ru-RU" sz="2800" dirty="0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800" dirty="0" err="1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з</a:t>
            </a:r>
            <a:r>
              <a:rPr lang="ru-RU" sz="2800" dirty="0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 хвоста </a:t>
            </a:r>
            <a:r>
              <a:rPr lang="ru-RU" sz="2800" dirty="0" err="1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комети</a:t>
            </a:r>
            <a:r>
              <a:rPr lang="ru-RU" sz="2800" dirty="0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 практично </a:t>
            </a:r>
            <a:r>
              <a:rPr lang="ru-RU" sz="2800" dirty="0" err="1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дорівнює</a:t>
            </a:r>
            <a:r>
              <a:rPr lang="ru-RU" sz="2800" dirty="0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 нулю. Тому «</a:t>
            </a:r>
            <a:r>
              <a:rPr lang="ru-RU" sz="2800" dirty="0" err="1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небесні</a:t>
            </a:r>
            <a:r>
              <a:rPr lang="ru-RU" sz="2800" dirty="0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800" dirty="0" err="1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гості</a:t>
            </a:r>
            <a:r>
              <a:rPr lang="ru-RU" sz="2800" dirty="0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» </a:t>
            </a:r>
            <a:r>
              <a:rPr lang="ru-RU" sz="2800" dirty="0" err="1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ніяк</a:t>
            </a:r>
            <a:r>
              <a:rPr lang="ru-RU" sz="2800" dirty="0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 не </a:t>
            </a:r>
            <a:r>
              <a:rPr lang="ru-RU" sz="2800" dirty="0" err="1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впливають</a:t>
            </a:r>
            <a:r>
              <a:rPr lang="ru-RU" sz="2800" dirty="0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 на </a:t>
            </a:r>
            <a:r>
              <a:rPr lang="ru-RU" sz="2800" dirty="0" err="1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планети</a:t>
            </a:r>
            <a:r>
              <a:rPr lang="ru-RU" sz="2800" dirty="0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800" dirty="0" err="1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Сонячної</a:t>
            </a:r>
            <a:r>
              <a:rPr lang="ru-RU" sz="2800" dirty="0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800" dirty="0" err="1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системи</a:t>
            </a:r>
            <a:r>
              <a:rPr lang="ru-RU" sz="2800" dirty="0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. Так, </a:t>
            </a:r>
            <a:r>
              <a:rPr lang="ru-RU" sz="2800" dirty="0" err="1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наприклад</a:t>
            </a:r>
            <a:r>
              <a:rPr lang="ru-RU" sz="2800" dirty="0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, у </a:t>
            </a:r>
            <a:r>
              <a:rPr lang="ru-RU" sz="2800" dirty="0" err="1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травні</a:t>
            </a:r>
            <a:r>
              <a:rPr lang="ru-RU" sz="2800" dirty="0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 1910 р. Земля, проходила </a:t>
            </a:r>
            <a:r>
              <a:rPr lang="ru-RU" sz="2800" dirty="0" err="1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крізь</a:t>
            </a:r>
            <a:r>
              <a:rPr lang="ru-RU" sz="2800" dirty="0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800" dirty="0" err="1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хвіст</a:t>
            </a:r>
            <a:r>
              <a:rPr lang="ru-RU" sz="2800" dirty="0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800" dirty="0" err="1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комети</a:t>
            </a:r>
            <a:r>
              <a:rPr lang="ru-RU" sz="2800" dirty="0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 Галлея, </a:t>
            </a:r>
            <a:r>
              <a:rPr lang="ru-RU" sz="2800" dirty="0" err="1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але</a:t>
            </a:r>
            <a:r>
              <a:rPr lang="ru-RU" sz="2800" dirty="0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800" dirty="0" err="1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ніяких</a:t>
            </a:r>
            <a:r>
              <a:rPr lang="ru-RU" sz="2800" dirty="0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800" dirty="0" err="1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змін</a:t>
            </a:r>
            <a:r>
              <a:rPr lang="ru-RU" sz="2800" dirty="0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 у </a:t>
            </a:r>
            <a:r>
              <a:rPr lang="ru-RU" sz="2800" dirty="0" err="1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русі</a:t>
            </a:r>
            <a:r>
              <a:rPr lang="ru-RU" sz="2800" dirty="0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800" dirty="0" err="1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нашої</a:t>
            </a:r>
            <a:r>
              <a:rPr lang="ru-RU" sz="2800" dirty="0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800" dirty="0" err="1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планети</a:t>
            </a:r>
            <a:r>
              <a:rPr lang="ru-RU" sz="2800" dirty="0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 не </a:t>
            </a:r>
            <a:r>
              <a:rPr lang="ru-RU" sz="2800" dirty="0" err="1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відбулося</a:t>
            </a:r>
            <a:r>
              <a:rPr lang="ru-RU" sz="2800" dirty="0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pace_bg_frederator8569.jpg"/>
          <p:cNvPicPr>
            <a:picLocks noChangeAspect="1"/>
          </p:cNvPicPr>
          <p:nvPr/>
        </p:nvPicPr>
        <p:blipFill>
          <a:blip r:embed="rId2" cstate="print"/>
          <a:srcRect r="17314"/>
          <a:stretch>
            <a:fillRect/>
          </a:stretch>
        </p:blipFill>
        <p:spPr>
          <a:xfrm>
            <a:off x="0" y="0"/>
            <a:ext cx="9274572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117692"/>
            <a:ext cx="889248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З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іншого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боку,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зіткнення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великої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комети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планетою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викликати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масштабні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наслідки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атмосфери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магнітосфери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планети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Гарним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досить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якісно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дослідженим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прикладом такого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зіткнення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уламків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комети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Шумейкеров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Леві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Юпітером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липні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1994 року. Дана комета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підійшла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занадто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Юпітера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попросту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розірвана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гравітаційним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полем на 23 фрагмента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розміром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до 2 км.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уламки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розтягнувшись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одну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лінію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1,1 млн. км (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втроє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Місяця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продовжували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свій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політ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назустріч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Юпітерові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поки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зіштовхнулися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ним.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Цілий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тиждень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16 по 22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липня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1994 року,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тривав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кометопад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Один за одним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відбувалися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гігантські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спалахи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коли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черговий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уламок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комети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входив в атмосферу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Юпітера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гігантською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швидкістю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64 км/с (230 тис. км/год). У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падіння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структурі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радіаційних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поясів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навколо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планети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досягли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такого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ступеня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над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Юпітером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з'явилося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інтенсивне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полярне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сяйво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ln w="952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pace-background-2630-hd-wallpapers.jpg"/>
          <p:cNvPicPr>
            <a:picLocks noChangeAspect="1"/>
          </p:cNvPicPr>
          <p:nvPr/>
        </p:nvPicPr>
        <p:blipFill>
          <a:blip r:embed="rId2" cstate="print"/>
          <a:srcRect l="1176" r="10626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188640"/>
            <a:ext cx="54726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Майбутні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дослідження</a:t>
            </a:r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5" name="Рисунок 4" descr="Roset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0"/>
            <a:ext cx="4932040" cy="1571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0" y="1628800"/>
            <a:ext cx="928903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Найцікавішим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дослідженням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обіцяє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стати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місія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Європейського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космічного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агентства 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комети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Цей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новий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етап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вивченні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комет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почався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2004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запуском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автоматичної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станції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Rosetta.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Планується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станція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Rosetta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уперше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стане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штучним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супутником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комети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буде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приблизно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два роки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рухатися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разом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нею,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фіксуючи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відомості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про те, як у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міру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наближення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Сонця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нагрівається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поверхня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кометного ядра,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викидаючи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речовину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виникне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виросте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газово-пиловий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хвіст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Станція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підійде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комети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 2014 далеко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Сонця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— у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холодній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де в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комети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немає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хвоста.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відбудеться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найнезвичайніша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подія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всьому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польоті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станції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відділиться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невеликий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посадковий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модуль </a:t>
            </a:r>
            <a:r>
              <a:rPr lang="en-US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Philae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вперше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здійснить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посадку на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кометне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ядро. </a:t>
            </a:r>
          </a:p>
          <a:p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зіткнення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кометою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посадковий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модуль повинен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прикріпитися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сухопутним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якорем»,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нагадує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гарпун.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Надалі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якір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удержить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кометі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коли той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почне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буріння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поверхні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мініатюрною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буровою установкою.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Отриманий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зразок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речовини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буде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проаналізований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міні-лабораторією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перебуває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усередині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Philae.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Відеокамера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установлена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зовні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покаже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ландшафт кометного ядра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те,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відбувається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ньому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викидах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газових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струменів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надр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Настільки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докладна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інформація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надійде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вперше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дасть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пояснення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тому, як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улаштовано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чого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кометне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ядро.</a:t>
            </a:r>
            <a:endParaRPr lang="ru-RU" dirty="0">
              <a:ln w="3175" cmpd="sng">
                <a:solidFill>
                  <a:schemeClr val="tx1">
                    <a:lumMod val="85000"/>
                  </a:schemeClr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pace_bg_frederator8569.jpg"/>
          <p:cNvPicPr>
            <a:picLocks noChangeAspect="1"/>
          </p:cNvPicPr>
          <p:nvPr/>
        </p:nvPicPr>
        <p:blipFill>
          <a:blip r:embed="rId2" cstate="print"/>
          <a:srcRect l="38975"/>
          <a:stretch>
            <a:fillRect/>
          </a:stretch>
        </p:blipFill>
        <p:spPr>
          <a:xfrm>
            <a:off x="0" y="0"/>
            <a:ext cx="9144000" cy="77320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7744" y="116632"/>
            <a:ext cx="453650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Велика комета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764704"/>
            <a:ext cx="453650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</a:t>
            </a:r>
            <a:r>
              <a:rPr lang="ru-RU" sz="1900" b="1" dirty="0" smtClean="0"/>
              <a:t>Великими </a:t>
            </a:r>
            <a:r>
              <a:rPr lang="ru-RU" sz="1900" b="1" dirty="0" smtClean="0"/>
              <a:t>кометами</a:t>
            </a:r>
            <a:r>
              <a:rPr lang="ru-RU" sz="1900" dirty="0" smtClean="0"/>
              <a:t> (</a:t>
            </a:r>
            <a:r>
              <a:rPr lang="ru-RU" sz="1900" dirty="0" smtClean="0"/>
              <a:t>англ. </a:t>
            </a:r>
            <a:r>
              <a:rPr lang="en-US" sz="1900" i="1" dirty="0" smtClean="0"/>
              <a:t>Great Comet</a:t>
            </a:r>
            <a:r>
              <a:rPr lang="en-US" sz="1900" dirty="0" smtClean="0"/>
              <a:t>) </a:t>
            </a:r>
            <a:r>
              <a:rPr lang="ru-RU" sz="1900" dirty="0" err="1" smtClean="0"/>
              <a:t>називають</a:t>
            </a:r>
            <a:r>
              <a:rPr lang="ru-RU" sz="1900" dirty="0" smtClean="0"/>
              <a:t> </a:t>
            </a:r>
            <a:r>
              <a:rPr lang="ru-RU" sz="1900" dirty="0" err="1" smtClean="0"/>
              <a:t>такі</a:t>
            </a:r>
            <a:r>
              <a:rPr lang="ru-RU" sz="1900" dirty="0" smtClean="0"/>
              <a:t> </a:t>
            </a:r>
            <a:r>
              <a:rPr lang="ru-RU" sz="1900" dirty="0" err="1" smtClean="0"/>
              <a:t>комети</a:t>
            </a:r>
            <a:r>
              <a:rPr lang="ru-RU" sz="1900" dirty="0" smtClean="0"/>
              <a:t>, </a:t>
            </a:r>
            <a:r>
              <a:rPr lang="ru-RU" sz="1900" dirty="0" err="1" smtClean="0"/>
              <a:t>які</a:t>
            </a:r>
            <a:r>
              <a:rPr lang="ru-RU" sz="1900" dirty="0" smtClean="0"/>
              <a:t> </a:t>
            </a:r>
            <a:r>
              <a:rPr lang="ru-RU" sz="1900" dirty="0" err="1" smtClean="0"/>
              <a:t>стають</a:t>
            </a:r>
            <a:r>
              <a:rPr lang="ru-RU" sz="1900" dirty="0" smtClean="0"/>
              <a:t> особливо </a:t>
            </a:r>
            <a:r>
              <a:rPr lang="ru-RU" sz="1900" dirty="0" err="1" smtClean="0"/>
              <a:t>яскравими</a:t>
            </a:r>
            <a:r>
              <a:rPr lang="ru-RU" sz="1900" dirty="0" smtClean="0"/>
              <a:t> та </a:t>
            </a:r>
            <a:r>
              <a:rPr lang="ru-RU" sz="1900" dirty="0" err="1" smtClean="0"/>
              <a:t>помітними</a:t>
            </a:r>
            <a:r>
              <a:rPr lang="ru-RU" sz="1900" dirty="0" smtClean="0"/>
              <a:t> для </a:t>
            </a:r>
            <a:r>
              <a:rPr lang="ru-RU" sz="1900" dirty="0" err="1" smtClean="0"/>
              <a:t>спостерігача</a:t>
            </a:r>
            <a:r>
              <a:rPr lang="ru-RU" sz="1900" dirty="0" smtClean="0"/>
              <a:t>.</a:t>
            </a:r>
          </a:p>
          <a:p>
            <a:r>
              <a:rPr lang="ru-RU" sz="1900" dirty="0" err="1" smtClean="0"/>
              <a:t>Існують</a:t>
            </a:r>
            <a:r>
              <a:rPr lang="ru-RU" sz="1900" dirty="0" smtClean="0"/>
              <a:t> </a:t>
            </a:r>
            <a:r>
              <a:rPr lang="ru-RU" sz="1900" dirty="0" err="1" smtClean="0"/>
              <a:t>припущення</a:t>
            </a:r>
            <a:r>
              <a:rPr lang="ru-RU" sz="1900" dirty="0" smtClean="0"/>
              <a:t>, </a:t>
            </a:r>
            <a:r>
              <a:rPr lang="ru-RU" sz="1900" dirty="0" err="1" smtClean="0"/>
              <a:t>що</a:t>
            </a:r>
            <a:r>
              <a:rPr lang="ru-RU" sz="1900" dirty="0" smtClean="0"/>
              <a:t> комета </a:t>
            </a:r>
            <a:r>
              <a:rPr lang="en-US" sz="1900" dirty="0" smtClean="0"/>
              <a:t>C/2012 S1 (ISON), </a:t>
            </a:r>
            <a:r>
              <a:rPr lang="ru-RU" sz="1900" dirty="0" err="1" smtClean="0"/>
              <a:t>що</a:t>
            </a:r>
            <a:r>
              <a:rPr lang="ru-RU" sz="1900" dirty="0" smtClean="0"/>
              <a:t> </a:t>
            </a:r>
            <a:r>
              <a:rPr lang="ru-RU" sz="1900" dirty="0" err="1" smtClean="0"/>
              <a:t>була</a:t>
            </a:r>
            <a:r>
              <a:rPr lang="ru-RU" sz="1900" dirty="0" smtClean="0"/>
              <a:t> </a:t>
            </a:r>
            <a:r>
              <a:rPr lang="ru-RU" sz="1900" dirty="0" err="1" smtClean="0"/>
              <a:t>відкрита</a:t>
            </a:r>
            <a:r>
              <a:rPr lang="ru-RU" sz="1900" dirty="0" smtClean="0"/>
              <a:t> у </a:t>
            </a:r>
            <a:r>
              <a:rPr lang="ru-RU" sz="1900" dirty="0" err="1" smtClean="0"/>
              <a:t>вересні</a:t>
            </a:r>
            <a:r>
              <a:rPr lang="ru-RU" sz="1900" dirty="0" smtClean="0"/>
              <a:t> 2012 року, стане Великою кометою 2013 року </a:t>
            </a:r>
            <a:r>
              <a:rPr lang="ru-RU" sz="1900" dirty="0" err="1" smtClean="0"/>
              <a:t>і</a:t>
            </a:r>
            <a:r>
              <a:rPr lang="ru-RU" sz="1900" dirty="0" smtClean="0"/>
              <a:t> </a:t>
            </a:r>
            <a:r>
              <a:rPr lang="ru-RU" sz="1900" dirty="0" err="1" smtClean="0"/>
              <a:t>найяскравішою</a:t>
            </a:r>
            <a:r>
              <a:rPr lang="ru-RU" sz="1900" dirty="0" smtClean="0"/>
              <a:t> кометою початку </a:t>
            </a:r>
            <a:r>
              <a:rPr lang="en-US" sz="1900" dirty="0" smtClean="0"/>
              <a:t>XXI </a:t>
            </a:r>
            <a:r>
              <a:rPr lang="ru-RU" sz="1900" dirty="0" err="1" smtClean="0"/>
              <a:t>століття</a:t>
            </a:r>
            <a:r>
              <a:rPr lang="ru-RU" sz="1900" dirty="0" smtClean="0"/>
              <a:t>.  </a:t>
            </a:r>
            <a:r>
              <a:rPr lang="ru-RU" sz="1900" dirty="0" err="1" smtClean="0"/>
              <a:t>Спостерігати</a:t>
            </a:r>
            <a:r>
              <a:rPr lang="ru-RU" sz="1900" dirty="0" smtClean="0"/>
              <a:t> </a:t>
            </a:r>
            <a:r>
              <a:rPr lang="ru-RU" sz="1900" dirty="0" smtClean="0"/>
              <a:t>за нею </a:t>
            </a:r>
            <a:r>
              <a:rPr lang="ru-RU" sz="1900" dirty="0" err="1" smtClean="0"/>
              <a:t>можна</a:t>
            </a:r>
            <a:r>
              <a:rPr lang="ru-RU" sz="1900" dirty="0" smtClean="0"/>
              <a:t> буде у </a:t>
            </a:r>
            <a:r>
              <a:rPr lang="ru-RU" sz="1900" dirty="0" err="1" smtClean="0"/>
              <a:t>грудні</a:t>
            </a:r>
            <a:r>
              <a:rPr lang="ru-RU" sz="1900" dirty="0" smtClean="0"/>
              <a:t> 2013—</a:t>
            </a:r>
            <a:r>
              <a:rPr lang="ru-RU" sz="1900" dirty="0" err="1" smtClean="0"/>
              <a:t>січні</a:t>
            </a:r>
            <a:r>
              <a:rPr lang="ru-RU" sz="1900" dirty="0" smtClean="0"/>
              <a:t> 2014 </a:t>
            </a:r>
            <a:r>
              <a:rPr lang="ru-RU" sz="1900" dirty="0" smtClean="0"/>
              <a:t>року.</a:t>
            </a:r>
          </a:p>
          <a:p>
            <a:r>
              <a:rPr lang="ru-RU" sz="1900" dirty="0" smtClean="0"/>
              <a:t>1 </a:t>
            </a:r>
            <a:r>
              <a:rPr lang="ru-RU" sz="1900" dirty="0" err="1" smtClean="0"/>
              <a:t>жовтня</a:t>
            </a:r>
            <a:r>
              <a:rPr lang="ru-RU" sz="1900" dirty="0" smtClean="0"/>
              <a:t> 2013 року комета </a:t>
            </a:r>
            <a:r>
              <a:rPr lang="ru-RU" sz="1900" dirty="0" err="1" smtClean="0"/>
              <a:t>наблизиться</a:t>
            </a:r>
            <a:r>
              <a:rPr lang="ru-RU" sz="1900" dirty="0" smtClean="0"/>
              <a:t> до Марсу на 0,072 </a:t>
            </a:r>
            <a:r>
              <a:rPr lang="ru-RU" sz="1900" dirty="0" err="1" smtClean="0"/>
              <a:t>а.о</a:t>
            </a:r>
            <a:r>
              <a:rPr lang="ru-RU" sz="1900" dirty="0" smtClean="0"/>
              <a:t>., а 26 </a:t>
            </a:r>
            <a:r>
              <a:rPr lang="ru-RU" sz="1900" dirty="0" err="1" smtClean="0"/>
              <a:t>грудня</a:t>
            </a:r>
            <a:r>
              <a:rPr lang="ru-RU" sz="1900" dirty="0" smtClean="0"/>
              <a:t> </a:t>
            </a:r>
            <a:r>
              <a:rPr lang="ru-RU" sz="1900" dirty="0" smtClean="0"/>
              <a:t>2013 — до </a:t>
            </a:r>
            <a:r>
              <a:rPr lang="ru-RU" sz="1900" dirty="0" err="1" smtClean="0"/>
              <a:t>Землі</a:t>
            </a:r>
            <a:r>
              <a:rPr lang="ru-RU" sz="1900" dirty="0" smtClean="0"/>
              <a:t> на </a:t>
            </a:r>
            <a:r>
              <a:rPr lang="ru-RU" sz="1900" dirty="0" err="1" smtClean="0"/>
              <a:t>відстані</a:t>
            </a:r>
            <a:r>
              <a:rPr lang="ru-RU" sz="1900" dirty="0" smtClean="0"/>
              <a:t> 0,43 </a:t>
            </a:r>
            <a:r>
              <a:rPr lang="ru-RU" sz="1900" dirty="0" err="1" smtClean="0"/>
              <a:t>а.о</a:t>
            </a:r>
            <a:r>
              <a:rPr lang="ru-RU" sz="1900" dirty="0" smtClean="0"/>
              <a:t>. </a:t>
            </a:r>
            <a:r>
              <a:rPr lang="ru-RU" sz="1900" dirty="0" err="1" smtClean="0"/>
              <a:t>Деякі</a:t>
            </a:r>
            <a:r>
              <a:rPr lang="ru-RU" sz="1900" dirty="0" smtClean="0"/>
              <a:t> </a:t>
            </a:r>
            <a:r>
              <a:rPr lang="ru-RU" sz="1900" dirty="0" err="1" smtClean="0"/>
              <a:t>орбітальні</a:t>
            </a:r>
            <a:r>
              <a:rPr lang="ru-RU" sz="1900" dirty="0" smtClean="0"/>
              <a:t> </a:t>
            </a:r>
            <a:r>
              <a:rPr lang="ru-RU" sz="1900" dirty="0" err="1" smtClean="0"/>
              <a:t>елементи</a:t>
            </a:r>
            <a:r>
              <a:rPr lang="ru-RU" sz="1900" dirty="0" smtClean="0"/>
              <a:t> </a:t>
            </a:r>
            <a:r>
              <a:rPr lang="ru-RU" sz="1900" dirty="0" err="1" smtClean="0"/>
              <a:t>комети</a:t>
            </a:r>
            <a:r>
              <a:rPr lang="ru-RU" sz="1900" dirty="0" smtClean="0"/>
              <a:t> </a:t>
            </a:r>
            <a:r>
              <a:rPr lang="ru-RU" sz="1900" dirty="0" err="1" smtClean="0"/>
              <a:t>подібні</a:t>
            </a:r>
            <a:r>
              <a:rPr lang="ru-RU" sz="1900" dirty="0" smtClean="0"/>
              <a:t> до таких </a:t>
            </a:r>
            <a:r>
              <a:rPr lang="ru-RU" sz="1900" dirty="0" err="1" smtClean="0"/>
              <a:t>Великої</a:t>
            </a:r>
            <a:r>
              <a:rPr lang="ru-RU" sz="1900" dirty="0" smtClean="0"/>
              <a:t> </a:t>
            </a:r>
            <a:r>
              <a:rPr lang="ru-RU" sz="1900" dirty="0" err="1" smtClean="0"/>
              <a:t>комети</a:t>
            </a:r>
            <a:r>
              <a:rPr lang="ru-RU" sz="1900" dirty="0" smtClean="0"/>
              <a:t> 1680 року, </a:t>
            </a:r>
            <a:r>
              <a:rPr lang="ru-RU" sz="1900" dirty="0" err="1" smtClean="0"/>
              <a:t>що</a:t>
            </a:r>
            <a:r>
              <a:rPr lang="ru-RU" sz="1900" dirty="0" smtClean="0"/>
              <a:t> </a:t>
            </a:r>
            <a:r>
              <a:rPr lang="ru-RU" sz="1900" dirty="0" err="1" smtClean="0"/>
              <a:t>може</a:t>
            </a:r>
            <a:r>
              <a:rPr lang="ru-RU" sz="1900" dirty="0" smtClean="0"/>
              <a:t> </a:t>
            </a:r>
            <a:r>
              <a:rPr lang="ru-RU" sz="1900" dirty="0" err="1" smtClean="0"/>
              <a:t>означати</a:t>
            </a:r>
            <a:r>
              <a:rPr lang="ru-RU" sz="1900" dirty="0" smtClean="0"/>
              <a:t>, </a:t>
            </a:r>
            <a:r>
              <a:rPr lang="ru-RU" sz="1900" dirty="0" err="1" smtClean="0"/>
              <a:t>що</a:t>
            </a:r>
            <a:r>
              <a:rPr lang="ru-RU" sz="1900" dirty="0" smtClean="0"/>
              <a:t> </a:t>
            </a:r>
            <a:r>
              <a:rPr lang="ru-RU" sz="1900" dirty="0" err="1" smtClean="0"/>
              <a:t>дві</a:t>
            </a:r>
            <a:r>
              <a:rPr lang="ru-RU" sz="1900" dirty="0" smtClean="0"/>
              <a:t> </a:t>
            </a:r>
            <a:r>
              <a:rPr lang="ru-RU" sz="1900" dirty="0" err="1" smtClean="0"/>
              <a:t>комети</a:t>
            </a:r>
            <a:r>
              <a:rPr lang="ru-RU" sz="1900" dirty="0" smtClean="0"/>
              <a:t> </a:t>
            </a:r>
            <a:r>
              <a:rPr lang="ru-RU" sz="1900" dirty="0" err="1" smtClean="0"/>
              <a:t>є</a:t>
            </a:r>
            <a:r>
              <a:rPr lang="ru-RU" sz="1900" dirty="0" smtClean="0"/>
              <a:t> фрагментами одного небесного </a:t>
            </a:r>
            <a:r>
              <a:rPr lang="ru-RU" sz="1900" dirty="0" err="1" smtClean="0"/>
              <a:t>тіла</a:t>
            </a:r>
            <a:r>
              <a:rPr lang="ru-RU" sz="1900" baseline="30000" dirty="0" smtClean="0"/>
              <a:t>[</a:t>
            </a:r>
            <a:r>
              <a:rPr lang="ru-RU" sz="1900" dirty="0" smtClean="0"/>
              <a:t>. </a:t>
            </a:r>
            <a:r>
              <a:rPr lang="ru-RU" sz="1900" dirty="0" smtClean="0"/>
              <a:t>Земля, як </a:t>
            </a:r>
            <a:r>
              <a:rPr lang="ru-RU" sz="1900" dirty="0" err="1" smtClean="0"/>
              <a:t>очікується</a:t>
            </a:r>
            <a:r>
              <a:rPr lang="ru-RU" sz="1900" dirty="0" smtClean="0"/>
              <a:t>, </a:t>
            </a:r>
            <a:r>
              <a:rPr lang="ru-RU" sz="1900" dirty="0" err="1" smtClean="0"/>
              <a:t>пройде</a:t>
            </a:r>
            <a:r>
              <a:rPr lang="ru-RU" sz="1900" dirty="0" smtClean="0"/>
              <a:t> </a:t>
            </a:r>
            <a:r>
              <a:rPr lang="ru-RU" sz="1900" dirty="0" err="1" smtClean="0"/>
              <a:t>орбітою</a:t>
            </a:r>
            <a:r>
              <a:rPr lang="ru-RU" sz="1900" dirty="0" smtClean="0"/>
              <a:t> </a:t>
            </a:r>
            <a:r>
              <a:rPr lang="ru-RU" sz="1900" dirty="0" err="1" smtClean="0"/>
              <a:t>комети</a:t>
            </a:r>
            <a:r>
              <a:rPr lang="ru-RU" sz="1900" dirty="0" smtClean="0"/>
              <a:t> 14-15 </a:t>
            </a:r>
            <a:r>
              <a:rPr lang="ru-RU" sz="1900" dirty="0" err="1" smtClean="0"/>
              <a:t>січня</a:t>
            </a:r>
            <a:r>
              <a:rPr lang="ru-RU" sz="1900" dirty="0" smtClean="0"/>
              <a:t> 2014 року, </a:t>
            </a:r>
            <a:r>
              <a:rPr lang="ru-RU" sz="1900" dirty="0" err="1" smtClean="0"/>
              <a:t>існують</a:t>
            </a:r>
            <a:r>
              <a:rPr lang="ru-RU" sz="1900" dirty="0" smtClean="0"/>
              <a:t> </a:t>
            </a:r>
            <a:r>
              <a:rPr lang="ru-RU" sz="1900" dirty="0" err="1" smtClean="0"/>
              <a:t>шанси</a:t>
            </a:r>
            <a:r>
              <a:rPr lang="ru-RU" sz="1900" dirty="0" smtClean="0"/>
              <a:t> </a:t>
            </a:r>
            <a:r>
              <a:rPr lang="ru-RU" sz="1900" dirty="0" err="1" smtClean="0"/>
              <a:t>утворення</a:t>
            </a:r>
            <a:r>
              <a:rPr lang="ru-RU" sz="1900" dirty="0" smtClean="0"/>
              <a:t> метеоритного </a:t>
            </a:r>
            <a:r>
              <a:rPr lang="ru-RU" sz="1900" dirty="0" err="1" smtClean="0"/>
              <a:t>дощу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 descr="ISON_Comet_captured_by_HST,_April_10-11,_2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836712"/>
            <a:ext cx="4176464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860032" y="5934670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Комета C/2012 S1, знята космічним телескопом ім. </a:t>
            </a:r>
            <a:r>
              <a:rPr lang="uk-UA" dirty="0" err="1" smtClean="0"/>
              <a:t>Хаббла</a:t>
            </a:r>
            <a:r>
              <a:rPr lang="uk-UA" dirty="0" smtClean="0"/>
              <a:t> 10-11 квітня 2013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omet-Hale-Bopp-29-03-1997_hires_ad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355976" cy="5949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934670"/>
            <a:ext cx="4355976" cy="646331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Комета Гейла — </a:t>
            </a:r>
            <a:r>
              <a:rPr lang="ru-RU" dirty="0" err="1" smtClean="0"/>
              <a:t>Боппа</a:t>
            </a:r>
            <a:r>
              <a:rPr lang="ru-RU" dirty="0" smtClean="0"/>
              <a:t>. </a:t>
            </a:r>
            <a:r>
              <a:rPr lang="ru-RU" dirty="0" err="1" smtClean="0"/>
              <a:t>Спостереження</a:t>
            </a:r>
            <a:r>
              <a:rPr lang="ru-RU" dirty="0" smtClean="0"/>
              <a:t> 29 </a:t>
            </a:r>
            <a:r>
              <a:rPr lang="ru-RU" dirty="0" err="1" smtClean="0"/>
              <a:t>березня</a:t>
            </a:r>
            <a:r>
              <a:rPr lang="ru-RU" dirty="0" smtClean="0"/>
              <a:t> 1997 року у </a:t>
            </a:r>
            <a:r>
              <a:rPr lang="ru-RU" dirty="0" err="1" smtClean="0"/>
              <a:t>Пазині</a:t>
            </a:r>
            <a:r>
              <a:rPr lang="ru-RU" dirty="0" smtClean="0"/>
              <a:t>, </a:t>
            </a:r>
            <a:r>
              <a:rPr lang="ru-RU" dirty="0" err="1" smtClean="0"/>
              <a:t>Хорватія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17pHolmes_071104_eder_vg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811352" y="616632"/>
            <a:ext cx="5949280" cy="47160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27984" y="5949280"/>
            <a:ext cx="4716016" cy="646331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Комета </a:t>
            </a:r>
            <a:r>
              <a:rPr lang="ru-RU" dirty="0" err="1" smtClean="0"/>
              <a:t>Голмса</a:t>
            </a:r>
            <a:r>
              <a:rPr lang="ru-RU" dirty="0" smtClean="0"/>
              <a:t> (17P/</a:t>
            </a:r>
            <a:r>
              <a:rPr lang="ru-RU" dirty="0" err="1" smtClean="0"/>
              <a:t>Holmes</a:t>
            </a:r>
            <a:r>
              <a:rPr lang="ru-RU" dirty="0" smtClean="0"/>
              <a:t>) в 2007 </a:t>
            </a:r>
            <a:r>
              <a:rPr lang="ru-RU" dirty="0" err="1" smtClean="0"/>
              <a:t>році</a:t>
            </a:r>
            <a:r>
              <a:rPr lang="ru-RU" dirty="0" smtClean="0"/>
              <a:t>, </a:t>
            </a:r>
            <a:r>
              <a:rPr lang="ru-RU" dirty="0" err="1" smtClean="0"/>
              <a:t>праворуч</a:t>
            </a:r>
            <a:r>
              <a:rPr lang="ru-RU" dirty="0" smtClean="0"/>
              <a:t> </a:t>
            </a:r>
            <a:r>
              <a:rPr lang="ru-RU" dirty="0" err="1" smtClean="0"/>
              <a:t>блакитним</a:t>
            </a:r>
            <a:r>
              <a:rPr lang="ru-RU" dirty="0" smtClean="0"/>
              <a:t> видно </a:t>
            </a:r>
            <a:r>
              <a:rPr lang="ru-RU" dirty="0" err="1" smtClean="0"/>
              <a:t>іонізований</a:t>
            </a:r>
            <a:r>
              <a:rPr lang="ru-RU" dirty="0" smtClean="0"/>
              <a:t> газ.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B60579D-6C87-4EA0-9849-8308997161D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</TotalTime>
  <Words>629</Words>
  <Application>Microsoft Office PowerPoint</Application>
  <PresentationFormat>Экран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Метро</vt:lpstr>
      <vt:lpstr>Комети - </vt:lpstr>
      <vt:lpstr>Слайд 2</vt:lpstr>
      <vt:lpstr>Загальні відомості  зі спостережень </vt:lpstr>
      <vt:lpstr>Будова комет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Комети -</dc:title>
  <dc:creator>Полина</dc:creator>
  <cp:lastModifiedBy>Полина</cp:lastModifiedBy>
  <cp:revision>17</cp:revision>
  <dcterms:created xsi:type="dcterms:W3CDTF">2013-11-03T11:06:12Z</dcterms:created>
  <dcterms:modified xsi:type="dcterms:W3CDTF">2013-11-03T13:19:46Z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TC026298289991</vt:lpwstr>
  </property>
</Properties>
</file>