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4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0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72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87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5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7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5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46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52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85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8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21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DDF4E-9528-479B-9AD4-17ED5E8FF191}" type="datetimeFigureOut">
              <a:rPr lang="ru-RU" smtClean="0"/>
              <a:t>05.04.2014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C7B96-429B-4061-A334-FD6E5E874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04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3346" y="188640"/>
            <a:ext cx="81986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Земля і </a:t>
            </a:r>
            <a:r>
              <a:rPr lang="ru-RU" sz="9600" b="1" dirty="0" err="1" smtClean="0">
                <a:ln w="900" cmpd="sng">
                  <a:solidFill>
                    <a:schemeClr val="tx1">
                      <a:alpha val="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Місяць</a:t>
            </a:r>
            <a:endParaRPr lang="ru-RU" sz="9600" b="1" dirty="0">
              <a:ln w="900" cmpd="sng">
                <a:solidFill>
                  <a:schemeClr val="tx1">
                    <a:alpha val="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2876"/>
            <a:ext cx="7108267" cy="426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2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3300" y="3326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найближче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космічне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знаходиться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сотні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разів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ближче</a:t>
            </a:r>
            <a:r>
              <a:rPr lang="ru-RU" sz="2400" dirty="0">
                <a:solidFill>
                  <a:schemeClr val="bg1"/>
                </a:solidFill>
              </a:rPr>
              <a:t> до нас, </a:t>
            </a:r>
            <a:r>
              <a:rPr lang="ru-RU" sz="2400" dirty="0" err="1">
                <a:solidFill>
                  <a:schemeClr val="bg1"/>
                </a:solidFill>
              </a:rPr>
              <a:t>ніж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сусідні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 Венера та Марс.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58584"/>
            <a:ext cx="6463598" cy="43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0"/>
            <a:ext cx="27066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І </a:t>
            </a:r>
            <a:r>
              <a:rPr lang="ru-RU" sz="2400" dirty="0" err="1">
                <a:solidFill>
                  <a:schemeClr val="bg1"/>
                </a:solidFill>
              </a:rPr>
              <a:t>хоча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він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вважається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супутником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нашої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космічні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дослідження</a:t>
            </a:r>
            <a:r>
              <a:rPr lang="ru-RU" sz="2400" dirty="0">
                <a:solidFill>
                  <a:schemeClr val="bg1"/>
                </a:solidFill>
              </a:rPr>
              <a:t> показали,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часів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Сонячної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системи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був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самостійним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космічним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тілом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розвивається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впливом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внутрішніх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зовнішніх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факторів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0041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</a:rPr>
              <a:t>Місяць</a:t>
            </a:r>
            <a:r>
              <a:rPr lang="ru-RU" sz="2000" dirty="0">
                <a:solidFill>
                  <a:schemeClr val="bg1"/>
                </a:solidFill>
              </a:rPr>
              <a:t> почав </a:t>
            </a:r>
            <a:r>
              <a:rPr lang="ru-RU" sz="2000" dirty="0" err="1">
                <a:solidFill>
                  <a:schemeClr val="bg1"/>
                </a:solidFill>
              </a:rPr>
              <a:t>своє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обертання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орбіті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навколо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приблизно</a:t>
            </a:r>
            <a:r>
              <a:rPr lang="ru-RU" sz="2000" dirty="0">
                <a:solidFill>
                  <a:schemeClr val="bg1"/>
                </a:solidFill>
              </a:rPr>
              <a:t> 4,53 млрд  </a:t>
            </a:r>
            <a:r>
              <a:rPr lang="ru-RU" sz="2000" dirty="0" err="1">
                <a:solidFill>
                  <a:schemeClr val="bg1"/>
                </a:solidFill>
              </a:rPr>
              <a:t>років</a:t>
            </a:r>
            <a:r>
              <a:rPr lang="ru-RU" sz="2000" dirty="0">
                <a:solidFill>
                  <a:schemeClr val="bg1"/>
                </a:solidFill>
              </a:rPr>
              <a:t> тому. 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стабілізувало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осьовий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нахил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планети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>
                <a:solidFill>
                  <a:schemeClr val="bg1"/>
                </a:solidFill>
              </a:rPr>
              <a:t>Діаметр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Місяця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складає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¾ </a:t>
            </a:r>
            <a:r>
              <a:rPr lang="ru-RU" sz="2000" dirty="0" err="1">
                <a:solidFill>
                  <a:schemeClr val="bg1"/>
                </a:solidFill>
              </a:rPr>
              <a:t>діаметра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, а </a:t>
            </a:r>
            <a:r>
              <a:rPr lang="ru-RU" sz="2000" dirty="0" err="1">
                <a:solidFill>
                  <a:schemeClr val="bg1"/>
                </a:solidFill>
              </a:rPr>
              <a:t>маса</a:t>
            </a:r>
            <a:r>
              <a:rPr lang="ru-RU" sz="2000" dirty="0">
                <a:solidFill>
                  <a:schemeClr val="bg1"/>
                </a:solidFill>
              </a:rPr>
              <a:t> – 1/81 </a:t>
            </a:r>
            <a:r>
              <a:rPr lang="ru-RU" sz="2000" dirty="0" err="1">
                <a:solidFill>
                  <a:schemeClr val="bg1"/>
                </a:solidFill>
              </a:rPr>
              <a:t>земної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маси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>
                <a:solidFill>
                  <a:schemeClr val="bg1"/>
                </a:solidFill>
              </a:rPr>
              <a:t>Відстань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між</a:t>
            </a:r>
            <a:r>
              <a:rPr lang="ru-RU" sz="2000" dirty="0">
                <a:solidFill>
                  <a:schemeClr val="bg1"/>
                </a:solidFill>
              </a:rPr>
              <a:t> центрами </a:t>
            </a:r>
            <a:r>
              <a:rPr lang="ru-RU" sz="2000" dirty="0" err="1">
                <a:solidFill>
                  <a:schemeClr val="bg1"/>
                </a:solidFill>
              </a:rPr>
              <a:t>Місяця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– 384 487 км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</a:rPr>
              <a:t>Обертння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системи</a:t>
            </a:r>
            <a:r>
              <a:rPr lang="ru-RU" sz="2000" dirty="0">
                <a:solidFill>
                  <a:schemeClr val="bg1"/>
                </a:solidFill>
              </a:rPr>
              <a:t> Земля-</a:t>
            </a:r>
            <a:r>
              <a:rPr lang="ru-RU" sz="2000" dirty="0" err="1">
                <a:solidFill>
                  <a:schemeClr val="bg1"/>
                </a:solidFill>
              </a:rPr>
              <a:t>Місяць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відбувається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навколо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спільного</a:t>
            </a:r>
            <a:r>
              <a:rPr lang="ru-RU" sz="2000" dirty="0">
                <a:solidFill>
                  <a:schemeClr val="bg1"/>
                </a:solidFill>
              </a:rPr>
              <a:t> центру </a:t>
            </a:r>
            <a:r>
              <a:rPr lang="ru-RU" sz="2000" dirty="0" err="1">
                <a:solidFill>
                  <a:schemeClr val="bg1"/>
                </a:solidFill>
              </a:rPr>
              <a:t>мас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розташованого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відстані</a:t>
            </a:r>
            <a:r>
              <a:rPr lang="ru-RU" sz="2000" dirty="0">
                <a:solidFill>
                  <a:schemeClr val="bg1"/>
                </a:solidFill>
              </a:rPr>
              <a:t> 1700 км над </a:t>
            </a:r>
            <a:r>
              <a:rPr lang="ru-RU" sz="2000" dirty="0" err="1">
                <a:solidFill>
                  <a:schemeClr val="bg1"/>
                </a:solidFill>
              </a:rPr>
              <a:t>поверхнею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3185"/>
            <a:ext cx="698477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062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7983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Період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орбітального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навколо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сидеричний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період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обертання</a:t>
            </a:r>
            <a:r>
              <a:rPr lang="ru-RU" sz="2400" dirty="0">
                <a:solidFill>
                  <a:schemeClr val="bg1"/>
                </a:solidFill>
              </a:rPr>
              <a:t>) 27,32 </a:t>
            </a:r>
            <a:r>
              <a:rPr lang="ru-RU" sz="2400" dirty="0" err="1">
                <a:solidFill>
                  <a:schemeClr val="bg1"/>
                </a:solidFill>
              </a:rPr>
              <a:t>земної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доби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збігається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періодом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осьового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обертання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Завдяки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цьому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завжди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обернений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однією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півкулею</a:t>
            </a:r>
            <a:r>
              <a:rPr lang="ru-RU" sz="2400" dirty="0">
                <a:solidFill>
                  <a:schemeClr val="bg1"/>
                </a:solidFill>
              </a:rPr>
              <a:t> (так звана видима сторона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). </a:t>
            </a:r>
            <a:r>
              <a:rPr lang="ru-RU" sz="2400" dirty="0" err="1">
                <a:solidFill>
                  <a:schemeClr val="bg1"/>
                </a:solidFill>
              </a:rPr>
              <a:t>Інша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місячна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завжди</a:t>
            </a:r>
            <a:r>
              <a:rPr lang="ru-RU" sz="2400" dirty="0">
                <a:solidFill>
                  <a:schemeClr val="bg1"/>
                </a:solidFill>
              </a:rPr>
              <a:t> невидима. </a:t>
            </a:r>
            <a:r>
              <a:rPr lang="ru-RU" sz="2400" dirty="0" err="1">
                <a:solidFill>
                  <a:schemeClr val="bg1"/>
                </a:solidFill>
              </a:rPr>
              <a:t>Вперше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її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сфотографувала</a:t>
            </a:r>
            <a:r>
              <a:rPr lang="ru-RU" sz="2400" dirty="0">
                <a:solidFill>
                  <a:schemeClr val="bg1"/>
                </a:solidFill>
              </a:rPr>
              <a:t> автоматична </a:t>
            </a:r>
            <a:r>
              <a:rPr lang="ru-RU" sz="2400" dirty="0" err="1">
                <a:solidFill>
                  <a:schemeClr val="bg1"/>
                </a:solidFill>
              </a:rPr>
              <a:t>станція</a:t>
            </a:r>
            <a:r>
              <a:rPr lang="ru-RU" sz="2400" dirty="0">
                <a:solidFill>
                  <a:schemeClr val="bg1"/>
                </a:solidFill>
              </a:rPr>
              <a:t> “Луна-3” у 1959 </a:t>
            </a:r>
            <a:r>
              <a:rPr lang="ru-RU" sz="2400" dirty="0" err="1">
                <a:solidFill>
                  <a:schemeClr val="bg1"/>
                </a:solidFill>
              </a:rPr>
              <a:t>році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032448" cy="394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43123"/>
            <a:ext cx="4024313" cy="41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74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32656"/>
            <a:ext cx="32221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Поверхня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Місяця</a:t>
            </a:r>
            <a:r>
              <a:rPr lang="ru-RU" sz="2800" dirty="0">
                <a:solidFill>
                  <a:schemeClr val="bg1"/>
                </a:solidFill>
              </a:rPr>
              <a:t>  </a:t>
            </a:r>
            <a:r>
              <a:rPr lang="ru-RU" sz="2800" dirty="0" err="1">
                <a:solidFill>
                  <a:schemeClr val="bg1"/>
                </a:solidFill>
              </a:rPr>
              <a:t>досить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нерівна</a:t>
            </a:r>
            <a:r>
              <a:rPr lang="ru-RU" sz="2800" dirty="0">
                <a:solidFill>
                  <a:schemeClr val="bg1"/>
                </a:solidFill>
              </a:rPr>
              <a:t> і  </a:t>
            </a:r>
            <a:r>
              <a:rPr lang="ru-RU" sz="2800" dirty="0" err="1">
                <a:solidFill>
                  <a:schemeClr val="bg1"/>
                </a:solidFill>
              </a:rPr>
              <a:t>вкрита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численними</a:t>
            </a:r>
            <a:r>
              <a:rPr lang="ru-RU" sz="2800" dirty="0">
                <a:solidFill>
                  <a:schemeClr val="bg1"/>
                </a:solidFill>
              </a:rPr>
              <a:t> кратерами. </a:t>
            </a:r>
            <a:r>
              <a:rPr lang="ru-RU" sz="2800" dirty="0" err="1">
                <a:solidFill>
                  <a:schemeClr val="bg1"/>
                </a:solidFill>
              </a:rPr>
              <a:t>Це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наслідок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малої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маси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Місяця</a:t>
            </a:r>
            <a:r>
              <a:rPr lang="ru-RU" sz="2800" dirty="0">
                <a:solidFill>
                  <a:schemeClr val="bg1"/>
                </a:solidFill>
              </a:rPr>
              <a:t>, а </a:t>
            </a:r>
            <a:r>
              <a:rPr lang="ru-RU" sz="2800" dirty="0" err="1">
                <a:solidFill>
                  <a:schemeClr val="bg1"/>
                </a:solidFill>
              </a:rPr>
              <a:t>відтак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відсутності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атмосфери</a:t>
            </a:r>
            <a:r>
              <a:rPr lang="ru-RU" sz="2800" dirty="0">
                <a:solidFill>
                  <a:schemeClr val="bg1"/>
                </a:solidFill>
              </a:rPr>
              <a:t>. На </a:t>
            </a:r>
            <a:r>
              <a:rPr lang="ru-RU" sz="2800" dirty="0" err="1">
                <a:solidFill>
                  <a:schemeClr val="bg1"/>
                </a:solidFill>
              </a:rPr>
              <a:t>відміну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Землі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космічне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сміття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безупинно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бомбардує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місячну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поверхню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607" y="368112"/>
            <a:ext cx="5672113" cy="617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228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5612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Відсутність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атмосфери</a:t>
            </a:r>
            <a:r>
              <a:rPr lang="ru-RU" sz="2400" dirty="0">
                <a:solidFill>
                  <a:schemeClr val="bg1"/>
                </a:solidFill>
              </a:rPr>
              <a:t> є причиною </a:t>
            </a:r>
            <a:r>
              <a:rPr lang="ru-RU" sz="2400" dirty="0" err="1">
                <a:solidFill>
                  <a:schemeClr val="bg1"/>
                </a:solidFill>
              </a:rPr>
              <a:t>різких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коливань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температури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+130оС (</a:t>
            </a:r>
            <a:r>
              <a:rPr lang="ru-RU" sz="2400" dirty="0" err="1">
                <a:solidFill>
                  <a:schemeClr val="bg1"/>
                </a:solidFill>
              </a:rPr>
              <a:t>двотижневий</a:t>
            </a:r>
            <a:r>
              <a:rPr lang="ru-RU" sz="2400" dirty="0">
                <a:solidFill>
                  <a:schemeClr val="bg1"/>
                </a:solidFill>
              </a:rPr>
              <a:t> день)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до -160оС (</a:t>
            </a:r>
            <a:r>
              <a:rPr lang="ru-RU" sz="2400" dirty="0" err="1">
                <a:solidFill>
                  <a:schemeClr val="bg1"/>
                </a:solidFill>
              </a:rPr>
              <a:t>двотижнева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ніч</a:t>
            </a:r>
            <a:r>
              <a:rPr lang="ru-RU" sz="2400" dirty="0">
                <a:solidFill>
                  <a:schemeClr val="bg1"/>
                </a:solidFill>
              </a:rPr>
              <a:t>). </a:t>
            </a:r>
            <a:r>
              <a:rPr lang="ru-RU" sz="2400" dirty="0" err="1">
                <a:solidFill>
                  <a:schemeClr val="bg1"/>
                </a:solidFill>
              </a:rPr>
              <a:t>Перебування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без скафандру </a:t>
            </a:r>
            <a:r>
              <a:rPr lang="ru-RU" sz="2400" dirty="0" err="1">
                <a:solidFill>
                  <a:schemeClr val="bg1"/>
                </a:solidFill>
              </a:rPr>
              <a:t>неможливе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116632"/>
            <a:ext cx="41814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3016"/>
            <a:ext cx="36766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64" y="3452338"/>
            <a:ext cx="4432300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49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888" y="116632"/>
            <a:ext cx="44371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Видимий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тлі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зірок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супроводжується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зміною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зовнішнього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вигляду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нашого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супутника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фази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). </a:t>
            </a:r>
            <a:r>
              <a:rPr lang="ru-RU" sz="2400" dirty="0" err="1">
                <a:solidFill>
                  <a:schemeClr val="bg1"/>
                </a:solidFill>
              </a:rPr>
              <a:t>Видимий</a:t>
            </a:r>
            <a:r>
              <a:rPr lang="ru-RU" sz="2400" dirty="0">
                <a:solidFill>
                  <a:schemeClr val="bg1"/>
                </a:solidFill>
              </a:rPr>
              <a:t> край диска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лімбом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Лінія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що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розділяє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освітлену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неосвітлену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частини</a:t>
            </a:r>
            <a:r>
              <a:rPr lang="ru-RU" sz="2400" dirty="0">
                <a:solidFill>
                  <a:schemeClr val="bg1"/>
                </a:solidFill>
              </a:rPr>
              <a:t> диска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називається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термінатором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0984"/>
            <a:ext cx="5395913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204850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6672"/>
            <a:ext cx="2161207" cy="214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2304256" cy="282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021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32656"/>
            <a:ext cx="34563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Площини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обертання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екліптики</a:t>
            </a:r>
            <a:r>
              <a:rPr lang="ru-RU" sz="2400" dirty="0">
                <a:solidFill>
                  <a:schemeClr val="bg1"/>
                </a:solidFill>
              </a:rPr>
              <a:t> не </a:t>
            </a:r>
            <a:r>
              <a:rPr lang="ru-RU" sz="2400" dirty="0" err="1">
                <a:solidFill>
                  <a:schemeClr val="bg1"/>
                </a:solidFill>
              </a:rPr>
              <a:t>співпадають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однак</a:t>
            </a:r>
            <a:r>
              <a:rPr lang="ru-RU" sz="2400" dirty="0">
                <a:solidFill>
                  <a:schemeClr val="bg1"/>
                </a:solidFill>
              </a:rPr>
              <a:t> коли </a:t>
            </a:r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від</a:t>
            </a:r>
            <a:r>
              <a:rPr lang="ru-RU" sz="2400" dirty="0">
                <a:solidFill>
                  <a:schemeClr val="bg1"/>
                </a:solidFill>
              </a:rPr>
              <a:t> часу </a:t>
            </a:r>
            <a:r>
              <a:rPr lang="ru-RU" sz="2400" dirty="0" err="1">
                <a:solidFill>
                  <a:schemeClr val="bg1"/>
                </a:solidFill>
              </a:rPr>
              <a:t>опиняється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між</a:t>
            </a:r>
            <a:r>
              <a:rPr lang="ru-RU" sz="2400" dirty="0">
                <a:solidFill>
                  <a:schemeClr val="bg1"/>
                </a:solidFill>
              </a:rPr>
              <a:t> Землею і </a:t>
            </a:r>
            <a:r>
              <a:rPr lang="ru-RU" sz="2400" dirty="0" err="1">
                <a:solidFill>
                  <a:schemeClr val="bg1"/>
                </a:solidFill>
              </a:rPr>
              <a:t>Сонцем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відбуваються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сонячні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затемнення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49080"/>
            <a:ext cx="5042675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56" y="476671"/>
            <a:ext cx="4108450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181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508" y="188640"/>
            <a:ext cx="88569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 у момент </a:t>
            </a:r>
            <a:r>
              <a:rPr lang="ru-RU" sz="2400" dirty="0" err="1">
                <a:solidFill>
                  <a:schemeClr val="bg1"/>
                </a:solidFill>
              </a:rPr>
              <a:t>повного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місячного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затемнення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насправді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позбавляється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сонячного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світла</a:t>
            </a:r>
            <a:r>
              <a:rPr lang="ru-RU" sz="2400" dirty="0">
                <a:solidFill>
                  <a:schemeClr val="bg1"/>
                </a:solidFill>
              </a:rPr>
              <a:t>, тому </a:t>
            </a:r>
            <a:r>
              <a:rPr lang="ru-RU" sz="2400" dirty="0" err="1">
                <a:solidFill>
                  <a:schemeClr val="bg1"/>
                </a:solidFill>
              </a:rPr>
              <a:t>повне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місячне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затемнення</a:t>
            </a:r>
            <a:r>
              <a:rPr lang="ru-RU" sz="2400" dirty="0">
                <a:solidFill>
                  <a:schemeClr val="bg1"/>
                </a:solidFill>
              </a:rPr>
              <a:t> видно з будь-</a:t>
            </a:r>
            <a:r>
              <a:rPr lang="ru-RU" sz="2400" dirty="0" err="1">
                <a:solidFill>
                  <a:schemeClr val="bg1"/>
                </a:solidFill>
              </a:rPr>
              <a:t>якої</a:t>
            </a:r>
            <a:r>
              <a:rPr lang="ru-RU" sz="2400" dirty="0">
                <a:solidFill>
                  <a:schemeClr val="bg1"/>
                </a:solidFill>
              </a:rPr>
              <a:t> точки </a:t>
            </a:r>
            <a:r>
              <a:rPr lang="ru-RU" sz="2400" dirty="0" err="1">
                <a:solidFill>
                  <a:schemeClr val="bg1"/>
                </a:solidFill>
              </a:rPr>
              <a:t>нічної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півкулі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Затемнення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починається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закінчується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одночасно</a:t>
            </a:r>
            <a:r>
              <a:rPr lang="ru-RU" sz="2400" dirty="0">
                <a:solidFill>
                  <a:schemeClr val="bg1"/>
                </a:solidFill>
              </a:rPr>
              <a:t> для </a:t>
            </a:r>
            <a:r>
              <a:rPr lang="ru-RU" sz="2400" dirty="0" err="1">
                <a:solidFill>
                  <a:schemeClr val="bg1"/>
                </a:solidFill>
              </a:rPr>
              <a:t>всіх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географічних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точок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Однак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місцевий</a:t>
            </a:r>
            <a:r>
              <a:rPr lang="ru-RU" sz="2400" dirty="0">
                <a:solidFill>
                  <a:schemeClr val="bg1"/>
                </a:solidFill>
              </a:rPr>
              <a:t> час </a:t>
            </a:r>
            <a:r>
              <a:rPr lang="ru-RU" sz="2400" dirty="0" err="1">
                <a:solidFill>
                  <a:schemeClr val="bg1"/>
                </a:solidFill>
              </a:rPr>
              <a:t>цього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явища</a:t>
            </a:r>
            <a:r>
              <a:rPr lang="ru-RU" sz="2400" dirty="0">
                <a:solidFill>
                  <a:schemeClr val="bg1"/>
                </a:solidFill>
              </a:rPr>
              <a:t> буде </a:t>
            </a:r>
            <a:r>
              <a:rPr lang="ru-RU" sz="2400" dirty="0" err="1">
                <a:solidFill>
                  <a:schemeClr val="bg1"/>
                </a:solidFill>
              </a:rPr>
              <a:t>різним</a:t>
            </a:r>
            <a:r>
              <a:rPr lang="ru-RU" sz="2400" dirty="0">
                <a:solidFill>
                  <a:schemeClr val="bg1"/>
                </a:solidFill>
              </a:rPr>
              <a:t>. Так як </a:t>
            </a:r>
            <a:r>
              <a:rPr lang="ru-RU" sz="2400" dirty="0" err="1">
                <a:solidFill>
                  <a:schemeClr val="bg1"/>
                </a:solidFill>
              </a:rPr>
              <a:t>рух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відбувається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із</a:t>
            </a:r>
            <a:r>
              <a:rPr lang="ru-RU" sz="2400" dirty="0">
                <a:solidFill>
                  <a:schemeClr val="bg1"/>
                </a:solidFill>
              </a:rPr>
              <a:t> заходу на </a:t>
            </a:r>
            <a:r>
              <a:rPr lang="ru-RU" sz="2400" dirty="0" err="1">
                <a:solidFill>
                  <a:schemeClr val="bg1"/>
                </a:solidFill>
              </a:rPr>
              <a:t>схід</a:t>
            </a:r>
            <a:r>
              <a:rPr lang="ru-RU" sz="2400" dirty="0">
                <a:solidFill>
                  <a:schemeClr val="bg1"/>
                </a:solidFill>
              </a:rPr>
              <a:t>, то першим входить у </a:t>
            </a:r>
            <a:r>
              <a:rPr lang="ru-RU" sz="2400" dirty="0" err="1">
                <a:solidFill>
                  <a:schemeClr val="bg1"/>
                </a:solidFill>
              </a:rPr>
              <a:t>земну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лівий</a:t>
            </a:r>
            <a:r>
              <a:rPr lang="ru-RU" sz="2400" dirty="0">
                <a:solidFill>
                  <a:schemeClr val="bg1"/>
                </a:solidFill>
              </a:rPr>
              <a:t> край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2866296"/>
            <a:ext cx="86455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642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4976" y="2132856"/>
            <a:ext cx="5040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П</a:t>
            </a:r>
            <a:r>
              <a:rPr lang="ru-RU" sz="2400" dirty="0" err="1" smtClean="0">
                <a:solidFill>
                  <a:schemeClr val="bg1"/>
                </a:solidFill>
              </a:rPr>
              <a:t>ід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час </a:t>
            </a:r>
            <a:r>
              <a:rPr lang="ru-RU" sz="2400" dirty="0" err="1">
                <a:solidFill>
                  <a:schemeClr val="bg1"/>
                </a:solidFill>
              </a:rPr>
              <a:t>затемнення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ховається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тінь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і, </a:t>
            </a:r>
            <a:r>
              <a:rPr lang="ru-RU" sz="2400" dirty="0" err="1">
                <a:solidFill>
                  <a:schemeClr val="bg1"/>
                </a:solidFill>
              </a:rPr>
              <a:t>здавалося</a:t>
            </a:r>
            <a:r>
              <a:rPr lang="ru-RU" sz="2400" dirty="0">
                <a:solidFill>
                  <a:schemeClr val="bg1"/>
                </a:solidFill>
              </a:rPr>
              <a:t> б, </a:t>
            </a:r>
            <a:r>
              <a:rPr lang="ru-RU" sz="2400" dirty="0" err="1">
                <a:solidFill>
                  <a:schemeClr val="bg1"/>
                </a:solidFill>
              </a:rPr>
              <a:t>щоразу</a:t>
            </a:r>
            <a:r>
              <a:rPr lang="ru-RU" sz="2400" dirty="0">
                <a:solidFill>
                  <a:schemeClr val="bg1"/>
                </a:solidFill>
              </a:rPr>
              <a:t> повинен </a:t>
            </a:r>
            <a:r>
              <a:rPr lang="ru-RU" sz="2400" dirty="0" err="1">
                <a:solidFill>
                  <a:schemeClr val="bg1"/>
                </a:solidFill>
              </a:rPr>
              <a:t>зникати</a:t>
            </a:r>
            <a:r>
              <a:rPr lang="ru-RU" sz="2400" dirty="0">
                <a:solidFill>
                  <a:schemeClr val="bg1"/>
                </a:solidFill>
              </a:rPr>
              <a:t> з поля </a:t>
            </a:r>
            <a:r>
              <a:rPr lang="ru-RU" sz="2400" dirty="0" err="1">
                <a:solidFill>
                  <a:schemeClr val="bg1"/>
                </a:solidFill>
              </a:rPr>
              <a:t>зору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err="1">
                <a:solidFill>
                  <a:schemeClr val="bg1"/>
                </a:solidFill>
              </a:rPr>
              <a:t>Однак</a:t>
            </a:r>
            <a:r>
              <a:rPr lang="ru-RU" sz="2400" dirty="0">
                <a:solidFill>
                  <a:schemeClr val="bg1"/>
                </a:solidFill>
              </a:rPr>
              <a:t> земна атмосфера </a:t>
            </a:r>
            <a:r>
              <a:rPr lang="ru-RU" sz="2400" dirty="0" err="1">
                <a:solidFill>
                  <a:schemeClr val="bg1"/>
                </a:solidFill>
              </a:rPr>
              <a:t>по-різному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заломлює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розсіює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сонячні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промені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блакитна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частина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променів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заломлюється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найсильніше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розсіюється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атмосфері</a:t>
            </a:r>
            <a:r>
              <a:rPr lang="ru-RU" sz="2400" dirty="0">
                <a:solidFill>
                  <a:schemeClr val="bg1"/>
                </a:solidFill>
              </a:rPr>
              <a:t>, а </a:t>
            </a:r>
            <a:r>
              <a:rPr lang="ru-RU" sz="2400" dirty="0" err="1">
                <a:solidFill>
                  <a:schemeClr val="bg1"/>
                </a:solidFill>
              </a:rPr>
              <a:t>червоні</a:t>
            </a:r>
            <a:r>
              <a:rPr lang="ru-RU" sz="2400" dirty="0">
                <a:solidFill>
                  <a:schemeClr val="bg1"/>
                </a:solidFill>
              </a:rPr>
              <a:t> й </a:t>
            </a:r>
            <a:r>
              <a:rPr lang="ru-RU" sz="2400" dirty="0" err="1">
                <a:solidFill>
                  <a:schemeClr val="bg1"/>
                </a:solidFill>
              </a:rPr>
              <a:t>оранжеві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промені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заломлюються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найменше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проходять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крізь</a:t>
            </a:r>
            <a:r>
              <a:rPr lang="ru-RU" sz="2400" dirty="0">
                <a:solidFill>
                  <a:schemeClr val="bg1"/>
                </a:solidFill>
              </a:rPr>
              <a:t> атмосферу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потрапляючи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затемнену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" y="404664"/>
            <a:ext cx="8791575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449" y="2996951"/>
            <a:ext cx="3404790" cy="33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740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760" y="188640"/>
            <a:ext cx="44462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На </a:t>
            </a:r>
            <a:r>
              <a:rPr lang="ru-RU" sz="2400" dirty="0" err="1">
                <a:solidFill>
                  <a:schemeClr val="bg1"/>
                </a:solidFill>
              </a:rPr>
              <a:t>Місяці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вже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побували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земляни</a:t>
            </a:r>
            <a:r>
              <a:rPr lang="ru-RU" sz="2400" dirty="0">
                <a:solidFill>
                  <a:schemeClr val="bg1"/>
                </a:solidFill>
              </a:rPr>
              <a:t>. Перший </a:t>
            </a:r>
            <a:r>
              <a:rPr lang="ru-RU" sz="2400" dirty="0" err="1">
                <a:solidFill>
                  <a:schemeClr val="bg1"/>
                </a:solidFill>
              </a:rPr>
              <a:t>крок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місячній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зробив</a:t>
            </a:r>
            <a:r>
              <a:rPr lang="ru-RU" sz="2400" dirty="0">
                <a:solidFill>
                  <a:schemeClr val="bg1"/>
                </a:solidFill>
              </a:rPr>
              <a:t> командир корабля “Аполлон-11” </a:t>
            </a:r>
            <a:r>
              <a:rPr lang="ru-RU" sz="2400" dirty="0" err="1">
                <a:solidFill>
                  <a:schemeClr val="bg1"/>
                </a:solidFill>
              </a:rPr>
              <a:t>Ніл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Амстронг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західній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околиці</a:t>
            </a:r>
            <a:r>
              <a:rPr lang="ru-RU" sz="2400" dirty="0">
                <a:solidFill>
                  <a:schemeClr val="bg1"/>
                </a:solidFill>
              </a:rPr>
              <a:t> Моря </a:t>
            </a:r>
            <a:r>
              <a:rPr lang="ru-RU" sz="2400" dirty="0" err="1">
                <a:solidFill>
                  <a:schemeClr val="bg1"/>
                </a:solidFill>
              </a:rPr>
              <a:t>Спокою</a:t>
            </a:r>
            <a:r>
              <a:rPr lang="ru-RU" sz="2400" dirty="0">
                <a:solidFill>
                  <a:schemeClr val="bg1"/>
                </a:solidFill>
              </a:rPr>
              <a:t>, на </a:t>
            </a:r>
            <a:r>
              <a:rPr lang="ru-RU" sz="2400" dirty="0" err="1">
                <a:solidFill>
                  <a:schemeClr val="bg1"/>
                </a:solidFill>
              </a:rPr>
              <a:t>екваторі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29.07.1969 р.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424"/>
            <a:ext cx="4804097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57" y="3212976"/>
            <a:ext cx="457200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761"/>
            <a:ext cx="4318901" cy="270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277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797022"/>
            <a:ext cx="14240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 —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3862" y="198171"/>
            <a:ext cx="4878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</a:rPr>
              <a:t>третя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від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Сонця</a:t>
            </a:r>
            <a:r>
              <a:rPr lang="ru-RU" sz="3200" dirty="0" smtClean="0">
                <a:solidFill>
                  <a:schemeClr val="bg1"/>
                </a:solidFill>
              </a:rPr>
              <a:t>  планета  </a:t>
            </a:r>
            <a:r>
              <a:rPr lang="ru-RU" sz="3200" dirty="0" err="1" smtClean="0">
                <a:solidFill>
                  <a:schemeClr val="bg1"/>
                </a:solidFill>
              </a:rPr>
              <a:t>Сонячної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системи</a:t>
            </a:r>
            <a:r>
              <a:rPr lang="ru-RU" sz="3200" dirty="0" smtClean="0">
                <a:solidFill>
                  <a:schemeClr val="bg1"/>
                </a:solidFill>
              </a:rPr>
              <a:t>,  </a:t>
            </a:r>
            <a:r>
              <a:rPr lang="ru-RU" sz="3200" dirty="0" err="1" smtClean="0">
                <a:solidFill>
                  <a:schemeClr val="bg1"/>
                </a:solidFill>
              </a:rPr>
              <a:t>найбільша</a:t>
            </a:r>
            <a:r>
              <a:rPr lang="ru-RU" sz="3200" dirty="0" smtClean="0">
                <a:solidFill>
                  <a:schemeClr val="bg1"/>
                </a:solidFill>
              </a:rPr>
              <a:t> за </a:t>
            </a:r>
            <a:r>
              <a:rPr lang="ru-RU" sz="3200" dirty="0" err="1" smtClean="0">
                <a:solidFill>
                  <a:schemeClr val="bg1"/>
                </a:solidFill>
              </a:rPr>
              <a:t>діаметром</a:t>
            </a:r>
            <a:r>
              <a:rPr lang="ru-RU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err="1" smtClean="0">
                <a:solidFill>
                  <a:schemeClr val="bg1"/>
                </a:solidFill>
              </a:rPr>
              <a:t>масою</a:t>
            </a:r>
            <a:r>
              <a:rPr lang="ru-RU" sz="3200" dirty="0" smtClean="0">
                <a:solidFill>
                  <a:schemeClr val="bg1"/>
                </a:solidFill>
              </a:rPr>
              <a:t> та </a:t>
            </a:r>
            <a:r>
              <a:rPr lang="ru-RU" sz="3200" dirty="0" err="1" smtClean="0">
                <a:solidFill>
                  <a:schemeClr val="bg1"/>
                </a:solidFill>
              </a:rPr>
              <a:t>щільністю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серед</a:t>
            </a:r>
            <a:r>
              <a:rPr lang="ru-RU" sz="3200" dirty="0" smtClean="0">
                <a:solidFill>
                  <a:schemeClr val="bg1"/>
                </a:solidFill>
              </a:rPr>
              <a:t> планет </a:t>
            </a:r>
            <a:r>
              <a:rPr lang="ru-RU" sz="3200" dirty="0" err="1" smtClean="0">
                <a:solidFill>
                  <a:schemeClr val="bg1"/>
                </a:solidFill>
              </a:rPr>
              <a:t>земної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групи</a:t>
            </a:r>
            <a:r>
              <a:rPr lang="ru-RU" sz="3200" dirty="0" smtClean="0">
                <a:solidFill>
                  <a:schemeClr val="bg1"/>
                </a:solidFill>
              </a:rPr>
              <a:t>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73911"/>
            <a:ext cx="32477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Земля</a:t>
            </a:r>
            <a:endParaRPr lang="ru-RU" sz="8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35086"/>
            <a:ext cx="5507242" cy="347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221">
            <a:off x="660153" y="2263472"/>
            <a:ext cx="2215277" cy="156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084168" y="3573016"/>
            <a:ext cx="281816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Середня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відстань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Землі</a:t>
            </a:r>
            <a:r>
              <a:rPr lang="ru-RU" sz="2800" dirty="0">
                <a:solidFill>
                  <a:schemeClr val="bg1"/>
                </a:solidFill>
              </a:rPr>
              <a:t> до </a:t>
            </a:r>
            <a:r>
              <a:rPr lang="ru-RU" sz="2800" dirty="0" err="1">
                <a:solidFill>
                  <a:schemeClr val="bg1"/>
                </a:solidFill>
              </a:rPr>
              <a:t>Сонця</a:t>
            </a:r>
            <a:r>
              <a:rPr lang="ru-RU" sz="2800" dirty="0">
                <a:solidFill>
                  <a:schemeClr val="bg1"/>
                </a:solidFill>
              </a:rPr>
              <a:t> 150 </a:t>
            </a:r>
            <a:r>
              <a:rPr lang="ru-RU" sz="2800" dirty="0" err="1">
                <a:solidFill>
                  <a:schemeClr val="bg1"/>
                </a:solidFill>
              </a:rPr>
              <a:t>млн.км</a:t>
            </a:r>
            <a:r>
              <a:rPr lang="ru-RU" sz="2800" dirty="0">
                <a:solidFill>
                  <a:schemeClr val="bg1"/>
                </a:solidFill>
              </a:rPr>
              <a:t>. – 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названа  </a:t>
            </a:r>
            <a:r>
              <a:rPr lang="ru-RU" sz="2800" dirty="0" err="1">
                <a:solidFill>
                  <a:schemeClr val="bg1"/>
                </a:solidFill>
              </a:rPr>
              <a:t>астрономічною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одиницею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676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96" y="188640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досить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загадкове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небесне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тіло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Аналізуючи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знімки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передані</a:t>
            </a:r>
            <a:r>
              <a:rPr lang="ru-RU" sz="2400" dirty="0">
                <a:solidFill>
                  <a:schemeClr val="bg1"/>
                </a:solidFill>
              </a:rPr>
              <a:t> "Рейнджером-7" </a:t>
            </a:r>
            <a:r>
              <a:rPr lang="ru-RU" sz="2400" dirty="0" err="1">
                <a:solidFill>
                  <a:schemeClr val="bg1"/>
                </a:solidFill>
              </a:rPr>
              <a:t>після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його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вдалої</a:t>
            </a:r>
            <a:r>
              <a:rPr lang="ru-RU" sz="2400" dirty="0">
                <a:solidFill>
                  <a:schemeClr val="bg1"/>
                </a:solidFill>
              </a:rPr>
              <a:t> посадки </a:t>
            </a:r>
            <a:r>
              <a:rPr lang="ru-RU" sz="2400" dirty="0" err="1">
                <a:solidFill>
                  <a:schemeClr val="bg1"/>
                </a:solidFill>
              </a:rPr>
              <a:t>біля</a:t>
            </a:r>
            <a:r>
              <a:rPr lang="ru-RU" sz="2400" dirty="0">
                <a:solidFill>
                  <a:schemeClr val="bg1"/>
                </a:solidFill>
              </a:rPr>
              <a:t> кратера і </a:t>
            </a:r>
            <a:r>
              <a:rPr lang="ru-RU" sz="2400" dirty="0" err="1">
                <a:solidFill>
                  <a:schemeClr val="bg1"/>
                </a:solidFill>
              </a:rPr>
              <a:t>зроблені</a:t>
            </a:r>
            <a:r>
              <a:rPr lang="ru-RU" sz="2400" dirty="0">
                <a:solidFill>
                  <a:schemeClr val="bg1"/>
                </a:solidFill>
              </a:rPr>
              <a:t> астронавтами з </a:t>
            </a:r>
            <a:r>
              <a:rPr lang="ru-RU" sz="2400" dirty="0" err="1">
                <a:solidFill>
                  <a:schemeClr val="bg1"/>
                </a:solidFill>
              </a:rPr>
              <a:t>низької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орбіти</a:t>
            </a:r>
            <a:r>
              <a:rPr lang="ru-RU" sz="2400" dirty="0">
                <a:solidFill>
                  <a:schemeClr val="bg1"/>
                </a:solidFill>
              </a:rPr>
              <a:t> при </a:t>
            </a:r>
            <a:r>
              <a:rPr lang="ru-RU" sz="2400" dirty="0" err="1">
                <a:solidFill>
                  <a:schemeClr val="bg1"/>
                </a:solidFill>
              </a:rPr>
              <a:t>обльотах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спеціалісти</a:t>
            </a:r>
            <a:r>
              <a:rPr lang="ru-RU" sz="2400" dirty="0">
                <a:solidFill>
                  <a:schemeClr val="bg1"/>
                </a:solidFill>
              </a:rPr>
              <a:t> НАСА  </a:t>
            </a:r>
            <a:r>
              <a:rPr lang="ru-RU" sz="2400" dirty="0" err="1">
                <a:solidFill>
                  <a:schemeClr val="bg1"/>
                </a:solidFill>
              </a:rPr>
              <a:t>дійшли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висновку</a:t>
            </a:r>
            <a:r>
              <a:rPr lang="ru-RU" sz="2400" dirty="0">
                <a:solidFill>
                  <a:schemeClr val="bg1"/>
                </a:solidFill>
              </a:rPr>
              <a:t>: 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знаходяться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численні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механізми</a:t>
            </a:r>
            <a:r>
              <a:rPr lang="ru-RU" sz="2400" dirty="0">
                <a:solidFill>
                  <a:schemeClr val="bg1"/>
                </a:solidFill>
              </a:rPr>
              <a:t> і  </a:t>
            </a:r>
            <a:r>
              <a:rPr lang="ru-RU" sz="2400" dirty="0" err="1">
                <a:solidFill>
                  <a:schemeClr val="bg1"/>
                </a:solidFill>
              </a:rPr>
              <a:t>споруди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276872"/>
            <a:ext cx="33661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На думку </a:t>
            </a:r>
            <a:r>
              <a:rPr lang="ru-RU" sz="2800" dirty="0" err="1">
                <a:solidFill>
                  <a:schemeClr val="bg1"/>
                </a:solidFill>
              </a:rPr>
              <a:t>вченого</a:t>
            </a:r>
            <a:r>
              <a:rPr lang="ru-RU" sz="2800" dirty="0">
                <a:solidFill>
                  <a:schemeClr val="bg1"/>
                </a:solidFill>
              </a:rPr>
              <a:t> Дж. Леонарда, </a:t>
            </a:r>
            <a:r>
              <a:rPr lang="ru-RU" sz="2800" dirty="0" err="1">
                <a:solidFill>
                  <a:schemeClr val="bg1"/>
                </a:solidFill>
              </a:rPr>
              <a:t>більшість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із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цих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величезних</a:t>
            </a:r>
            <a:r>
              <a:rPr lang="ru-RU" sz="2800" dirty="0">
                <a:solidFill>
                  <a:schemeClr val="bg1"/>
                </a:solidFill>
              </a:rPr>
              <a:t> за </a:t>
            </a:r>
            <a:r>
              <a:rPr lang="ru-RU" sz="2800" dirty="0" err="1">
                <a:solidFill>
                  <a:schemeClr val="bg1"/>
                </a:solidFill>
              </a:rPr>
              <a:t>своїми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розмірами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механізмів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зруйновано</a:t>
            </a:r>
            <a:r>
              <a:rPr lang="ru-RU" sz="2800" dirty="0">
                <a:solidFill>
                  <a:schemeClr val="bg1"/>
                </a:solidFill>
              </a:rPr>
              <a:t>, але </a:t>
            </a:r>
            <a:r>
              <a:rPr lang="ru-RU" sz="2800" dirty="0" err="1">
                <a:solidFill>
                  <a:schemeClr val="bg1"/>
                </a:solidFill>
              </a:rPr>
              <a:t>інші</a:t>
            </a:r>
            <a:r>
              <a:rPr lang="ru-RU" sz="2800" dirty="0">
                <a:solidFill>
                  <a:schemeClr val="bg1"/>
                </a:solidFill>
              </a:rPr>
              <a:t> однозначно </a:t>
            </a:r>
            <a:r>
              <a:rPr lang="ru-RU" sz="2800" dirty="0" err="1">
                <a:solidFill>
                  <a:schemeClr val="bg1"/>
                </a:solidFill>
              </a:rPr>
              <a:t>продовжують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працювати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66" y="2492895"/>
            <a:ext cx="5145098" cy="396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370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904" y="188640"/>
            <a:ext cx="4158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Часто 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бачать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незрозумілі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рухомі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світні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об’єкти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плями</a:t>
            </a:r>
            <a:r>
              <a:rPr lang="ru-RU" sz="2400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9" y="2286666"/>
            <a:ext cx="7314108" cy="440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32"/>
            <a:ext cx="3024336" cy="208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82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532" y="18864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Деякі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об'єкти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змінюють</a:t>
            </a:r>
            <a:r>
              <a:rPr lang="ru-RU" sz="2400" dirty="0">
                <a:solidFill>
                  <a:schemeClr val="bg1"/>
                </a:solidFill>
              </a:rPr>
              <a:t> свою форму, </a:t>
            </a:r>
            <a:r>
              <a:rPr lang="ru-RU" sz="2400" dirty="0" err="1">
                <a:solidFill>
                  <a:schemeClr val="bg1"/>
                </a:solidFill>
              </a:rPr>
              <a:t>зникають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знову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з'являються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схилах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або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якогось</a:t>
            </a:r>
            <a:r>
              <a:rPr lang="ru-RU" sz="2400" dirty="0">
                <a:solidFill>
                  <a:schemeClr val="bg1"/>
                </a:solidFill>
              </a:rPr>
              <a:t> кратера. </a:t>
            </a:r>
            <a:r>
              <a:rPr lang="ru-RU" sz="2400" dirty="0" err="1">
                <a:solidFill>
                  <a:schemeClr val="bg1"/>
                </a:solidFill>
              </a:rPr>
              <a:t>Найбільша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активність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спостерігається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видимій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стороні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Місяця</a:t>
            </a:r>
            <a:r>
              <a:rPr lang="ru-RU" sz="2400" dirty="0">
                <a:solidFill>
                  <a:schemeClr val="bg1"/>
                </a:solidFill>
              </a:rPr>
              <a:t>. Є на </a:t>
            </a:r>
            <a:r>
              <a:rPr lang="ru-RU" sz="2400" dirty="0" err="1">
                <a:solidFill>
                  <a:schemeClr val="bg1"/>
                </a:solidFill>
              </a:rPr>
              <a:t>Місяці</a:t>
            </a:r>
            <a:r>
              <a:rPr lang="ru-RU" sz="2400" dirty="0">
                <a:solidFill>
                  <a:schemeClr val="bg1"/>
                </a:solidFill>
              </a:rPr>
              <a:t> і “</a:t>
            </a:r>
            <a:r>
              <a:rPr lang="ru-RU" sz="2400" dirty="0" err="1">
                <a:solidFill>
                  <a:schemeClr val="bg1"/>
                </a:solidFill>
              </a:rPr>
              <a:t>куполи</a:t>
            </a:r>
            <a:r>
              <a:rPr lang="ru-RU" sz="2400" dirty="0">
                <a:solidFill>
                  <a:schemeClr val="bg1"/>
                </a:solidFill>
              </a:rPr>
              <a:t>” (</a:t>
            </a:r>
            <a:r>
              <a:rPr lang="ru-RU" sz="2400" dirty="0" err="1">
                <a:solidFill>
                  <a:schemeClr val="bg1"/>
                </a:solidFill>
              </a:rPr>
              <a:t>опуклості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правильної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круглої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овальної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форми</a:t>
            </a:r>
            <a:r>
              <a:rPr lang="ru-RU" sz="2400" dirty="0">
                <a:solidFill>
                  <a:schemeClr val="bg1"/>
                </a:solidFill>
              </a:rPr>
              <a:t>), і </a:t>
            </a:r>
            <a:r>
              <a:rPr lang="ru-RU" sz="2400" dirty="0" err="1">
                <a:solidFill>
                  <a:schemeClr val="bg1"/>
                </a:solidFill>
              </a:rPr>
              <a:t>мережі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надто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правильних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тріщин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27632"/>
            <a:ext cx="4681537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27632"/>
            <a:ext cx="39084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573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76470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До того як </a:t>
            </a:r>
            <a:r>
              <a:rPr lang="ru-RU" sz="2000" dirty="0" err="1">
                <a:solidFill>
                  <a:schemeClr val="bg1"/>
                </a:solidFill>
              </a:rPr>
              <a:t>астрономи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зрозуміли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сонячні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затемнення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відбуваються</a:t>
            </a:r>
            <a:r>
              <a:rPr lang="ru-RU" sz="2000" dirty="0">
                <a:solidFill>
                  <a:schemeClr val="bg1"/>
                </a:solidFill>
              </a:rPr>
              <a:t>, через те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світило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заступає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Місяць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китайці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вважали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його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проковтує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величезний</a:t>
            </a:r>
            <a:r>
              <a:rPr lang="ru-RU" sz="2000" dirty="0">
                <a:solidFill>
                  <a:schemeClr val="bg1"/>
                </a:solidFill>
              </a:rPr>
              <a:t> дракон. </a:t>
            </a:r>
            <a:r>
              <a:rPr lang="ru-RU" sz="2000" dirty="0" err="1">
                <a:solidFill>
                  <a:schemeClr val="bg1"/>
                </a:solidFill>
              </a:rPr>
              <a:t>Під</a:t>
            </a:r>
            <a:r>
              <a:rPr lang="ru-RU" sz="2000" dirty="0">
                <a:solidFill>
                  <a:schemeClr val="bg1"/>
                </a:solidFill>
              </a:rPr>
              <a:t> час </a:t>
            </a:r>
            <a:r>
              <a:rPr lang="ru-RU" sz="2000" dirty="0" err="1">
                <a:solidFill>
                  <a:schemeClr val="bg1"/>
                </a:solidFill>
              </a:rPr>
              <a:t>затемнення</a:t>
            </a:r>
            <a:r>
              <a:rPr lang="ru-RU" sz="2000" dirty="0">
                <a:solidFill>
                  <a:schemeClr val="bg1"/>
                </a:solidFill>
              </a:rPr>
              <a:t> вони </a:t>
            </a:r>
            <a:r>
              <a:rPr lang="ru-RU" sz="2000" dirty="0" err="1">
                <a:solidFill>
                  <a:schemeClr val="bg1"/>
                </a:solidFill>
              </a:rPr>
              <a:t>виробляли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якомога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 шуму, </a:t>
            </a:r>
            <a:r>
              <a:rPr lang="ru-RU" sz="2000" dirty="0" err="1">
                <a:solidFill>
                  <a:schemeClr val="bg1"/>
                </a:solidFill>
              </a:rPr>
              <a:t>щоб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налякати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міфічну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тварину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>
                <a:solidFill>
                  <a:schemeClr val="bg1"/>
                </a:solidFill>
              </a:rPr>
              <a:t>Серед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американських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індіанців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поширене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повір'я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поверхня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Землі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спочиває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гігантській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черепасі</a:t>
            </a:r>
            <a:r>
              <a:rPr lang="ru-RU" sz="2000" dirty="0">
                <a:solidFill>
                  <a:schemeClr val="bg1"/>
                </a:solidFill>
              </a:rPr>
              <a:t>, і вона </a:t>
            </a:r>
            <a:r>
              <a:rPr lang="ru-RU" sz="2000" dirty="0" err="1">
                <a:solidFill>
                  <a:schemeClr val="bg1"/>
                </a:solidFill>
              </a:rPr>
              <a:t>тремтить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кожен</a:t>
            </a:r>
            <a:r>
              <a:rPr lang="ru-RU" sz="2000" dirty="0">
                <a:solidFill>
                  <a:schemeClr val="bg1"/>
                </a:solidFill>
              </a:rPr>
              <a:t> раз, коли черепаха </a:t>
            </a:r>
            <a:r>
              <a:rPr lang="ru-RU" sz="2000" dirty="0" err="1">
                <a:solidFill>
                  <a:schemeClr val="bg1"/>
                </a:solidFill>
              </a:rPr>
              <a:t>робить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крок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6768752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11663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Цікаві факти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32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664" y="116632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На </a:t>
            </a:r>
            <a:r>
              <a:rPr lang="ru-RU" sz="2000" dirty="0" err="1">
                <a:solidFill>
                  <a:schemeClr val="bg1"/>
                </a:solidFill>
              </a:rPr>
              <a:t>Місяці</a:t>
            </a:r>
            <a:r>
              <a:rPr lang="ru-RU" sz="2000" dirty="0">
                <a:solidFill>
                  <a:schemeClr val="bg1"/>
                </a:solidFill>
              </a:rPr>
              <a:t> є </a:t>
            </a:r>
            <a:r>
              <a:rPr lang="ru-RU" sz="2000" dirty="0" err="1">
                <a:solidFill>
                  <a:schemeClr val="bg1"/>
                </a:solidFill>
              </a:rPr>
              <a:t>пам'ятник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загиблим</a:t>
            </a:r>
            <a:r>
              <a:rPr lang="ru-RU" sz="2000" dirty="0">
                <a:solidFill>
                  <a:schemeClr val="bg1"/>
                </a:solidFill>
              </a:rPr>
              <a:t> космонавтам. </a:t>
            </a:r>
            <a:r>
              <a:rPr lang="ru-RU" sz="2000" dirty="0" err="1">
                <a:solidFill>
                  <a:schemeClr val="bg1"/>
                </a:solidFill>
              </a:rPr>
              <a:t>Це</a:t>
            </a:r>
            <a:r>
              <a:rPr lang="ru-RU" sz="2000" dirty="0">
                <a:solidFill>
                  <a:schemeClr val="bg1"/>
                </a:solidFill>
              </a:rPr>
              <a:t> невелика </a:t>
            </a:r>
            <a:r>
              <a:rPr lang="ru-RU" sz="2000" dirty="0" err="1">
                <a:solidFill>
                  <a:schemeClr val="bg1"/>
                </a:solidFill>
              </a:rPr>
              <a:t>алюмінієва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фігурка</a:t>
            </a:r>
            <a:r>
              <a:rPr lang="ru-RU" sz="2000" dirty="0">
                <a:solidFill>
                  <a:schemeClr val="bg1"/>
                </a:solidFill>
              </a:rPr>
              <a:t> космонавта в </a:t>
            </a:r>
            <a:r>
              <a:rPr lang="ru-RU" sz="2000" dirty="0" err="1">
                <a:solidFill>
                  <a:schemeClr val="bg1"/>
                </a:solidFill>
              </a:rPr>
              <a:t>скафандрі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заввишки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трохи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більше</a:t>
            </a:r>
            <a:r>
              <a:rPr lang="ru-RU" sz="2000" dirty="0">
                <a:solidFill>
                  <a:schemeClr val="bg1"/>
                </a:solidFill>
              </a:rPr>
              <a:t> 8 см. </a:t>
            </a:r>
            <a:r>
              <a:rPr lang="ru-RU" sz="2000" dirty="0" err="1">
                <a:solidFill>
                  <a:schemeClr val="bg1"/>
                </a:solidFill>
              </a:rPr>
              <a:t>Поруч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фігуркою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встановлена</a:t>
            </a:r>
            <a:r>
              <a:rPr lang="ru-RU" sz="2000" dirty="0">
                <a:solidFill>
                  <a:schemeClr val="bg1"/>
                </a:solidFill>
              </a:rPr>
              <a:t> табличка з </a:t>
            </a:r>
            <a:r>
              <a:rPr lang="ru-RU" sz="2000" dirty="0" err="1">
                <a:solidFill>
                  <a:schemeClr val="bg1"/>
                </a:solidFill>
              </a:rPr>
              <a:t>іменами</a:t>
            </a:r>
            <a:r>
              <a:rPr lang="ru-RU" sz="2000" dirty="0">
                <a:solidFill>
                  <a:schemeClr val="bg1"/>
                </a:solidFill>
              </a:rPr>
              <a:t> людей,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віддали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життя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заради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освоєння</a:t>
            </a:r>
            <a:r>
              <a:rPr lang="ru-RU" sz="2000" dirty="0">
                <a:solidFill>
                  <a:schemeClr val="bg1"/>
                </a:solidFill>
              </a:rPr>
              <a:t> космосу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 smtClean="0">
                <a:solidFill>
                  <a:schemeClr val="bg1"/>
                </a:solidFill>
              </a:rPr>
              <a:t>Першими </a:t>
            </a:r>
            <a:r>
              <a:rPr lang="ru-RU" sz="2000" dirty="0" err="1">
                <a:solidFill>
                  <a:schemeClr val="bg1"/>
                </a:solidFill>
              </a:rPr>
              <a:t>живими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істотами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здійснили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політ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навколо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Місяця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космічному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кораблі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були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середньоазіатські</a:t>
            </a:r>
            <a:r>
              <a:rPr lang="ru-RU" sz="2000" dirty="0">
                <a:solidFill>
                  <a:schemeClr val="bg1"/>
                </a:solidFill>
              </a:rPr>
              <a:t> черепахи. </a:t>
            </a:r>
            <a:r>
              <a:rPr lang="ru-RU" sz="2000" dirty="0" err="1">
                <a:solidFill>
                  <a:schemeClr val="bg1"/>
                </a:solidFill>
              </a:rPr>
              <a:t>Компанію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їм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склали</a:t>
            </a:r>
            <a:r>
              <a:rPr lang="ru-RU" sz="2000" dirty="0">
                <a:solidFill>
                  <a:schemeClr val="bg1"/>
                </a:solidFill>
              </a:rPr>
              <a:t> мушки, жуки, </a:t>
            </a:r>
            <a:r>
              <a:rPr lang="ru-RU" sz="2000" dirty="0" err="1">
                <a:solidFill>
                  <a:schemeClr val="bg1"/>
                </a:solidFill>
              </a:rPr>
              <a:t>рослини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водорості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насіння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бактерії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000" dirty="0" err="1" smtClean="0">
                <a:solidFill>
                  <a:schemeClr val="bg1"/>
                </a:solidFill>
              </a:rPr>
              <a:t>Щоб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долетіти</a:t>
            </a:r>
            <a:r>
              <a:rPr lang="ru-RU" sz="2000" dirty="0">
                <a:solidFill>
                  <a:schemeClr val="bg1"/>
                </a:solidFill>
              </a:rPr>
              <a:t> до </a:t>
            </a:r>
            <a:r>
              <a:rPr lang="ru-RU" sz="2000" dirty="0" err="1">
                <a:solidFill>
                  <a:schemeClr val="bg1"/>
                </a:solidFill>
              </a:rPr>
              <a:t>Місяця</a:t>
            </a:r>
            <a:r>
              <a:rPr lang="ru-RU" sz="2000" dirty="0">
                <a:solidFill>
                  <a:schemeClr val="bg1"/>
                </a:solidFill>
              </a:rPr>
              <a:t> на </a:t>
            </a:r>
            <a:r>
              <a:rPr lang="ru-RU" sz="2000" dirty="0" err="1">
                <a:solidFill>
                  <a:schemeClr val="bg1"/>
                </a:solidFill>
              </a:rPr>
              <a:t>літаку</a:t>
            </a:r>
            <a:r>
              <a:rPr lang="ru-RU" sz="2000" dirty="0">
                <a:solidFill>
                  <a:schemeClr val="bg1"/>
                </a:solidFill>
              </a:rPr>
              <a:t>, буде </a:t>
            </a:r>
            <a:r>
              <a:rPr lang="ru-RU" sz="2000" dirty="0" err="1">
                <a:solidFill>
                  <a:schemeClr val="bg1"/>
                </a:solidFill>
              </a:rPr>
              <a:t>потрібно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близько</a:t>
            </a:r>
            <a:r>
              <a:rPr lang="ru-RU" sz="2000" dirty="0">
                <a:solidFill>
                  <a:schemeClr val="bg1"/>
                </a:solidFill>
              </a:rPr>
              <a:t> 20 </a:t>
            </a:r>
            <a:r>
              <a:rPr lang="ru-RU" sz="2000" dirty="0" err="1">
                <a:solidFill>
                  <a:schemeClr val="bg1"/>
                </a:solidFill>
              </a:rPr>
              <a:t>днів</a:t>
            </a:r>
            <a:r>
              <a:rPr lang="ru-RU" sz="2000" dirty="0">
                <a:solidFill>
                  <a:schemeClr val="bg1"/>
                </a:solidFill>
              </a:rPr>
              <a:t>. На </a:t>
            </a:r>
            <a:r>
              <a:rPr lang="ru-RU" sz="2000" dirty="0" err="1">
                <a:solidFill>
                  <a:schemeClr val="bg1"/>
                </a:solidFill>
              </a:rPr>
              <a:t>автомобілі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довелося</a:t>
            </a:r>
            <a:r>
              <a:rPr lang="ru-RU" sz="2000" dirty="0">
                <a:solidFill>
                  <a:schemeClr val="bg1"/>
                </a:solidFill>
              </a:rPr>
              <a:t> б </a:t>
            </a:r>
            <a:r>
              <a:rPr lang="ru-RU" sz="2000" dirty="0" err="1">
                <a:solidFill>
                  <a:schemeClr val="bg1"/>
                </a:solidFill>
              </a:rPr>
              <a:t>їхати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довше</a:t>
            </a:r>
            <a:r>
              <a:rPr lang="ru-RU" sz="2000" dirty="0">
                <a:solidFill>
                  <a:schemeClr val="bg1"/>
                </a:solidFill>
              </a:rPr>
              <a:t> - </a:t>
            </a:r>
            <a:r>
              <a:rPr lang="ru-RU" sz="2000" dirty="0" err="1">
                <a:solidFill>
                  <a:schemeClr val="bg1"/>
                </a:solidFill>
              </a:rPr>
              <a:t>близько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півроку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якщо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рухатися</a:t>
            </a:r>
            <a:r>
              <a:rPr lang="ru-RU" sz="2000" dirty="0">
                <a:solidFill>
                  <a:schemeClr val="bg1"/>
                </a:solidFill>
              </a:rPr>
              <a:t> без </a:t>
            </a:r>
            <a:r>
              <a:rPr lang="ru-RU" sz="2000" dirty="0" err="1">
                <a:solidFill>
                  <a:schemeClr val="bg1"/>
                </a:solidFill>
              </a:rPr>
              <a:t>зупинки</a:t>
            </a:r>
            <a:r>
              <a:rPr lang="ru-RU" sz="2000" dirty="0">
                <a:solidFill>
                  <a:schemeClr val="bg1"/>
                </a:solidFill>
              </a:rPr>
              <a:t> з </a:t>
            </a:r>
            <a:r>
              <a:rPr lang="ru-RU" sz="2000" dirty="0" err="1">
                <a:solidFill>
                  <a:schemeClr val="bg1"/>
                </a:solidFill>
              </a:rPr>
              <a:t>крейсерською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швидкістю</a:t>
            </a:r>
            <a:r>
              <a:rPr lang="ru-RU" sz="2000" dirty="0">
                <a:solidFill>
                  <a:schemeClr val="bg1"/>
                </a:solidFill>
              </a:rPr>
              <a:t> 90-100 </a:t>
            </a:r>
            <a:r>
              <a:rPr lang="ru-RU" sz="2000" dirty="0" err="1">
                <a:solidFill>
                  <a:schemeClr val="bg1"/>
                </a:solidFill>
              </a:rPr>
              <a:t>кілометрів</a:t>
            </a:r>
            <a:r>
              <a:rPr lang="ru-RU" sz="2000" dirty="0">
                <a:solidFill>
                  <a:schemeClr val="bg1"/>
                </a:solidFill>
              </a:rPr>
              <a:t> на годину.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6" y="3278715"/>
            <a:ext cx="7334552" cy="356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257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3744416" cy="30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720" y="44624"/>
            <a:ext cx="5454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Земля –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єдине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відоме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даний</a:t>
            </a:r>
            <a:r>
              <a:rPr lang="ru-RU" sz="2400" dirty="0">
                <a:solidFill>
                  <a:schemeClr val="bg1"/>
                </a:solidFill>
              </a:rPr>
              <a:t> момент  </a:t>
            </a:r>
            <a:r>
              <a:rPr lang="ru-RU" sz="2400" dirty="0" err="1">
                <a:solidFill>
                  <a:schemeClr val="bg1"/>
                </a:solidFill>
              </a:rPr>
              <a:t>тіло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Сонячної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системи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зокрема</a:t>
            </a:r>
            <a:r>
              <a:rPr lang="ru-RU" sz="2400" dirty="0">
                <a:solidFill>
                  <a:schemeClr val="bg1"/>
                </a:solidFill>
              </a:rPr>
              <a:t>  і </a:t>
            </a:r>
            <a:r>
              <a:rPr lang="ru-RU" sz="2400" dirty="0" err="1">
                <a:solidFill>
                  <a:schemeClr val="bg1"/>
                </a:solidFill>
              </a:rPr>
              <a:t>Всесвіту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взагалі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населене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живими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істотами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Земля оточена потужною газовою атмосферою. </a:t>
            </a:r>
            <a:r>
              <a:rPr lang="ru-RU" sz="2400" dirty="0" err="1">
                <a:solidFill>
                  <a:schemeClr val="bg1"/>
                </a:solidFill>
              </a:rPr>
              <a:t>Основними</a:t>
            </a:r>
            <a:r>
              <a:rPr lang="ru-RU" sz="2400" dirty="0">
                <a:solidFill>
                  <a:schemeClr val="bg1"/>
                </a:solidFill>
              </a:rPr>
              <a:t> компонентами </a:t>
            </a:r>
            <a:r>
              <a:rPr lang="ru-RU" sz="2400" dirty="0" err="1">
                <a:solidFill>
                  <a:schemeClr val="bg1"/>
                </a:solidFill>
              </a:rPr>
              <a:t>якої</a:t>
            </a:r>
            <a:r>
              <a:rPr lang="ru-RU" sz="2400" dirty="0">
                <a:solidFill>
                  <a:schemeClr val="bg1"/>
                </a:solidFill>
              </a:rPr>
              <a:t> є азот (</a:t>
            </a:r>
            <a:r>
              <a:rPr lang="en-US" sz="2400" dirty="0">
                <a:solidFill>
                  <a:schemeClr val="bg1"/>
                </a:solidFill>
              </a:rPr>
              <a:t>N2) </a:t>
            </a:r>
            <a:r>
              <a:rPr lang="ru-RU" sz="2400" dirty="0">
                <a:solidFill>
                  <a:schemeClr val="bg1"/>
                </a:solidFill>
              </a:rPr>
              <a:t>і </a:t>
            </a:r>
            <a:r>
              <a:rPr lang="ru-RU" sz="2400" dirty="0" err="1">
                <a:solidFill>
                  <a:schemeClr val="bg1"/>
                </a:solidFill>
              </a:rPr>
              <a:t>кисень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en-US" sz="2400" dirty="0">
                <a:solidFill>
                  <a:schemeClr val="bg1"/>
                </a:solidFill>
              </a:rPr>
              <a:t>O2).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052" y="122987"/>
            <a:ext cx="3711203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2599"/>
            <a:ext cx="4968552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1179"/>
            <a:ext cx="32403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Завдяки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атмосфері</a:t>
            </a:r>
            <a:r>
              <a:rPr lang="ru-RU" sz="2800" dirty="0">
                <a:solidFill>
                  <a:schemeClr val="bg1"/>
                </a:solidFill>
              </a:rPr>
              <a:t> температура на </a:t>
            </a:r>
            <a:r>
              <a:rPr lang="ru-RU" sz="2800" dirty="0" err="1">
                <a:solidFill>
                  <a:schemeClr val="bg1"/>
                </a:solidFill>
              </a:rPr>
              <a:t>поверхні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Землі</a:t>
            </a:r>
            <a:r>
              <a:rPr lang="ru-RU" sz="2800" dirty="0">
                <a:solidFill>
                  <a:schemeClr val="bg1"/>
                </a:solidFill>
              </a:rPr>
              <a:t> не </a:t>
            </a:r>
            <a:r>
              <a:rPr lang="ru-RU" sz="2800" dirty="0" err="1">
                <a:solidFill>
                  <a:schemeClr val="bg1"/>
                </a:solidFill>
              </a:rPr>
              <a:t>зазнає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різких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коливань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сприяє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життю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земних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організмів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Атмосфера </a:t>
            </a:r>
            <a:r>
              <a:rPr lang="ru-RU" sz="2800" dirty="0" err="1">
                <a:solidFill>
                  <a:schemeClr val="bg1"/>
                </a:solidFill>
              </a:rPr>
              <a:t>захищає</a:t>
            </a:r>
            <a:r>
              <a:rPr lang="ru-RU" sz="2800" dirty="0">
                <a:solidFill>
                  <a:schemeClr val="bg1"/>
                </a:solidFill>
              </a:rPr>
              <a:t> нас </a:t>
            </a:r>
            <a:r>
              <a:rPr lang="ru-RU" sz="2800" dirty="0" err="1">
                <a:solidFill>
                  <a:schemeClr val="bg1"/>
                </a:solidFill>
              </a:rPr>
              <a:t>від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бомбардувань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космічними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тілами</a:t>
            </a:r>
            <a:r>
              <a:rPr lang="ru-RU" sz="2800" dirty="0">
                <a:solidFill>
                  <a:schemeClr val="bg1"/>
                </a:solidFill>
              </a:rPr>
              <a:t> – при </a:t>
            </a:r>
            <a:r>
              <a:rPr lang="ru-RU" sz="2800" dirty="0" err="1">
                <a:solidFill>
                  <a:schemeClr val="bg1"/>
                </a:solidFill>
              </a:rPr>
              <a:t>прольоті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крізь</a:t>
            </a:r>
            <a:r>
              <a:rPr lang="ru-RU" sz="2800" dirty="0">
                <a:solidFill>
                  <a:schemeClr val="bg1"/>
                </a:solidFill>
              </a:rPr>
              <a:t> атмосферу вони </a:t>
            </a:r>
            <a:r>
              <a:rPr lang="ru-RU" sz="2800" dirty="0" err="1">
                <a:solidFill>
                  <a:schemeClr val="bg1"/>
                </a:solidFill>
              </a:rPr>
              <a:t>згоряють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внаслідок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розігріву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6672"/>
            <a:ext cx="5012752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6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8" y="116632"/>
            <a:ext cx="8280920" cy="48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968" y="5229200"/>
            <a:ext cx="8186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Потужне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магнітне</a:t>
            </a:r>
            <a:r>
              <a:rPr lang="ru-RU" sz="2800" dirty="0">
                <a:solidFill>
                  <a:schemeClr val="bg1"/>
                </a:solidFill>
              </a:rPr>
              <a:t> поле </a:t>
            </a:r>
            <a:r>
              <a:rPr lang="ru-RU" sz="2800" dirty="0" err="1">
                <a:solidFill>
                  <a:schemeClr val="bg1"/>
                </a:solidFill>
              </a:rPr>
              <a:t>Землі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створює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навколо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планети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радіаційні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пояси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захищаючи</a:t>
            </a:r>
            <a:r>
              <a:rPr lang="ru-RU" sz="2800" dirty="0">
                <a:solidFill>
                  <a:schemeClr val="bg1"/>
                </a:solidFill>
              </a:rPr>
              <a:t> нас </a:t>
            </a:r>
            <a:r>
              <a:rPr lang="ru-RU" sz="2800" dirty="0" err="1">
                <a:solidFill>
                  <a:schemeClr val="bg1"/>
                </a:solidFill>
              </a:rPr>
              <a:t>від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космічної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радіації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60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8" y="116632"/>
            <a:ext cx="662259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02102" y="3140968"/>
            <a:ext cx="23418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Внутрішня</a:t>
            </a:r>
            <a:r>
              <a:rPr lang="ru-RU" sz="2400" dirty="0">
                <a:solidFill>
                  <a:schemeClr val="bg1"/>
                </a:solidFill>
              </a:rPr>
              <a:t/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err="1">
                <a:solidFill>
                  <a:schemeClr val="bg1"/>
                </a:solidFill>
              </a:rPr>
              <a:t>будова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err="1">
                <a:solidFill>
                  <a:schemeClr val="bg1"/>
                </a:solidFill>
              </a:rPr>
              <a:t>тверде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внутрішнє</a:t>
            </a:r>
            <a:r>
              <a:rPr lang="ru-RU" sz="2400" dirty="0">
                <a:solidFill>
                  <a:schemeClr val="bg1"/>
                </a:solidFill>
              </a:rPr>
              <a:t> ядро, </a:t>
            </a:r>
            <a:r>
              <a:rPr lang="ru-RU" sz="2400" dirty="0" err="1">
                <a:solidFill>
                  <a:schemeClr val="bg1"/>
                </a:solidFill>
              </a:rPr>
              <a:t>розплавлене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зовнішнє</a:t>
            </a:r>
            <a:r>
              <a:rPr lang="ru-RU" sz="2400" dirty="0">
                <a:solidFill>
                  <a:schemeClr val="bg1"/>
                </a:solidFill>
              </a:rPr>
              <a:t> ядро і </a:t>
            </a:r>
            <a:r>
              <a:rPr lang="ru-RU" sz="2400" dirty="0" err="1">
                <a:solidFill>
                  <a:schemeClr val="bg1"/>
                </a:solidFill>
              </a:rPr>
              <a:t>мантія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тверда кора</a:t>
            </a:r>
          </a:p>
        </p:txBody>
      </p:sp>
    </p:spTree>
    <p:extLst>
      <p:ext uri="{BB962C8B-B14F-4D97-AF65-F5344CB8AC3E}">
        <p14:creationId xmlns:p14="http://schemas.microsoft.com/office/powerpoint/2010/main" val="3443955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52928" cy="512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373216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</a:rPr>
              <a:t>Наукові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дані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вказують</a:t>
            </a:r>
            <a:r>
              <a:rPr lang="ru-RU" sz="2800" dirty="0">
                <a:solidFill>
                  <a:schemeClr val="bg1"/>
                </a:solidFill>
              </a:rPr>
              <a:t> на те, </a:t>
            </a:r>
            <a:r>
              <a:rPr lang="ru-RU" sz="2800" dirty="0" err="1">
                <a:solidFill>
                  <a:schemeClr val="bg1"/>
                </a:solidFill>
              </a:rPr>
              <a:t>що</a:t>
            </a:r>
            <a:r>
              <a:rPr lang="ru-RU" sz="2800" dirty="0">
                <a:solidFill>
                  <a:schemeClr val="bg1"/>
                </a:solidFill>
              </a:rPr>
              <a:t> Земля </a:t>
            </a:r>
            <a:r>
              <a:rPr lang="ru-RU" sz="2800" dirty="0" err="1">
                <a:solidFill>
                  <a:schemeClr val="bg1"/>
                </a:solidFill>
              </a:rPr>
              <a:t>утворилася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із</a:t>
            </a:r>
            <a:r>
              <a:rPr lang="ru-RU" sz="2800" dirty="0">
                <a:solidFill>
                  <a:schemeClr val="bg1"/>
                </a:solidFill>
              </a:rPr>
              <a:t> газо-</a:t>
            </a:r>
            <a:r>
              <a:rPr lang="ru-RU" sz="2800" dirty="0" err="1">
                <a:solidFill>
                  <a:schemeClr val="bg1"/>
                </a:solidFill>
              </a:rPr>
              <a:t>пилової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туманності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близько</a:t>
            </a:r>
            <a:r>
              <a:rPr lang="ru-RU" sz="2800" dirty="0">
                <a:solidFill>
                  <a:schemeClr val="bg1"/>
                </a:solidFill>
              </a:rPr>
              <a:t> 4,54 млрд. </a:t>
            </a:r>
            <a:r>
              <a:rPr lang="ru-RU" sz="2800" dirty="0" err="1">
                <a:solidFill>
                  <a:schemeClr val="bg1"/>
                </a:solidFill>
              </a:rPr>
              <a:t>років</a:t>
            </a:r>
            <a:r>
              <a:rPr lang="ru-RU" sz="2800" dirty="0">
                <a:solidFill>
                  <a:schemeClr val="bg1"/>
                </a:solidFill>
              </a:rPr>
              <a:t> тому </a:t>
            </a:r>
          </a:p>
        </p:txBody>
      </p:sp>
    </p:spTree>
    <p:extLst>
      <p:ext uri="{BB962C8B-B14F-4D97-AF65-F5344CB8AC3E}">
        <p14:creationId xmlns:p14="http://schemas.microsoft.com/office/powerpoint/2010/main" val="4092235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754" y="116632"/>
            <a:ext cx="9073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Земля </a:t>
            </a:r>
            <a:r>
              <a:rPr lang="ru-RU" sz="2400" dirty="0" err="1">
                <a:solidFill>
                  <a:schemeClr val="bg1"/>
                </a:solidFill>
              </a:rPr>
              <a:t>взаємодіє</a:t>
            </a:r>
            <a:r>
              <a:rPr lang="ru-RU" sz="2400" dirty="0">
                <a:solidFill>
                  <a:schemeClr val="bg1"/>
                </a:solidFill>
              </a:rPr>
              <a:t> з </a:t>
            </a:r>
            <a:r>
              <a:rPr lang="ru-RU" sz="2400" dirty="0" err="1">
                <a:solidFill>
                  <a:schemeClr val="bg1"/>
                </a:solidFill>
              </a:rPr>
              <a:t>іншими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об'єктами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Космосі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включаючи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Сонце</a:t>
            </a:r>
            <a:r>
              <a:rPr lang="ru-RU" sz="2400" dirty="0">
                <a:solidFill>
                  <a:schemeClr val="bg1"/>
                </a:solidFill>
              </a:rPr>
              <a:t> І </a:t>
            </a:r>
            <a:r>
              <a:rPr lang="ru-RU" sz="2400" dirty="0" err="1">
                <a:solidFill>
                  <a:schemeClr val="bg1"/>
                </a:solidFill>
              </a:rPr>
              <a:t>Місяць</a:t>
            </a:r>
            <a:r>
              <a:rPr lang="ru-RU" sz="2400" dirty="0">
                <a:solidFill>
                  <a:schemeClr val="bg1"/>
                </a:solidFill>
              </a:rPr>
              <a:t>. Земля </a:t>
            </a:r>
            <a:r>
              <a:rPr lang="ru-RU" sz="2400" dirty="0" err="1">
                <a:solidFill>
                  <a:schemeClr val="bg1"/>
                </a:solidFill>
              </a:rPr>
              <a:t>обертається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навколо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Сонця</a:t>
            </a:r>
            <a:r>
              <a:rPr lang="ru-RU" sz="2400" dirty="0">
                <a:solidFill>
                  <a:schemeClr val="bg1"/>
                </a:solidFill>
              </a:rPr>
              <a:t> і  </a:t>
            </a:r>
            <a:r>
              <a:rPr lang="ru-RU" sz="2400" dirty="0" err="1">
                <a:solidFill>
                  <a:schemeClr val="bg1"/>
                </a:solidFill>
              </a:rPr>
              <a:t>робить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навколо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нього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повний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оберт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приблизно</a:t>
            </a:r>
            <a:r>
              <a:rPr lang="ru-RU" sz="2400" dirty="0">
                <a:solidFill>
                  <a:schemeClr val="bg1"/>
                </a:solidFill>
              </a:rPr>
              <a:t> за 365,26 </a:t>
            </a:r>
            <a:r>
              <a:rPr lang="ru-RU" sz="2400" dirty="0" err="1">
                <a:solidFill>
                  <a:schemeClr val="bg1"/>
                </a:solidFill>
              </a:rPr>
              <a:t>діб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 err="1">
                <a:solidFill>
                  <a:schemeClr val="bg1"/>
                </a:solidFill>
              </a:rPr>
              <a:t>Цей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відрізок</a:t>
            </a:r>
            <a:r>
              <a:rPr lang="ru-RU" sz="2400" dirty="0">
                <a:solidFill>
                  <a:schemeClr val="bg1"/>
                </a:solidFill>
              </a:rPr>
              <a:t> часу — </a:t>
            </a:r>
            <a:r>
              <a:rPr lang="ru-RU" sz="2400" dirty="0" err="1">
                <a:solidFill>
                  <a:schemeClr val="bg1"/>
                </a:solidFill>
              </a:rPr>
              <a:t>сидеричний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рік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За </a:t>
            </a:r>
            <a:r>
              <a:rPr lang="ru-RU" sz="2400" dirty="0" err="1">
                <a:solidFill>
                  <a:schemeClr val="bg1"/>
                </a:solidFill>
              </a:rPr>
              <a:t>кожні</a:t>
            </a:r>
            <a:r>
              <a:rPr lang="ru-RU" sz="2400" dirty="0">
                <a:solidFill>
                  <a:schemeClr val="bg1"/>
                </a:solidFill>
              </a:rPr>
              <a:t> 4 </a:t>
            </a:r>
            <a:r>
              <a:rPr lang="ru-RU" sz="2400" dirty="0" err="1">
                <a:solidFill>
                  <a:schemeClr val="bg1"/>
                </a:solidFill>
              </a:rPr>
              <a:t>оберти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накопичується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ще</a:t>
            </a:r>
            <a:r>
              <a:rPr lang="ru-RU" sz="2400" dirty="0">
                <a:solidFill>
                  <a:schemeClr val="bg1"/>
                </a:solidFill>
              </a:rPr>
              <a:t> одна </a:t>
            </a:r>
            <a:r>
              <a:rPr lang="ru-RU" sz="2400" dirty="0" err="1">
                <a:solidFill>
                  <a:schemeClr val="bg1"/>
                </a:solidFill>
              </a:rPr>
              <a:t>доба</a:t>
            </a:r>
            <a:r>
              <a:rPr lang="ru-RU" sz="2400" dirty="0">
                <a:solidFill>
                  <a:schemeClr val="bg1"/>
                </a:solidFill>
              </a:rPr>
              <a:t>, тому </a:t>
            </a:r>
            <a:r>
              <a:rPr lang="ru-RU" sz="2400" dirty="0" err="1">
                <a:solidFill>
                  <a:schemeClr val="bg1"/>
                </a:solidFill>
              </a:rPr>
              <a:t>кожен</a:t>
            </a:r>
            <a:r>
              <a:rPr lang="ru-RU" sz="2400" dirty="0">
                <a:solidFill>
                  <a:schemeClr val="bg1"/>
                </a:solidFill>
              </a:rPr>
              <a:t> 4-ий </a:t>
            </a:r>
            <a:r>
              <a:rPr lang="ru-RU" sz="2400" dirty="0" err="1">
                <a:solidFill>
                  <a:schemeClr val="bg1"/>
                </a:solidFill>
              </a:rPr>
              <a:t>рік</a:t>
            </a:r>
            <a:r>
              <a:rPr lang="ru-RU" sz="2400" dirty="0">
                <a:solidFill>
                  <a:schemeClr val="bg1"/>
                </a:solidFill>
              </a:rPr>
              <a:t> – </a:t>
            </a:r>
            <a:r>
              <a:rPr lang="ru-RU" sz="2400" dirty="0" err="1">
                <a:solidFill>
                  <a:schemeClr val="bg1"/>
                </a:solidFill>
              </a:rPr>
              <a:t>високосний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додається</a:t>
            </a:r>
            <a:r>
              <a:rPr lang="ru-RU" sz="2400" dirty="0">
                <a:solidFill>
                  <a:schemeClr val="bg1"/>
                </a:solidFill>
              </a:rPr>
              <a:t> одна </a:t>
            </a:r>
            <a:r>
              <a:rPr lang="ru-RU" sz="2400" dirty="0" err="1">
                <a:solidFill>
                  <a:schemeClr val="bg1"/>
                </a:solidFill>
              </a:rPr>
              <a:t>доба</a:t>
            </a:r>
            <a:r>
              <a:rPr lang="ru-RU" sz="2400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51" y="2683768"/>
            <a:ext cx="6120680" cy="396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23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52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Кометне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бомбардування</a:t>
            </a:r>
            <a:r>
              <a:rPr lang="ru-RU" sz="2400" dirty="0">
                <a:solidFill>
                  <a:schemeClr val="bg1"/>
                </a:solidFill>
              </a:rPr>
              <a:t>  в </a:t>
            </a:r>
            <a:r>
              <a:rPr lang="ru-RU" sz="2400" dirty="0" err="1">
                <a:solidFill>
                  <a:schemeClr val="bg1"/>
                </a:solidFill>
              </a:rPr>
              <a:t>ранній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період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історії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планети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вплинуло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формування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океанів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  <a:r>
              <a:rPr lang="ru-RU" sz="2400" dirty="0" err="1">
                <a:solidFill>
                  <a:schemeClr val="bg1"/>
                </a:solidFill>
              </a:rPr>
              <a:t>Пізніший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вплив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астероїдів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призводив</a:t>
            </a:r>
            <a:r>
              <a:rPr lang="ru-RU" sz="2400" dirty="0">
                <a:solidFill>
                  <a:schemeClr val="bg1"/>
                </a:solidFill>
              </a:rPr>
              <a:t> до </a:t>
            </a:r>
            <a:r>
              <a:rPr lang="ru-RU" sz="2400" dirty="0" err="1">
                <a:solidFill>
                  <a:schemeClr val="bg1"/>
                </a:solidFill>
              </a:rPr>
              <a:t>суттєвих</a:t>
            </a:r>
            <a:r>
              <a:rPr lang="ru-RU" sz="2400" dirty="0">
                <a:solidFill>
                  <a:schemeClr val="bg1"/>
                </a:solidFill>
              </a:rPr>
              <a:t>  </a:t>
            </a:r>
            <a:r>
              <a:rPr lang="ru-RU" sz="2400" dirty="0" err="1">
                <a:solidFill>
                  <a:schemeClr val="bg1"/>
                </a:solidFill>
              </a:rPr>
              <a:t>змін</a:t>
            </a:r>
            <a:r>
              <a:rPr lang="ru-RU" sz="2400" dirty="0">
                <a:solidFill>
                  <a:schemeClr val="bg1"/>
                </a:solidFill>
              </a:rPr>
              <a:t> в </a:t>
            </a:r>
            <a:r>
              <a:rPr lang="ru-RU" sz="2400" dirty="0" err="1">
                <a:solidFill>
                  <a:schemeClr val="bg1"/>
                </a:solidFill>
              </a:rPr>
              <a:t>оточуючому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середовищі</a:t>
            </a:r>
            <a:r>
              <a:rPr lang="ru-RU" sz="2400" dirty="0">
                <a:solidFill>
                  <a:schemeClr val="bg1"/>
                </a:solidFill>
              </a:rPr>
              <a:t> та на </a:t>
            </a:r>
            <a:r>
              <a:rPr lang="ru-RU" sz="2400" dirty="0" err="1">
                <a:solidFill>
                  <a:schemeClr val="bg1"/>
                </a:solidFill>
              </a:rPr>
              <a:t>поверхні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. За </a:t>
            </a:r>
            <a:r>
              <a:rPr lang="ru-RU" sz="2400" dirty="0" err="1">
                <a:solidFill>
                  <a:schemeClr val="bg1"/>
                </a:solidFill>
              </a:rPr>
              <a:t>деякими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теоріями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саме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кометне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бомбардування</a:t>
            </a:r>
            <a:r>
              <a:rPr lang="ru-RU" sz="2400" dirty="0">
                <a:solidFill>
                  <a:schemeClr val="bg1"/>
                </a:solidFill>
              </a:rPr>
              <a:t> принесло на </a:t>
            </a:r>
            <a:r>
              <a:rPr lang="ru-RU" sz="2400" dirty="0" err="1">
                <a:solidFill>
                  <a:schemeClr val="bg1"/>
                </a:solidFill>
              </a:rPr>
              <a:t>поверхню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Землі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життя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24" y="2492896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46" y="2492896"/>
            <a:ext cx="471805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63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811</Words>
  <Application>Microsoft Office PowerPoint</Application>
  <PresentationFormat>Экран (4:3)</PresentationFormat>
  <Paragraphs>36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12</cp:revision>
  <dcterms:created xsi:type="dcterms:W3CDTF">2014-03-22T05:46:20Z</dcterms:created>
  <dcterms:modified xsi:type="dcterms:W3CDTF">2014-04-05T08:00:31Z</dcterms:modified>
</cp:coreProperties>
</file>