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a:srgbClr val="57257D"/>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3" autoAdjust="0"/>
  </p:normalViewPr>
  <p:slideViewPr>
    <p:cSldViewPr>
      <p:cViewPr varScale="1">
        <p:scale>
          <a:sx n="83" d="100"/>
          <a:sy n="83" d="100"/>
        </p:scale>
        <p:origin x="-15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5000" r="-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13.12.2013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root\Desktop\blue_biz_ppl.jpg"/>
          <p:cNvPicPr>
            <a:picLocks noChangeAspect="1" noChangeArrowheads="1"/>
          </p:cNvPicPr>
          <p:nvPr/>
        </p:nvPicPr>
        <p:blipFill>
          <a:blip r:embed="rId2" cstate="print"/>
          <a:srcRect/>
          <a:stretch>
            <a:fillRect/>
          </a:stretch>
        </p:blipFill>
        <p:spPr bwMode="auto">
          <a:xfrm>
            <a:off x="-54511" y="0"/>
            <a:ext cx="9198511" cy="6858000"/>
          </a:xfrm>
          <a:prstGeom prst="rect">
            <a:avLst/>
          </a:prstGeom>
          <a:noFill/>
        </p:spPr>
      </p:pic>
      <p:sp>
        <p:nvSpPr>
          <p:cNvPr id="6" name="Прямоугольник 5"/>
          <p:cNvSpPr/>
          <p:nvPr/>
        </p:nvSpPr>
        <p:spPr>
          <a:xfrm>
            <a:off x="179512" y="4077072"/>
            <a:ext cx="8820472" cy="1938992"/>
          </a:xfrm>
          <a:prstGeom prst="rect">
            <a:avLst/>
          </a:prstGeom>
        </p:spPr>
        <p:txBody>
          <a:bodyPr wrap="square">
            <a:prstTxWarp prst="textDeflateInflate">
              <a:avLst/>
            </a:prstTxWarp>
            <a:spAutoFit/>
          </a:bodyPr>
          <a:lstStyle/>
          <a:p>
            <a:pPr algn="ctr"/>
            <a:r>
              <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5">
                      <a:satMod val="175000"/>
                      <a:alpha val="40000"/>
                    </a:schemeClr>
                  </a:glow>
                  <a:reflection blurRad="12700" stA="28000" endPos="45000" dist="1000" dir="5400000" sy="-100000" algn="bl" rotWithShape="0"/>
                </a:effectLst>
              </a:rPr>
              <a:t>Business communication</a:t>
            </a:r>
            <a:endParaRPr lang="uk-UA"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5">
                    <a:satMod val="175000"/>
                    <a:alpha val="40000"/>
                  </a:schemeClr>
                </a:glow>
                <a:reflection blurRad="12700" stA="28000" endPos="45000" dist="1000" dir="5400000" sy="-100000" algn="bl" rotWithShape="0"/>
              </a:effectLst>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нутый угол 1"/>
          <p:cNvSpPr/>
          <p:nvPr/>
        </p:nvSpPr>
        <p:spPr>
          <a:xfrm>
            <a:off x="395536" y="188640"/>
            <a:ext cx="6912768" cy="1512168"/>
          </a:xfrm>
          <a:prstGeom prst="foldedCorner">
            <a:avLst>
              <a:gd name="adj" fmla="val 31784"/>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7. Let the other person know when you have them on speaker phone.</a:t>
            </a:r>
            <a:endParaRPr lang="uk-UA"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Капля 2"/>
          <p:cNvSpPr/>
          <p:nvPr/>
        </p:nvSpPr>
        <p:spPr>
          <a:xfrm>
            <a:off x="4355976" y="1772816"/>
            <a:ext cx="4572000" cy="2293799"/>
          </a:xfrm>
          <a:prstGeom prst="teardrop">
            <a:avLst/>
          </a:prstGeom>
          <a:solidFill>
            <a:schemeClr val="accent2">
              <a:lumMod val="75000"/>
            </a:schemeClr>
          </a:solidFill>
        </p:spPr>
        <p:style>
          <a:lnRef idx="2">
            <a:schemeClr val="accent5"/>
          </a:lnRef>
          <a:fillRef idx="1">
            <a:schemeClr val="lt1"/>
          </a:fillRef>
          <a:effectRef idx="0">
            <a:schemeClr val="accent5"/>
          </a:effectRef>
          <a:fontRef idx="minor">
            <a:schemeClr val="dk1"/>
          </a:fontRef>
        </p:style>
        <p:txBody>
          <a:bodyPr>
            <a:spAutoFit/>
          </a:bodyPr>
          <a:lstStyle/>
          <a:p>
            <a:pPr algn="ctr"/>
            <a:r>
              <a:rPr lang="en-US" sz="2000" b="1" dirty="0" smtClean="0">
                <a:solidFill>
                  <a:schemeClr val="accent2">
                    <a:lumMod val="40000"/>
                    <a:lumOff val="60000"/>
                  </a:schemeClr>
                </a:solidFill>
              </a:rPr>
              <a:t>If you must put someone on speaker phone, make sure you immediately let them know who else is in the room with you.</a:t>
            </a:r>
            <a:endParaRPr lang="uk-UA" sz="2000" b="1" dirty="0">
              <a:solidFill>
                <a:schemeClr val="accent2">
                  <a:lumMod val="40000"/>
                  <a:lumOff val="60000"/>
                </a:schemeClr>
              </a:solidFill>
            </a:endParaRPr>
          </a:p>
        </p:txBody>
      </p:sp>
      <p:sp>
        <p:nvSpPr>
          <p:cNvPr id="4" name="Капля 3"/>
          <p:cNvSpPr/>
          <p:nvPr/>
        </p:nvSpPr>
        <p:spPr>
          <a:xfrm flipH="1" flipV="1">
            <a:off x="179512" y="4293096"/>
            <a:ext cx="4464496" cy="2376264"/>
          </a:xfrm>
          <a:prstGeom prst="teardrop">
            <a:avLst/>
          </a:prstGeom>
          <a:solidFill>
            <a:schemeClr val="accent1">
              <a:lumMod val="75000"/>
            </a:schemeClr>
          </a:solidFill>
          <a:ln>
            <a:solidFill>
              <a:schemeClr val="accent1">
                <a:lumMod val="40000"/>
                <a:lumOff val="6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uk-UA"/>
          </a:p>
        </p:txBody>
      </p:sp>
      <p:sp>
        <p:nvSpPr>
          <p:cNvPr id="5" name="Прямоугольник 4"/>
          <p:cNvSpPr/>
          <p:nvPr/>
        </p:nvSpPr>
        <p:spPr>
          <a:xfrm>
            <a:off x="611560" y="4869160"/>
            <a:ext cx="3456384" cy="1323439"/>
          </a:xfrm>
          <a:prstGeom prst="rect">
            <a:avLst/>
          </a:prstGeom>
        </p:spPr>
        <p:txBody>
          <a:bodyPr wrap="square">
            <a:spAutoFit/>
          </a:bodyPr>
          <a:lstStyle/>
          <a:p>
            <a:r>
              <a:rPr lang="en-US" sz="2000" b="1" dirty="0" smtClean="0">
                <a:solidFill>
                  <a:schemeClr val="accent3">
                    <a:lumMod val="40000"/>
                    <a:lumOff val="60000"/>
                  </a:schemeClr>
                </a:solidFill>
              </a:rPr>
              <a:t>"There are many horror stories of callers not being told, and then criticizing someone in the room,"</a:t>
            </a:r>
            <a:endParaRPr lang="uk-UA" sz="2000" b="1" dirty="0">
              <a:solidFill>
                <a:schemeClr val="accent3">
                  <a:lumMod val="40000"/>
                  <a:lumOff val="60000"/>
                </a:schemeClr>
              </a:solidFill>
            </a:endParaRPr>
          </a:p>
        </p:txBody>
      </p:sp>
      <p:sp>
        <p:nvSpPr>
          <p:cNvPr id="7" name="Пятно 1 6"/>
          <p:cNvSpPr/>
          <p:nvPr/>
        </p:nvSpPr>
        <p:spPr>
          <a:xfrm>
            <a:off x="2555776" y="2636912"/>
            <a:ext cx="3024336" cy="2376264"/>
          </a:xfrm>
          <a:prstGeom prst="irregularSeal1">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uk-UA"/>
          </a:p>
        </p:txBody>
      </p:sp>
      <p:sp>
        <p:nvSpPr>
          <p:cNvPr id="8" name="Пятно 1 7"/>
          <p:cNvSpPr/>
          <p:nvPr/>
        </p:nvSpPr>
        <p:spPr>
          <a:xfrm rot="2749957">
            <a:off x="3217198" y="3014478"/>
            <a:ext cx="1719808" cy="1647800"/>
          </a:xfrm>
          <a:prstGeom prst="irregularSeal1">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uk-UA"/>
          </a:p>
        </p:txBody>
      </p:sp>
      <p:sp>
        <p:nvSpPr>
          <p:cNvPr id="10" name="Половина рамки 9"/>
          <p:cNvSpPr/>
          <p:nvPr/>
        </p:nvSpPr>
        <p:spPr>
          <a:xfrm>
            <a:off x="0" y="0"/>
            <a:ext cx="3347864" cy="6597352"/>
          </a:xfrm>
          <a:prstGeom prst="halfFrame">
            <a:avLst>
              <a:gd name="adj1" fmla="val 3971"/>
              <a:gd name="adj2" fmla="val 3289"/>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uk-UA">
              <a:solidFill>
                <a:schemeClr val="tx1"/>
              </a:solidFill>
            </a:endParaRPr>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Блок-схема: ручной ввод 23"/>
          <p:cNvSpPr/>
          <p:nvPr/>
        </p:nvSpPr>
        <p:spPr>
          <a:xfrm>
            <a:off x="1763688" y="2780928"/>
            <a:ext cx="1554088" cy="1122040"/>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19" name="Блок-схема: ручной ввод 18"/>
          <p:cNvSpPr/>
          <p:nvPr/>
        </p:nvSpPr>
        <p:spPr>
          <a:xfrm>
            <a:off x="1907704" y="2996952"/>
            <a:ext cx="1224136" cy="936104"/>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20" name="Блок-схема: ручной ввод 19"/>
          <p:cNvSpPr/>
          <p:nvPr/>
        </p:nvSpPr>
        <p:spPr>
          <a:xfrm>
            <a:off x="2060104" y="3149352"/>
            <a:ext cx="1224136" cy="936104"/>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21" name="Блок-схема: ручной ввод 20"/>
          <p:cNvSpPr/>
          <p:nvPr/>
        </p:nvSpPr>
        <p:spPr>
          <a:xfrm>
            <a:off x="2212504" y="3301752"/>
            <a:ext cx="1224136" cy="936104"/>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22" name="Блок-схема: ручной ввод 21"/>
          <p:cNvSpPr/>
          <p:nvPr/>
        </p:nvSpPr>
        <p:spPr>
          <a:xfrm>
            <a:off x="2364904" y="3454152"/>
            <a:ext cx="1224136" cy="936104"/>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23" name="Блок-схема: ручной ввод 22"/>
          <p:cNvSpPr/>
          <p:nvPr/>
        </p:nvSpPr>
        <p:spPr>
          <a:xfrm>
            <a:off x="2517304" y="3606552"/>
            <a:ext cx="1224136" cy="936104"/>
          </a:xfrm>
          <a:prstGeom prst="flowChartManualInput">
            <a:avLst/>
          </a:prstGeom>
          <a:solidFill>
            <a:schemeClr val="accent5">
              <a:lumMod val="20000"/>
              <a:lumOff val="80000"/>
            </a:schemeClr>
          </a:solidFill>
          <a:effectLst>
            <a:glow rad="228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uk-UA"/>
          </a:p>
        </p:txBody>
      </p:sp>
      <p:sp>
        <p:nvSpPr>
          <p:cNvPr id="4" name="Загнутый угол 3"/>
          <p:cNvSpPr/>
          <p:nvPr/>
        </p:nvSpPr>
        <p:spPr>
          <a:xfrm>
            <a:off x="395536" y="188640"/>
            <a:ext cx="5760640" cy="1296144"/>
          </a:xfrm>
          <a:prstGeom prst="foldedCorner">
            <a:avLst>
              <a:gd name="adj" fmla="val 4765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
        <p:nvSpPr>
          <p:cNvPr id="2" name="Прямоугольник 1"/>
          <p:cNvSpPr/>
          <p:nvPr/>
        </p:nvSpPr>
        <p:spPr>
          <a:xfrm>
            <a:off x="395536" y="476672"/>
            <a:ext cx="5547737"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8. Don't leave long voicemails.</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Блок-схема: ручной ввод 4"/>
          <p:cNvSpPr/>
          <p:nvPr/>
        </p:nvSpPr>
        <p:spPr>
          <a:xfrm>
            <a:off x="3059832" y="1484784"/>
            <a:ext cx="4572000" cy="2407801"/>
          </a:xfrm>
          <a:prstGeom prst="flowChartManualInpu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a:spAutoFit/>
          </a:bodyPr>
          <a:lstStyle/>
          <a:p>
            <a:r>
              <a:rPr lang="en-US" sz="2000" b="1" dirty="0" smtClean="0">
                <a:solidFill>
                  <a:srgbClr val="7030A0"/>
                </a:solidFill>
              </a:rPr>
              <a:t>"Saving time is one of the major reasons people give for not listening to their messages,” so when they do, don't leave them long-winded ones. Make your message quick and straight-forward, just like you would an email.</a:t>
            </a:r>
            <a:endParaRPr lang="uk-UA" sz="2000" b="1" dirty="0">
              <a:solidFill>
                <a:srgbClr val="7030A0"/>
              </a:solidFill>
            </a:endParaRPr>
          </a:p>
        </p:txBody>
      </p:sp>
      <p:sp>
        <p:nvSpPr>
          <p:cNvPr id="6" name="Блок-схема: ручной ввод 5"/>
          <p:cNvSpPr/>
          <p:nvPr/>
        </p:nvSpPr>
        <p:spPr>
          <a:xfrm flipH="1" flipV="1">
            <a:off x="467544" y="3861048"/>
            <a:ext cx="6984776" cy="2016224"/>
          </a:xfrm>
          <a:prstGeom prst="flowChartManualInpu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uk-UA" dirty="0"/>
          </a:p>
        </p:txBody>
      </p:sp>
      <p:sp>
        <p:nvSpPr>
          <p:cNvPr id="7" name="Прямоугольник 6"/>
          <p:cNvSpPr/>
          <p:nvPr/>
        </p:nvSpPr>
        <p:spPr>
          <a:xfrm>
            <a:off x="539552" y="4005064"/>
            <a:ext cx="6696744" cy="1631216"/>
          </a:xfrm>
          <a:prstGeom prst="rect">
            <a:avLst/>
          </a:prstGeom>
        </p:spPr>
        <p:txBody>
          <a:bodyPr wrap="square">
            <a:spAutoFit/>
          </a:bodyPr>
          <a:lstStyle/>
          <a:p>
            <a:r>
              <a:rPr lang="en-US" sz="2000" b="1" dirty="0" smtClean="0">
                <a:solidFill>
                  <a:srgbClr val="57257D"/>
                </a:solidFill>
              </a:rPr>
              <a:t>"Say what you have to say succinctly. Speak clearly, and let the person know why you called,". "And if you leave your number, say the numbers slowly. It drives people crazy when they have to replay the message numerous times in order to get the right numbers."</a:t>
            </a:r>
            <a:endParaRPr lang="uk-UA" sz="2000" b="1" dirty="0">
              <a:solidFill>
                <a:srgbClr val="57257D"/>
              </a:solidFill>
            </a:endParaRPr>
          </a:p>
        </p:txBody>
      </p:sp>
      <p:sp>
        <p:nvSpPr>
          <p:cNvPr id="8" name="Половина рамки 7"/>
          <p:cNvSpPr/>
          <p:nvPr/>
        </p:nvSpPr>
        <p:spPr>
          <a:xfrm>
            <a:off x="0" y="0"/>
            <a:ext cx="3347864" cy="6597352"/>
          </a:xfrm>
          <a:prstGeom prst="halfFrame">
            <a:avLst>
              <a:gd name="adj1" fmla="val 3971"/>
              <a:gd name="adj2" fmla="val 3289"/>
            </a:avLst>
          </a:prstGeom>
          <a:solidFill>
            <a:schemeClr val="accent2">
              <a:lumMod val="75000"/>
            </a:schemeClr>
          </a:solidFill>
          <a:ln>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uk-UA">
              <a:solidFill>
                <a:schemeClr val="tx1"/>
              </a:solidFill>
            </a:endParaRPr>
          </a:p>
        </p:txBody>
      </p:sp>
      <p:sp>
        <p:nvSpPr>
          <p:cNvPr id="18" name="Полилиния 17"/>
          <p:cNvSpPr/>
          <p:nvPr/>
        </p:nvSpPr>
        <p:spPr>
          <a:xfrm>
            <a:off x="6876256" y="3429000"/>
            <a:ext cx="1716053" cy="1448182"/>
          </a:xfrm>
          <a:custGeom>
            <a:avLst/>
            <a:gdLst>
              <a:gd name="connsiteX0" fmla="*/ 672465 w 1240155"/>
              <a:gd name="connsiteY0" fmla="*/ 480060 h 977265"/>
              <a:gd name="connsiteX1" fmla="*/ 775335 w 1240155"/>
              <a:gd name="connsiteY1" fmla="*/ 514350 h 977265"/>
              <a:gd name="connsiteX2" fmla="*/ 729615 w 1240155"/>
              <a:gd name="connsiteY2" fmla="*/ 582930 h 977265"/>
              <a:gd name="connsiteX3" fmla="*/ 626745 w 1240155"/>
              <a:gd name="connsiteY3" fmla="*/ 582930 h 977265"/>
              <a:gd name="connsiteX4" fmla="*/ 569595 w 1240155"/>
              <a:gd name="connsiteY4" fmla="*/ 491490 h 977265"/>
              <a:gd name="connsiteX5" fmla="*/ 603885 w 1240155"/>
              <a:gd name="connsiteY5" fmla="*/ 434340 h 977265"/>
              <a:gd name="connsiteX6" fmla="*/ 683895 w 1240155"/>
              <a:gd name="connsiteY6" fmla="*/ 388620 h 977265"/>
              <a:gd name="connsiteX7" fmla="*/ 775335 w 1240155"/>
              <a:gd name="connsiteY7" fmla="*/ 388620 h 977265"/>
              <a:gd name="connsiteX8" fmla="*/ 832485 w 1240155"/>
              <a:gd name="connsiteY8" fmla="*/ 422910 h 977265"/>
              <a:gd name="connsiteX9" fmla="*/ 843915 w 1240155"/>
              <a:gd name="connsiteY9" fmla="*/ 502920 h 977265"/>
              <a:gd name="connsiteX10" fmla="*/ 855345 w 1240155"/>
              <a:gd name="connsiteY10" fmla="*/ 582930 h 977265"/>
              <a:gd name="connsiteX11" fmla="*/ 809625 w 1240155"/>
              <a:gd name="connsiteY11" fmla="*/ 640080 h 977265"/>
              <a:gd name="connsiteX12" fmla="*/ 661035 w 1240155"/>
              <a:gd name="connsiteY12" fmla="*/ 708660 h 977265"/>
              <a:gd name="connsiteX13" fmla="*/ 478155 w 1240155"/>
              <a:gd name="connsiteY13" fmla="*/ 617220 h 977265"/>
              <a:gd name="connsiteX14" fmla="*/ 443865 w 1240155"/>
              <a:gd name="connsiteY14" fmla="*/ 480060 h 977265"/>
              <a:gd name="connsiteX15" fmla="*/ 466725 w 1240155"/>
              <a:gd name="connsiteY15" fmla="*/ 388620 h 977265"/>
              <a:gd name="connsiteX16" fmla="*/ 615315 w 1240155"/>
              <a:gd name="connsiteY16" fmla="*/ 308610 h 977265"/>
              <a:gd name="connsiteX17" fmla="*/ 718185 w 1240155"/>
              <a:gd name="connsiteY17" fmla="*/ 297180 h 977265"/>
              <a:gd name="connsiteX18" fmla="*/ 878205 w 1240155"/>
              <a:gd name="connsiteY18" fmla="*/ 331470 h 977265"/>
              <a:gd name="connsiteX19" fmla="*/ 923925 w 1240155"/>
              <a:gd name="connsiteY19" fmla="*/ 411480 h 977265"/>
              <a:gd name="connsiteX20" fmla="*/ 946785 w 1240155"/>
              <a:gd name="connsiteY20" fmla="*/ 525780 h 977265"/>
              <a:gd name="connsiteX21" fmla="*/ 935355 w 1240155"/>
              <a:gd name="connsiteY21" fmla="*/ 628650 h 977265"/>
              <a:gd name="connsiteX22" fmla="*/ 923925 w 1240155"/>
              <a:gd name="connsiteY22" fmla="*/ 662940 h 977265"/>
              <a:gd name="connsiteX23" fmla="*/ 889635 w 1240155"/>
              <a:gd name="connsiteY23" fmla="*/ 720090 h 977265"/>
              <a:gd name="connsiteX24" fmla="*/ 752475 w 1240155"/>
              <a:gd name="connsiteY24" fmla="*/ 811530 h 977265"/>
              <a:gd name="connsiteX25" fmla="*/ 546735 w 1240155"/>
              <a:gd name="connsiteY25" fmla="*/ 811530 h 977265"/>
              <a:gd name="connsiteX26" fmla="*/ 398145 w 1240155"/>
              <a:gd name="connsiteY26" fmla="*/ 742950 h 977265"/>
              <a:gd name="connsiteX27" fmla="*/ 295275 w 1240155"/>
              <a:gd name="connsiteY27" fmla="*/ 514350 h 977265"/>
              <a:gd name="connsiteX28" fmla="*/ 352425 w 1240155"/>
              <a:gd name="connsiteY28" fmla="*/ 354330 h 977265"/>
              <a:gd name="connsiteX29" fmla="*/ 455295 w 1240155"/>
              <a:gd name="connsiteY29" fmla="*/ 285750 h 977265"/>
              <a:gd name="connsiteX30" fmla="*/ 638175 w 1240155"/>
              <a:gd name="connsiteY30" fmla="*/ 240030 h 977265"/>
              <a:gd name="connsiteX31" fmla="*/ 752475 w 1240155"/>
              <a:gd name="connsiteY31" fmla="*/ 240030 h 977265"/>
              <a:gd name="connsiteX32" fmla="*/ 878205 w 1240155"/>
              <a:gd name="connsiteY32" fmla="*/ 240030 h 977265"/>
              <a:gd name="connsiteX33" fmla="*/ 981075 w 1240155"/>
              <a:gd name="connsiteY33" fmla="*/ 308610 h 977265"/>
              <a:gd name="connsiteX34" fmla="*/ 1015365 w 1240155"/>
              <a:gd name="connsiteY34" fmla="*/ 422910 h 977265"/>
              <a:gd name="connsiteX35" fmla="*/ 1061085 w 1240155"/>
              <a:gd name="connsiteY35" fmla="*/ 605790 h 977265"/>
              <a:gd name="connsiteX36" fmla="*/ 1061085 w 1240155"/>
              <a:gd name="connsiteY36" fmla="*/ 662940 h 977265"/>
              <a:gd name="connsiteX37" fmla="*/ 1026795 w 1240155"/>
              <a:gd name="connsiteY37" fmla="*/ 777240 h 977265"/>
              <a:gd name="connsiteX38" fmla="*/ 832485 w 1240155"/>
              <a:gd name="connsiteY38" fmla="*/ 902970 h 977265"/>
              <a:gd name="connsiteX39" fmla="*/ 638175 w 1240155"/>
              <a:gd name="connsiteY39" fmla="*/ 925830 h 977265"/>
              <a:gd name="connsiteX40" fmla="*/ 283845 w 1240155"/>
              <a:gd name="connsiteY40" fmla="*/ 937260 h 977265"/>
              <a:gd name="connsiteX41" fmla="*/ 43815 w 1240155"/>
              <a:gd name="connsiteY41" fmla="*/ 685800 h 977265"/>
              <a:gd name="connsiteX42" fmla="*/ 20955 w 1240155"/>
              <a:gd name="connsiteY42" fmla="*/ 525780 h 977265"/>
              <a:gd name="connsiteX43" fmla="*/ 112395 w 1240155"/>
              <a:gd name="connsiteY43" fmla="*/ 274320 h 977265"/>
              <a:gd name="connsiteX44" fmla="*/ 249555 w 1240155"/>
              <a:gd name="connsiteY44" fmla="*/ 137160 h 977265"/>
              <a:gd name="connsiteX45" fmla="*/ 535305 w 1240155"/>
              <a:gd name="connsiteY45" fmla="*/ 34290 h 977265"/>
              <a:gd name="connsiteX46" fmla="*/ 1003935 w 1240155"/>
              <a:gd name="connsiteY46" fmla="*/ 34290 h 977265"/>
              <a:gd name="connsiteX47" fmla="*/ 1106805 w 1240155"/>
              <a:gd name="connsiteY47" fmla="*/ 240030 h 977265"/>
              <a:gd name="connsiteX48" fmla="*/ 1186815 w 1240155"/>
              <a:gd name="connsiteY48" fmla="*/ 560070 h 977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40155" h="977265">
                <a:moveTo>
                  <a:pt x="672465" y="480060"/>
                </a:moveTo>
                <a:cubicBezTo>
                  <a:pt x="719137" y="488632"/>
                  <a:pt x="765810" y="497205"/>
                  <a:pt x="775335" y="514350"/>
                </a:cubicBezTo>
                <a:cubicBezTo>
                  <a:pt x="784860" y="531495"/>
                  <a:pt x="754380" y="571500"/>
                  <a:pt x="729615" y="582930"/>
                </a:cubicBezTo>
                <a:cubicBezTo>
                  <a:pt x="704850" y="594360"/>
                  <a:pt x="653415" y="598170"/>
                  <a:pt x="626745" y="582930"/>
                </a:cubicBezTo>
                <a:cubicBezTo>
                  <a:pt x="600075" y="567690"/>
                  <a:pt x="573405" y="516255"/>
                  <a:pt x="569595" y="491490"/>
                </a:cubicBezTo>
                <a:cubicBezTo>
                  <a:pt x="565785" y="466725"/>
                  <a:pt x="584835" y="451485"/>
                  <a:pt x="603885" y="434340"/>
                </a:cubicBezTo>
                <a:cubicBezTo>
                  <a:pt x="622935" y="417195"/>
                  <a:pt x="655320" y="396240"/>
                  <a:pt x="683895" y="388620"/>
                </a:cubicBezTo>
                <a:cubicBezTo>
                  <a:pt x="712470" y="381000"/>
                  <a:pt x="750570" y="382905"/>
                  <a:pt x="775335" y="388620"/>
                </a:cubicBezTo>
                <a:cubicBezTo>
                  <a:pt x="800100" y="394335"/>
                  <a:pt x="821055" y="403860"/>
                  <a:pt x="832485" y="422910"/>
                </a:cubicBezTo>
                <a:cubicBezTo>
                  <a:pt x="843915" y="441960"/>
                  <a:pt x="843915" y="502920"/>
                  <a:pt x="843915" y="502920"/>
                </a:cubicBezTo>
                <a:cubicBezTo>
                  <a:pt x="847725" y="529590"/>
                  <a:pt x="861060" y="560070"/>
                  <a:pt x="855345" y="582930"/>
                </a:cubicBezTo>
                <a:cubicBezTo>
                  <a:pt x="849630" y="605790"/>
                  <a:pt x="842010" y="619125"/>
                  <a:pt x="809625" y="640080"/>
                </a:cubicBezTo>
                <a:cubicBezTo>
                  <a:pt x="777240" y="661035"/>
                  <a:pt x="716280" y="712470"/>
                  <a:pt x="661035" y="708660"/>
                </a:cubicBezTo>
                <a:cubicBezTo>
                  <a:pt x="605790" y="704850"/>
                  <a:pt x="514350" y="655320"/>
                  <a:pt x="478155" y="617220"/>
                </a:cubicBezTo>
                <a:cubicBezTo>
                  <a:pt x="441960" y="579120"/>
                  <a:pt x="445770" y="518160"/>
                  <a:pt x="443865" y="480060"/>
                </a:cubicBezTo>
                <a:cubicBezTo>
                  <a:pt x="441960" y="441960"/>
                  <a:pt x="438150" y="417195"/>
                  <a:pt x="466725" y="388620"/>
                </a:cubicBezTo>
                <a:cubicBezTo>
                  <a:pt x="495300" y="360045"/>
                  <a:pt x="573405" y="323850"/>
                  <a:pt x="615315" y="308610"/>
                </a:cubicBezTo>
                <a:cubicBezTo>
                  <a:pt x="657225" y="293370"/>
                  <a:pt x="674370" y="293370"/>
                  <a:pt x="718185" y="297180"/>
                </a:cubicBezTo>
                <a:cubicBezTo>
                  <a:pt x="762000" y="300990"/>
                  <a:pt x="843915" y="312420"/>
                  <a:pt x="878205" y="331470"/>
                </a:cubicBezTo>
                <a:cubicBezTo>
                  <a:pt x="912495" y="350520"/>
                  <a:pt x="912495" y="379095"/>
                  <a:pt x="923925" y="411480"/>
                </a:cubicBezTo>
                <a:cubicBezTo>
                  <a:pt x="935355" y="443865"/>
                  <a:pt x="944880" y="489585"/>
                  <a:pt x="946785" y="525780"/>
                </a:cubicBezTo>
                <a:cubicBezTo>
                  <a:pt x="948690" y="561975"/>
                  <a:pt x="939165" y="605790"/>
                  <a:pt x="935355" y="628650"/>
                </a:cubicBezTo>
                <a:cubicBezTo>
                  <a:pt x="931545" y="651510"/>
                  <a:pt x="931545" y="647700"/>
                  <a:pt x="923925" y="662940"/>
                </a:cubicBezTo>
                <a:cubicBezTo>
                  <a:pt x="916305" y="678180"/>
                  <a:pt x="918210" y="695325"/>
                  <a:pt x="889635" y="720090"/>
                </a:cubicBezTo>
                <a:cubicBezTo>
                  <a:pt x="861060" y="744855"/>
                  <a:pt x="809625" y="796290"/>
                  <a:pt x="752475" y="811530"/>
                </a:cubicBezTo>
                <a:cubicBezTo>
                  <a:pt x="695325" y="826770"/>
                  <a:pt x="605790" y="822960"/>
                  <a:pt x="546735" y="811530"/>
                </a:cubicBezTo>
                <a:cubicBezTo>
                  <a:pt x="487680" y="800100"/>
                  <a:pt x="440055" y="792480"/>
                  <a:pt x="398145" y="742950"/>
                </a:cubicBezTo>
                <a:cubicBezTo>
                  <a:pt x="356235" y="693420"/>
                  <a:pt x="302895" y="579120"/>
                  <a:pt x="295275" y="514350"/>
                </a:cubicBezTo>
                <a:cubicBezTo>
                  <a:pt x="287655" y="449580"/>
                  <a:pt x="325755" y="392430"/>
                  <a:pt x="352425" y="354330"/>
                </a:cubicBezTo>
                <a:cubicBezTo>
                  <a:pt x="379095" y="316230"/>
                  <a:pt x="407670" y="304800"/>
                  <a:pt x="455295" y="285750"/>
                </a:cubicBezTo>
                <a:cubicBezTo>
                  <a:pt x="502920" y="266700"/>
                  <a:pt x="588645" y="247650"/>
                  <a:pt x="638175" y="240030"/>
                </a:cubicBezTo>
                <a:cubicBezTo>
                  <a:pt x="687705" y="232410"/>
                  <a:pt x="752475" y="240030"/>
                  <a:pt x="752475" y="240030"/>
                </a:cubicBezTo>
                <a:cubicBezTo>
                  <a:pt x="792480" y="240030"/>
                  <a:pt x="840105" y="228600"/>
                  <a:pt x="878205" y="240030"/>
                </a:cubicBezTo>
                <a:cubicBezTo>
                  <a:pt x="916305" y="251460"/>
                  <a:pt x="958215" y="278130"/>
                  <a:pt x="981075" y="308610"/>
                </a:cubicBezTo>
                <a:cubicBezTo>
                  <a:pt x="1003935" y="339090"/>
                  <a:pt x="1002030" y="373380"/>
                  <a:pt x="1015365" y="422910"/>
                </a:cubicBezTo>
                <a:cubicBezTo>
                  <a:pt x="1028700" y="472440"/>
                  <a:pt x="1053465" y="565785"/>
                  <a:pt x="1061085" y="605790"/>
                </a:cubicBezTo>
                <a:cubicBezTo>
                  <a:pt x="1068705" y="645795"/>
                  <a:pt x="1066800" y="634365"/>
                  <a:pt x="1061085" y="662940"/>
                </a:cubicBezTo>
                <a:cubicBezTo>
                  <a:pt x="1055370" y="691515"/>
                  <a:pt x="1064895" y="737235"/>
                  <a:pt x="1026795" y="777240"/>
                </a:cubicBezTo>
                <a:cubicBezTo>
                  <a:pt x="988695" y="817245"/>
                  <a:pt x="897255" y="878205"/>
                  <a:pt x="832485" y="902970"/>
                </a:cubicBezTo>
                <a:cubicBezTo>
                  <a:pt x="767715" y="927735"/>
                  <a:pt x="729615" y="920115"/>
                  <a:pt x="638175" y="925830"/>
                </a:cubicBezTo>
                <a:cubicBezTo>
                  <a:pt x="546735" y="931545"/>
                  <a:pt x="382905" y="977265"/>
                  <a:pt x="283845" y="937260"/>
                </a:cubicBezTo>
                <a:cubicBezTo>
                  <a:pt x="184785" y="897255"/>
                  <a:pt x="87630" y="754380"/>
                  <a:pt x="43815" y="685800"/>
                </a:cubicBezTo>
                <a:cubicBezTo>
                  <a:pt x="0" y="617220"/>
                  <a:pt x="9525" y="594360"/>
                  <a:pt x="20955" y="525780"/>
                </a:cubicBezTo>
                <a:cubicBezTo>
                  <a:pt x="32385" y="457200"/>
                  <a:pt x="74295" y="339090"/>
                  <a:pt x="112395" y="274320"/>
                </a:cubicBezTo>
                <a:cubicBezTo>
                  <a:pt x="150495" y="209550"/>
                  <a:pt x="179070" y="177165"/>
                  <a:pt x="249555" y="137160"/>
                </a:cubicBezTo>
                <a:cubicBezTo>
                  <a:pt x="320040" y="97155"/>
                  <a:pt x="409575" y="51435"/>
                  <a:pt x="535305" y="34290"/>
                </a:cubicBezTo>
                <a:cubicBezTo>
                  <a:pt x="661035" y="17145"/>
                  <a:pt x="908685" y="0"/>
                  <a:pt x="1003935" y="34290"/>
                </a:cubicBezTo>
                <a:cubicBezTo>
                  <a:pt x="1099185" y="68580"/>
                  <a:pt x="1076325" y="152400"/>
                  <a:pt x="1106805" y="240030"/>
                </a:cubicBezTo>
                <a:cubicBezTo>
                  <a:pt x="1137285" y="327660"/>
                  <a:pt x="1240155" y="468630"/>
                  <a:pt x="1186815" y="560070"/>
                </a:cubicBezTo>
              </a:path>
            </a:pathLst>
          </a:custGeom>
          <a:effectLst>
            <a:glow rad="228600">
              <a:schemeClr val="accent5">
                <a:satMod val="175000"/>
                <a:alpha val="40000"/>
              </a:schemeClr>
            </a:glow>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uk-UA"/>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oot\Desktop\business-plan1.jpg"/>
          <p:cNvPicPr>
            <a:picLocks noChangeAspect="1" noChangeArrowheads="1"/>
          </p:cNvPicPr>
          <p:nvPr/>
        </p:nvPicPr>
        <p:blipFill>
          <a:blip r:embed="rId2" cstate="print"/>
          <a:srcRect/>
          <a:stretch>
            <a:fillRect/>
          </a:stretch>
        </p:blipFill>
        <p:spPr bwMode="auto">
          <a:xfrm>
            <a:off x="-179715" y="3284984"/>
            <a:ext cx="4823723" cy="3744416"/>
          </a:xfrm>
          <a:prstGeom prst="rect">
            <a:avLst/>
          </a:prstGeom>
          <a:ln>
            <a:noFill/>
          </a:ln>
          <a:effectLst>
            <a:softEdge rad="112500"/>
          </a:effectLst>
        </p:spPr>
      </p:pic>
      <p:sp>
        <p:nvSpPr>
          <p:cNvPr id="3073" name="Rectangle 1"/>
          <p:cNvSpPr>
            <a:spLocks noChangeArrowheads="1"/>
          </p:cNvSpPr>
          <p:nvPr/>
        </p:nvSpPr>
        <p:spPr bwMode="auto">
          <a:xfrm>
            <a:off x="355480" y="174141"/>
            <a:ext cx="846499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To</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communicate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with</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others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to</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convince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to</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find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compromise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to</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listen</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speak</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those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are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what</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life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consists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of</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business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life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especially</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Without</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those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important</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skills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no</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success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may</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be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reached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people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gain</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these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skills</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and</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improve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them</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during</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their</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whole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 </a:t>
            </a:r>
            <a:r>
              <a:rPr kumimoji="0" lang="uk-UA" sz="3200" b="1" i="0" u="none" strike="noStrike" normalizeH="0" baseline="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life</a:t>
            </a:r>
            <a:r>
              <a:rPr kumimoji="0" lang="uk-UA" sz="32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Times New Roman" pitchFamily="18" charset="0"/>
              </a:rPr>
              <a:t>.</a:t>
            </a:r>
            <a:endParaRPr kumimoji="0" lang="uk-UA" sz="4800" b="1" i="0" u="none" strike="noStrike" normalizeH="0" baseline="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endParaRPr>
          </a:p>
        </p:txBody>
      </p:sp>
      <p:pic>
        <p:nvPicPr>
          <p:cNvPr id="3075" name="Picture 3" descr="C:\Users\root\Desktop\business-reporting.jpg"/>
          <p:cNvPicPr>
            <a:picLocks noChangeAspect="1" noChangeArrowheads="1"/>
          </p:cNvPicPr>
          <p:nvPr/>
        </p:nvPicPr>
        <p:blipFill>
          <a:blip r:embed="rId3" cstate="print"/>
          <a:srcRect/>
          <a:stretch>
            <a:fillRect/>
          </a:stretch>
        </p:blipFill>
        <p:spPr bwMode="auto">
          <a:xfrm>
            <a:off x="4499992" y="3284984"/>
            <a:ext cx="4547755" cy="3096344"/>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80120" y="90498"/>
            <a:ext cx="5940152" cy="1200329"/>
          </a:xfrm>
          <a:prstGeom prst="rect">
            <a:avLst/>
          </a:prstGeom>
        </p:spPr>
        <p:txBody>
          <a:bodyPr wrap="square">
            <a:spAutoFit/>
          </a:bodyPr>
          <a:lstStyle/>
          <a:p>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63500">
                    <a:schemeClr val="accent5">
                      <a:satMod val="175000"/>
                      <a:alpha val="40000"/>
                    </a:schemeClr>
                  </a:glow>
                </a:effectLst>
              </a:rPr>
              <a:t>8 Phone Etiquette Rules Every Professional Should Know</a:t>
            </a:r>
            <a:endParaRPr lang="uk-U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63500">
                  <a:schemeClr val="accent5">
                    <a:satMod val="175000"/>
                    <a:alpha val="40000"/>
                  </a:schemeClr>
                </a:glow>
              </a:effectLst>
            </a:endParaRPr>
          </a:p>
        </p:txBody>
      </p:sp>
      <p:sp>
        <p:nvSpPr>
          <p:cNvPr id="3" name="Стрелка вправо с вырезом 2"/>
          <p:cNvSpPr/>
          <p:nvPr/>
        </p:nvSpPr>
        <p:spPr>
          <a:xfrm>
            <a:off x="179512" y="332656"/>
            <a:ext cx="864096" cy="576064"/>
          </a:xfrm>
          <a:prstGeom prst="notched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uk-UA"/>
          </a:p>
        </p:txBody>
      </p:sp>
      <p:sp>
        <p:nvSpPr>
          <p:cNvPr id="4" name="Прямоугольник 3"/>
          <p:cNvSpPr/>
          <p:nvPr/>
        </p:nvSpPr>
        <p:spPr>
          <a:xfrm>
            <a:off x="98465" y="1340768"/>
            <a:ext cx="5760640" cy="1631216"/>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en-US" sz="2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Imagine this: Someone in the office is yelling on their phone and disrupting everyone else's concentration. This awkward and rude situation is actually pretty common in today's open offices, so make sure you're not the culprit.</a:t>
            </a:r>
            <a:endParaRPr lang="uk-UA" sz="2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5" name="Прямоугольник 4"/>
          <p:cNvSpPr/>
          <p:nvPr/>
        </p:nvSpPr>
        <p:spPr>
          <a:xfrm>
            <a:off x="1907704" y="3140968"/>
            <a:ext cx="6120680" cy="1569660"/>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convenience of </a:t>
            </a:r>
            <a:r>
              <a:rPr lang="en-U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cellphones</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has made it possible to talk to others any time and anywhere, but there is still an art to using the phone properly in a professional setting.</a:t>
            </a:r>
            <a:endParaRPr lang="uk-U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Стрелка вправо с вырезом 5"/>
          <p:cNvSpPr/>
          <p:nvPr/>
        </p:nvSpPr>
        <p:spPr>
          <a:xfrm>
            <a:off x="4355976" y="4437112"/>
            <a:ext cx="4824536" cy="2262128"/>
          </a:xfrm>
          <a:prstGeom prst="notchedRightArrow">
            <a:avLst/>
          </a:prstGeom>
        </p:spPr>
        <p:style>
          <a:lnRef idx="1">
            <a:schemeClr val="accent5"/>
          </a:lnRef>
          <a:fillRef idx="3">
            <a:schemeClr val="accent5"/>
          </a:fillRef>
          <a:effectRef idx="2">
            <a:schemeClr val="accent5"/>
          </a:effectRef>
          <a:fontRef idx="minor">
            <a:schemeClr val="lt1"/>
          </a:fontRef>
        </p:style>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The most important rules you need to know:</a:t>
            </a:r>
            <a:r>
              <a:rPr lang="en-US" sz="2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en-US" sz="2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uk-UA" sz="2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нутый угол 1"/>
          <p:cNvSpPr/>
          <p:nvPr/>
        </p:nvSpPr>
        <p:spPr>
          <a:xfrm>
            <a:off x="179512" y="188640"/>
            <a:ext cx="6624736" cy="1296144"/>
          </a:xfrm>
          <a:prstGeom prst="foldedCorner">
            <a:avLst>
              <a:gd name="adj" fmla="val 35186"/>
            </a:avLst>
          </a:prstGeom>
        </p:spPr>
        <p:style>
          <a:lnRef idx="1">
            <a:schemeClr val="accent5"/>
          </a:lnRef>
          <a:fillRef idx="2">
            <a:schemeClr val="accent5"/>
          </a:fillRef>
          <a:effectRef idx="1">
            <a:schemeClr val="accent5"/>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rPr>
              <a:t>1. Announce your name when picking up the phone.</a:t>
            </a:r>
            <a:endParaRPr lang="uk-UA"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endParaRPr>
          </a:p>
        </p:txBody>
      </p:sp>
      <p:sp>
        <p:nvSpPr>
          <p:cNvPr id="3" name="Блок-схема: перфолента 2"/>
          <p:cNvSpPr/>
          <p:nvPr/>
        </p:nvSpPr>
        <p:spPr>
          <a:xfrm>
            <a:off x="251520" y="1844824"/>
            <a:ext cx="6588224" cy="4438590"/>
          </a:xfrm>
          <a:prstGeom prst="flowChartPunchedTape">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2400" b="1" dirty="0" smtClean="0">
                <a:ln/>
                <a:solidFill>
                  <a:schemeClr val="accent3"/>
                </a:solidFill>
              </a:rPr>
              <a:t>When answering your phone, use a proper greeting and announce your full name, says </a:t>
            </a:r>
            <a:r>
              <a:rPr lang="en-US" sz="2400" b="1" dirty="0" err="1" smtClean="0">
                <a:ln/>
                <a:solidFill>
                  <a:schemeClr val="accent3"/>
                </a:solidFill>
              </a:rPr>
              <a:t>Pachter</a:t>
            </a:r>
            <a:r>
              <a:rPr lang="en-US" sz="2400" b="1" dirty="0" smtClean="0">
                <a:ln/>
                <a:solidFill>
                  <a:schemeClr val="accent3"/>
                </a:solidFill>
              </a:rPr>
              <a:t>. Using your first name alone can sound too informal for every professional call and using only your last name can sound too abrupt. The best thing to say is: "This is Brittany Jones speaking," or, "This is Jake Jones."</a:t>
            </a:r>
            <a:r>
              <a:rPr lang="en-US" b="1" dirty="0" smtClean="0">
                <a:ln/>
                <a:solidFill>
                  <a:schemeClr val="accent3"/>
                </a:solidFill>
              </a:rPr>
              <a:t> </a:t>
            </a:r>
            <a:endParaRPr lang="uk-UA" b="1" dirty="0">
              <a:ln/>
              <a:solidFill>
                <a:schemeClr val="accent3"/>
              </a:solidFill>
            </a:endParaRPr>
          </a:p>
        </p:txBody>
      </p:sp>
      <p:sp>
        <p:nvSpPr>
          <p:cNvPr id="4" name="Половина рамки 3"/>
          <p:cNvSpPr/>
          <p:nvPr/>
        </p:nvSpPr>
        <p:spPr>
          <a:xfrm>
            <a:off x="0" y="0"/>
            <a:ext cx="3347864" cy="6597352"/>
          </a:xfrm>
          <a:prstGeom prst="halfFrame">
            <a:avLst>
              <a:gd name="adj1" fmla="val 3971"/>
              <a:gd name="adj2" fmla="val 3289"/>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solidFill>
                <a:schemeClr val="tx1"/>
              </a:solidFill>
            </a:endParaRPr>
          </a:p>
        </p:txBody>
      </p:sp>
      <p:sp>
        <p:nvSpPr>
          <p:cNvPr id="5" name="Солнце 4"/>
          <p:cNvSpPr/>
          <p:nvPr/>
        </p:nvSpPr>
        <p:spPr>
          <a:xfrm rot="20957682">
            <a:off x="4793561" y="1864989"/>
            <a:ext cx="1080120" cy="936104"/>
          </a:xfrm>
          <a:prstGeom prst="su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uk-UA"/>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олилиния 7"/>
          <p:cNvSpPr/>
          <p:nvPr/>
        </p:nvSpPr>
        <p:spPr>
          <a:xfrm>
            <a:off x="0" y="2761109"/>
            <a:ext cx="8028384" cy="523875"/>
          </a:xfrm>
          <a:custGeom>
            <a:avLst/>
            <a:gdLst>
              <a:gd name="connsiteX0" fmla="*/ 0 w 7715250"/>
              <a:gd name="connsiteY0" fmla="*/ 125730 h 523875"/>
              <a:gd name="connsiteX1" fmla="*/ 1280160 w 7715250"/>
              <a:gd name="connsiteY1" fmla="*/ 514350 h 523875"/>
              <a:gd name="connsiteX2" fmla="*/ 4537710 w 7715250"/>
              <a:gd name="connsiteY2" fmla="*/ 68580 h 523875"/>
              <a:gd name="connsiteX3" fmla="*/ 7715250 w 7715250"/>
              <a:gd name="connsiteY3" fmla="*/ 102870 h 523875"/>
            </a:gdLst>
            <a:ahLst/>
            <a:cxnLst>
              <a:cxn ang="0">
                <a:pos x="connsiteX0" y="connsiteY0"/>
              </a:cxn>
              <a:cxn ang="0">
                <a:pos x="connsiteX1" y="connsiteY1"/>
              </a:cxn>
              <a:cxn ang="0">
                <a:pos x="connsiteX2" y="connsiteY2"/>
              </a:cxn>
              <a:cxn ang="0">
                <a:pos x="connsiteX3" y="connsiteY3"/>
              </a:cxn>
            </a:cxnLst>
            <a:rect l="l" t="t" r="r" b="b"/>
            <a:pathLst>
              <a:path w="7715250" h="523875">
                <a:moveTo>
                  <a:pt x="0" y="125730"/>
                </a:moveTo>
                <a:cubicBezTo>
                  <a:pt x="261937" y="324802"/>
                  <a:pt x="523875" y="523875"/>
                  <a:pt x="1280160" y="514350"/>
                </a:cubicBezTo>
                <a:cubicBezTo>
                  <a:pt x="2036445" y="504825"/>
                  <a:pt x="3465195" y="137160"/>
                  <a:pt x="4537710" y="68580"/>
                </a:cubicBezTo>
                <a:cubicBezTo>
                  <a:pt x="5610225" y="0"/>
                  <a:pt x="7212330" y="118110"/>
                  <a:pt x="7715250" y="102870"/>
                </a:cubicBezTo>
              </a:path>
            </a:pathLst>
          </a:custGeom>
          <a:effectLst>
            <a:glow rad="228600">
              <a:schemeClr val="accent5">
                <a:satMod val="175000"/>
                <a:alpha val="40000"/>
              </a:schemeClr>
            </a:glow>
            <a:outerShdw blurRad="40000" dist="23000" dir="5400000" rotWithShape="0">
              <a:srgbClr val="000000">
                <a:alpha val="35000"/>
              </a:srgbClr>
            </a:outerShdw>
          </a:effectLst>
        </p:spPr>
        <p:style>
          <a:lnRef idx="3">
            <a:schemeClr val="accent5"/>
          </a:lnRef>
          <a:fillRef idx="0">
            <a:schemeClr val="accent5"/>
          </a:fillRef>
          <a:effectRef idx="2">
            <a:schemeClr val="accent5"/>
          </a:effectRef>
          <a:fontRef idx="minor">
            <a:schemeClr val="tx1"/>
          </a:fontRef>
        </p:style>
        <p:txBody>
          <a:bodyPr rtlCol="0" anchor="ctr"/>
          <a:lstStyle/>
          <a:p>
            <a:pPr algn="ctr"/>
            <a:endParaRPr lang="uk-UA"/>
          </a:p>
        </p:txBody>
      </p:sp>
      <p:sp>
        <p:nvSpPr>
          <p:cNvPr id="6" name="Блок-схема: документ 5"/>
          <p:cNvSpPr/>
          <p:nvPr/>
        </p:nvSpPr>
        <p:spPr>
          <a:xfrm flipH="1" flipV="1">
            <a:off x="323528" y="2852936"/>
            <a:ext cx="7848872" cy="2808312"/>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 name="Загнутый угол 1"/>
          <p:cNvSpPr/>
          <p:nvPr/>
        </p:nvSpPr>
        <p:spPr>
          <a:xfrm>
            <a:off x="179512" y="188640"/>
            <a:ext cx="8424936" cy="895826"/>
          </a:xfrm>
          <a:prstGeom prst="foldedCorner">
            <a:avLst>
              <a:gd name="adj" fmla="val 35186"/>
            </a:avLst>
          </a:prstGeom>
        </p:spPr>
        <p:style>
          <a:lnRef idx="1">
            <a:schemeClr val="accent5"/>
          </a:lnRef>
          <a:fillRef idx="2">
            <a:schemeClr val="accent5"/>
          </a:fillRef>
          <a:effectRef idx="1">
            <a:schemeClr val="accent5"/>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rPr>
              <a:t>2. Be aware of your speaking volume.</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endParaRPr>
          </a:p>
        </p:txBody>
      </p:sp>
      <p:sp>
        <p:nvSpPr>
          <p:cNvPr id="3" name="Блок-схема: документ 2"/>
          <p:cNvSpPr/>
          <p:nvPr/>
        </p:nvSpPr>
        <p:spPr>
          <a:xfrm>
            <a:off x="611560" y="1412776"/>
            <a:ext cx="6912768" cy="1490543"/>
          </a:xfrm>
          <a:prstGeom prst="flowChartDocument">
            <a:avLst/>
          </a:prstGeom>
          <a:solidFill>
            <a:schemeClr val="accent5">
              <a:lumMod val="60000"/>
              <a:lumOff val="40000"/>
            </a:schemeClr>
          </a:solidFill>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2400" dirty="0" smtClean="0">
                <a:ln w="18415" cmpd="sng">
                  <a:solidFill>
                    <a:schemeClr val="accent2">
                      <a:lumMod val="50000"/>
                    </a:schemeClr>
                  </a:solidFill>
                  <a:prstDash val="solid"/>
                </a:ln>
                <a:solidFill>
                  <a:srgbClr val="FFFFFF"/>
                </a:solidFill>
                <a:effectLst>
                  <a:outerShdw blurRad="63500" dir="3600000" algn="tl" rotWithShape="0">
                    <a:srgbClr val="000000">
                      <a:alpha val="70000"/>
                    </a:srgbClr>
                  </a:outerShdw>
                </a:effectLst>
              </a:rPr>
              <a:t>Some people just don't know how loud they are, especially when their attention is focused on the person on the other line.</a:t>
            </a:r>
            <a:endParaRPr lang="uk-UA" sz="2400" dirty="0">
              <a:ln w="18415" cmpd="sng">
                <a:solidFill>
                  <a:schemeClr val="accent2">
                    <a:lumMod val="50000"/>
                  </a:schemeClr>
                </a:solidFill>
                <a:prstDash val="solid"/>
              </a:ln>
              <a:solidFill>
                <a:srgbClr val="FFFFFF"/>
              </a:solidFill>
              <a:effectLst>
                <a:outerShdw blurRad="63500" dir="3600000" algn="tl" rotWithShape="0">
                  <a:srgbClr val="000000">
                    <a:alpha val="70000"/>
                  </a:srgbClr>
                </a:outerShdw>
              </a:effectLst>
            </a:endParaRPr>
          </a:p>
        </p:txBody>
      </p:sp>
      <p:sp>
        <p:nvSpPr>
          <p:cNvPr id="5" name="TextBox 4"/>
          <p:cNvSpPr txBox="1"/>
          <p:nvPr/>
        </p:nvSpPr>
        <p:spPr>
          <a:xfrm>
            <a:off x="467544" y="3609017"/>
            <a:ext cx="7704856" cy="1908215"/>
          </a:xfrm>
          <a:prstGeom prst="rect">
            <a:avLst/>
          </a:prstGeom>
          <a:noFill/>
        </p:spPr>
        <p:txBody>
          <a:bodyPr wrap="square" rtlCol="0">
            <a:spAutoFit/>
          </a:bodyPr>
          <a:lstStyle/>
          <a:p>
            <a:r>
              <a:rPr lang="en-US" sz="2000" dirty="0" smtClean="0">
                <a:ln w="18415" cmpd="sng">
                  <a:solidFill>
                    <a:schemeClr val="accent6">
                      <a:lumMod val="60000"/>
                      <a:lumOff val="40000"/>
                    </a:schemeClr>
                  </a:solidFill>
                  <a:prstDash val="solid"/>
                </a:ln>
                <a:solidFill>
                  <a:schemeClr val="accent4">
                    <a:lumMod val="50000"/>
                  </a:schemeClr>
                </a:solidFill>
                <a:effectLst>
                  <a:outerShdw blurRad="63500" dir="3600000" algn="tl" rotWithShape="0">
                    <a:srgbClr val="000000">
                      <a:alpha val="70000"/>
                    </a:srgbClr>
                  </a:outerShdw>
                </a:effectLst>
              </a:rPr>
              <a:t>"People still need to be reminded to speak in a quiet, conversational voice," </a:t>
            </a:r>
          </a:p>
          <a:p>
            <a:r>
              <a:rPr lang="en-US" sz="2000" dirty="0" smtClean="0">
                <a:ln w="18415" cmpd="sng">
                  <a:solidFill>
                    <a:schemeClr val="accent6">
                      <a:lumMod val="60000"/>
                      <a:lumOff val="40000"/>
                    </a:schemeClr>
                  </a:solidFill>
                  <a:prstDash val="solid"/>
                </a:ln>
                <a:solidFill>
                  <a:schemeClr val="accent4">
                    <a:lumMod val="50000"/>
                  </a:schemeClr>
                </a:solidFill>
                <a:effectLst>
                  <a:outerShdw blurRad="63500" dir="3600000" algn="tl" rotWithShape="0">
                    <a:srgbClr val="000000">
                      <a:alpha val="70000"/>
                    </a:srgbClr>
                  </a:outerShdw>
                </a:effectLst>
              </a:rPr>
              <a:t> "If the people around you are glaring at you, chances are, you need to lower your voice." You should also be aware of your surroundings because you never know who's paying attention to your conversation.</a:t>
            </a:r>
            <a:endParaRPr lang="uk-UA" sz="2000" dirty="0" smtClean="0">
              <a:ln w="18415" cmpd="sng">
                <a:solidFill>
                  <a:schemeClr val="accent6">
                    <a:lumMod val="60000"/>
                    <a:lumOff val="40000"/>
                  </a:schemeClr>
                </a:solidFill>
                <a:prstDash val="solid"/>
              </a:ln>
              <a:solidFill>
                <a:schemeClr val="accent4">
                  <a:lumMod val="50000"/>
                </a:schemeClr>
              </a:solidFill>
              <a:effectLst>
                <a:outerShdw blurRad="63500" dir="3600000" algn="tl" rotWithShape="0">
                  <a:srgbClr val="000000">
                    <a:alpha val="70000"/>
                  </a:srgbClr>
                </a:outerShdw>
              </a:effectLst>
            </a:endParaRPr>
          </a:p>
          <a:p>
            <a:endParaRPr lang="uk-UA" dirty="0"/>
          </a:p>
        </p:txBody>
      </p:sp>
      <p:sp>
        <p:nvSpPr>
          <p:cNvPr id="7" name="Половина рамки 6"/>
          <p:cNvSpPr/>
          <p:nvPr/>
        </p:nvSpPr>
        <p:spPr>
          <a:xfrm>
            <a:off x="0" y="0"/>
            <a:ext cx="3347864" cy="6597352"/>
          </a:xfrm>
          <a:prstGeom prst="halfFrame">
            <a:avLst>
              <a:gd name="adj1" fmla="val 3971"/>
              <a:gd name="adj2" fmla="val 328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a:solidFill>
                <a:schemeClr val="tx1"/>
              </a:solidFill>
            </a:endParaRP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Вертикальный свиток 6"/>
          <p:cNvSpPr/>
          <p:nvPr/>
        </p:nvSpPr>
        <p:spPr>
          <a:xfrm>
            <a:off x="1331640" y="1988840"/>
            <a:ext cx="4536504" cy="439248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r>
            <a:br>
              <a:rPr lang="en-US" dirty="0" smtClean="0"/>
            </a:br>
            <a:r>
              <a:rPr lang="en-US" dirty="0" smtClean="0"/>
              <a:t/>
            </a:r>
            <a:br>
              <a:rPr lang="en-US" dirty="0" smtClean="0"/>
            </a:br>
            <a:endParaRPr lang="uk-UA" dirty="0"/>
          </a:p>
        </p:txBody>
      </p:sp>
      <p:sp>
        <p:nvSpPr>
          <p:cNvPr id="2" name="Загнутый угол 1"/>
          <p:cNvSpPr/>
          <p:nvPr/>
        </p:nvSpPr>
        <p:spPr>
          <a:xfrm>
            <a:off x="251520" y="260648"/>
            <a:ext cx="7776864" cy="1650206"/>
          </a:xfrm>
          <a:prstGeom prst="foldedCorner">
            <a:avLst>
              <a:gd name="adj" fmla="val 35186"/>
            </a:avLst>
          </a:prstGeom>
        </p:spPr>
        <p:style>
          <a:lnRef idx="1">
            <a:schemeClr val="accent5"/>
          </a:lnRef>
          <a:fillRef idx="2">
            <a:schemeClr val="accent5"/>
          </a:fillRef>
          <a:effectRef idx="1">
            <a:schemeClr val="accent5"/>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rPr>
              <a:t>3. Don't answer your phone when meeting with others.</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egoe Print" pitchFamily="2" charset="0"/>
            </a:endParaRPr>
          </a:p>
        </p:txBody>
      </p:sp>
      <p:sp>
        <p:nvSpPr>
          <p:cNvPr id="4" name="Горизонтальный свиток 3"/>
          <p:cNvSpPr/>
          <p:nvPr/>
        </p:nvSpPr>
        <p:spPr>
          <a:xfrm>
            <a:off x="1403648" y="2348880"/>
            <a:ext cx="6912768" cy="2520280"/>
          </a:xfrm>
          <a:prstGeom prst="horizontalScrol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uk-UA"/>
          </a:p>
        </p:txBody>
      </p:sp>
      <p:sp>
        <p:nvSpPr>
          <p:cNvPr id="5" name="Прямоугольник 4"/>
          <p:cNvSpPr/>
          <p:nvPr/>
        </p:nvSpPr>
        <p:spPr>
          <a:xfrm>
            <a:off x="1907704" y="2682786"/>
            <a:ext cx="6264696" cy="1754326"/>
          </a:xfrm>
          <a:prstGeom prst="rect">
            <a:avLst/>
          </a:prstGeom>
        </p:spPr>
        <p:txBody>
          <a:bodyPr wrap="square">
            <a:spAutoFit/>
          </a:bodyPr>
          <a:lstStyle/>
          <a:p>
            <a:r>
              <a:rPr lang="en-US" b="1" dirty="0" smtClean="0">
                <a:solidFill>
                  <a:schemeClr val="tx2">
                    <a:lumMod val="50000"/>
                  </a:schemeClr>
                </a:solidFill>
              </a:rPr>
              <a:t>At a meeting or meal, if you answer a call, you're basically telling the person you're meeting with that someone else is more deserving of your time than they are. If you are expecting an important phone call during your meeting and there's no way you can reschedule it, then make sure to let the person you're meeting with know ahead of time.</a:t>
            </a:r>
            <a:endParaRPr lang="uk-UA" b="1" dirty="0">
              <a:solidFill>
                <a:schemeClr val="tx2">
                  <a:lumMod val="50000"/>
                </a:schemeClr>
              </a:solidFill>
            </a:endParaRPr>
          </a:p>
        </p:txBody>
      </p:sp>
      <p:sp>
        <p:nvSpPr>
          <p:cNvPr id="8" name="TextBox 7"/>
          <p:cNvSpPr txBox="1"/>
          <p:nvPr/>
        </p:nvSpPr>
        <p:spPr>
          <a:xfrm>
            <a:off x="2339752" y="4606096"/>
            <a:ext cx="3240360" cy="1631216"/>
          </a:xfrm>
          <a:prstGeom prst="rect">
            <a:avLst/>
          </a:prstGeom>
          <a:noFill/>
        </p:spPr>
        <p:txBody>
          <a:bodyPr wrap="square" rtlCol="0">
            <a:spAutoFit/>
          </a:bodyPr>
          <a:lstStyle/>
          <a:p>
            <a:r>
              <a:rPr lang="en-US" sz="2000" b="1" dirty="0" smtClean="0">
                <a:solidFill>
                  <a:schemeClr val="accent5">
                    <a:lumMod val="40000"/>
                    <a:lumOff val="60000"/>
                  </a:schemeClr>
                </a:solidFill>
              </a:rPr>
              <a:t>This isn't the best scenario, but if it happens, you can say "I have to answer this" and briefly explain why before taking the call.</a:t>
            </a:r>
          </a:p>
        </p:txBody>
      </p:sp>
      <p:sp>
        <p:nvSpPr>
          <p:cNvPr id="9" name="Половина рамки 8"/>
          <p:cNvSpPr/>
          <p:nvPr/>
        </p:nvSpPr>
        <p:spPr>
          <a:xfrm>
            <a:off x="0" y="0"/>
            <a:ext cx="3347864" cy="6597352"/>
          </a:xfrm>
          <a:prstGeom prst="halfFrame">
            <a:avLst>
              <a:gd name="adj1" fmla="val 3971"/>
              <a:gd name="adj2" fmla="val 328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uk-UA">
              <a:solidFill>
                <a:schemeClr val="tx1"/>
              </a:solidFill>
            </a:endParaRPr>
          </a:p>
        </p:txBody>
      </p:sp>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Блок-схема: перфолента 4"/>
          <p:cNvSpPr/>
          <p:nvPr/>
        </p:nvSpPr>
        <p:spPr>
          <a:xfrm>
            <a:off x="899592" y="2852936"/>
            <a:ext cx="6912768" cy="2703969"/>
          </a:xfrm>
          <a:prstGeom prst="flowChartPunchedTape">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en-US" sz="2000" dirty="0" smtClean="0">
                <a:solidFill>
                  <a:schemeClr val="accent6">
                    <a:lumMod val="50000"/>
                  </a:schemeClr>
                </a:solidFill>
              </a:rPr>
              <a:t>"How does this look to the people with whom they are meeting?”</a:t>
            </a:r>
          </a:p>
          <a:p>
            <a:r>
              <a:rPr lang="en-US" sz="2000" dirty="0" smtClean="0">
                <a:solidFill>
                  <a:schemeClr val="accent6">
                    <a:lumMod val="50000"/>
                  </a:schemeClr>
                </a:solidFill>
              </a:rPr>
              <a:t>"That the phone fanatics are so ready to drop them and connect with someone else." Even if you don't actually answer the phone, it can be distracting.</a:t>
            </a:r>
            <a:endParaRPr lang="uk-UA" sz="2000" dirty="0">
              <a:solidFill>
                <a:schemeClr val="accent6">
                  <a:lumMod val="50000"/>
                </a:schemeClr>
              </a:solidFill>
            </a:endParaRPr>
          </a:p>
        </p:txBody>
      </p:sp>
      <p:sp>
        <p:nvSpPr>
          <p:cNvPr id="3" name="Загнутый угол 2"/>
          <p:cNvSpPr/>
          <p:nvPr/>
        </p:nvSpPr>
        <p:spPr>
          <a:xfrm>
            <a:off x="395536" y="188640"/>
            <a:ext cx="6408712" cy="1512168"/>
          </a:xfrm>
          <a:prstGeom prst="foldedCorner">
            <a:avLst>
              <a:gd name="adj" fmla="val 317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
        <p:nvSpPr>
          <p:cNvPr id="2" name="Прямоугольник 1"/>
          <p:cNvSpPr/>
          <p:nvPr/>
        </p:nvSpPr>
        <p:spPr>
          <a:xfrm>
            <a:off x="467544" y="260648"/>
            <a:ext cx="5688632" cy="1077218"/>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4. Don't place your phone on the table when meeting others.</a:t>
            </a:r>
            <a:endParaRPr lang="uk-UA"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Блок-схема: перфолента 3"/>
          <p:cNvSpPr/>
          <p:nvPr/>
        </p:nvSpPr>
        <p:spPr>
          <a:xfrm>
            <a:off x="1475656" y="2204864"/>
            <a:ext cx="5256584" cy="1071384"/>
          </a:xfrm>
          <a:prstGeom prst="flowChartPunchedTape">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b="1" dirty="0" smtClean="0">
                <a:solidFill>
                  <a:schemeClr val="accent5">
                    <a:lumMod val="50000"/>
                  </a:schemeClr>
                </a:solidFill>
              </a:rPr>
              <a:t>This is another way of showing the person you're meeting that they're not worth your time.</a:t>
            </a:r>
            <a:endParaRPr lang="uk-UA" b="1" dirty="0">
              <a:solidFill>
                <a:schemeClr val="accent5">
                  <a:lumMod val="50000"/>
                </a:schemeClr>
              </a:solidFill>
            </a:endParaRPr>
          </a:p>
        </p:txBody>
      </p:sp>
      <p:sp>
        <p:nvSpPr>
          <p:cNvPr id="6" name="Половина рамки 5"/>
          <p:cNvSpPr/>
          <p:nvPr/>
        </p:nvSpPr>
        <p:spPr>
          <a:xfrm>
            <a:off x="0" y="0"/>
            <a:ext cx="3347864" cy="6597352"/>
          </a:xfrm>
          <a:prstGeom prst="halfFrame">
            <a:avLst>
              <a:gd name="adj1" fmla="val 3971"/>
              <a:gd name="adj2" fmla="val 328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solidFill>
                <a:schemeClr val="tx1"/>
              </a:solidFill>
            </a:endParaRPr>
          </a:p>
        </p:txBody>
      </p:sp>
      <p:sp>
        <p:nvSpPr>
          <p:cNvPr id="7" name="Солнце 6"/>
          <p:cNvSpPr/>
          <p:nvPr/>
        </p:nvSpPr>
        <p:spPr>
          <a:xfrm rot="21110059">
            <a:off x="6336677" y="1532227"/>
            <a:ext cx="1800200" cy="1656184"/>
          </a:xfrm>
          <a:prstGeom prst="su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uk-UA"/>
          </a:p>
        </p:txBody>
      </p:sp>
      <p:sp>
        <p:nvSpPr>
          <p:cNvPr id="8" name="Облако 7"/>
          <p:cNvSpPr/>
          <p:nvPr/>
        </p:nvSpPr>
        <p:spPr>
          <a:xfrm>
            <a:off x="6911752" y="2348880"/>
            <a:ext cx="2232248" cy="1368152"/>
          </a:xfrm>
          <a:prstGeom prst="cloud">
            <a:avLst/>
          </a:prstGeom>
          <a:solidFill>
            <a:srgbClr val="00B0F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Месяц 8"/>
          <p:cNvSpPr/>
          <p:nvPr/>
        </p:nvSpPr>
        <p:spPr>
          <a:xfrm rot="18864594">
            <a:off x="292744" y="4628645"/>
            <a:ext cx="1440160" cy="2304256"/>
          </a:xfrm>
          <a:prstGeom prst="moon">
            <a:avLst/>
          </a:prstGeom>
          <a:solidFill>
            <a:srgbClr val="5DD5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нутый угол 1"/>
          <p:cNvSpPr/>
          <p:nvPr/>
        </p:nvSpPr>
        <p:spPr>
          <a:xfrm>
            <a:off x="395536" y="188640"/>
            <a:ext cx="5040560" cy="1296144"/>
          </a:xfrm>
          <a:prstGeom prst="foldedCorner">
            <a:avLst>
              <a:gd name="adj" fmla="val 317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
        <p:nvSpPr>
          <p:cNvPr id="3" name="Прямоугольник 2"/>
          <p:cNvSpPr/>
          <p:nvPr/>
        </p:nvSpPr>
        <p:spPr>
          <a:xfrm>
            <a:off x="683568" y="476672"/>
            <a:ext cx="4227632"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5. Respect quiet zones.</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Блок-схема: несколько документов 3"/>
          <p:cNvSpPr/>
          <p:nvPr/>
        </p:nvSpPr>
        <p:spPr>
          <a:xfrm>
            <a:off x="1187624" y="1916832"/>
            <a:ext cx="6012160" cy="3890189"/>
          </a:xfrm>
          <a:prstGeom prst="flowChartMultidocument">
            <a:avLst/>
          </a:prstGeom>
        </p:spPr>
        <p:style>
          <a:lnRef idx="3">
            <a:schemeClr val="lt1"/>
          </a:lnRef>
          <a:fillRef idx="1">
            <a:schemeClr val="accent2"/>
          </a:fillRef>
          <a:effectRef idx="1">
            <a:schemeClr val="accent2"/>
          </a:effectRef>
          <a:fontRef idx="minor">
            <a:schemeClr val="lt1"/>
          </a:fontRef>
        </p:style>
        <p:txBody>
          <a:bodyPr wrap="square">
            <a:spAutoFit/>
          </a:bodyPr>
          <a:lstStyle/>
          <a:p>
            <a:r>
              <a:rPr lang="en-US" sz="2800" b="1" dirty="0" smtClean="0">
                <a:solidFill>
                  <a:schemeClr val="accent2">
                    <a:lumMod val="50000"/>
                  </a:schemeClr>
                </a:solidFill>
              </a:rPr>
              <a:t>If you're in the middle of a meeting or a conference, it's rude to have your phone go off and disrupt the speaker and everyone in the audience. The easiest fix is turning on the vibrate button on your cell-phone.</a:t>
            </a:r>
            <a:endParaRPr lang="uk-UA" sz="2800" b="1" dirty="0">
              <a:solidFill>
                <a:schemeClr val="accent2">
                  <a:lumMod val="50000"/>
                </a:schemeClr>
              </a:solidFill>
            </a:endParaRPr>
          </a:p>
        </p:txBody>
      </p:sp>
      <p:sp>
        <p:nvSpPr>
          <p:cNvPr id="6" name="Полилиния 5"/>
          <p:cNvSpPr/>
          <p:nvPr/>
        </p:nvSpPr>
        <p:spPr>
          <a:xfrm>
            <a:off x="1725930" y="2240280"/>
            <a:ext cx="4983480" cy="2548890"/>
          </a:xfrm>
          <a:custGeom>
            <a:avLst/>
            <a:gdLst>
              <a:gd name="connsiteX0" fmla="*/ 0 w 4983480"/>
              <a:gd name="connsiteY0" fmla="*/ 297180 h 2548890"/>
              <a:gd name="connsiteX1" fmla="*/ 834390 w 4983480"/>
              <a:gd name="connsiteY1" fmla="*/ 114300 h 2548890"/>
              <a:gd name="connsiteX2" fmla="*/ 1828800 w 4983480"/>
              <a:gd name="connsiteY2" fmla="*/ 285750 h 2548890"/>
              <a:gd name="connsiteX3" fmla="*/ 2937510 w 4983480"/>
              <a:gd name="connsiteY3" fmla="*/ 125730 h 2548890"/>
              <a:gd name="connsiteX4" fmla="*/ 4217670 w 4983480"/>
              <a:gd name="connsiteY4" fmla="*/ 262890 h 2548890"/>
              <a:gd name="connsiteX5" fmla="*/ 4834890 w 4983480"/>
              <a:gd name="connsiteY5" fmla="*/ 194310 h 2548890"/>
              <a:gd name="connsiteX6" fmla="*/ 4823460 w 4983480"/>
              <a:gd name="connsiteY6" fmla="*/ 1428750 h 2548890"/>
              <a:gd name="connsiteX7" fmla="*/ 4914900 w 4983480"/>
              <a:gd name="connsiteY7" fmla="*/ 1954530 h 2548890"/>
              <a:gd name="connsiteX8" fmla="*/ 4800600 w 4983480"/>
              <a:gd name="connsiteY8" fmla="*/ 2548890 h 2548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83480" h="2548890">
                <a:moveTo>
                  <a:pt x="0" y="297180"/>
                </a:moveTo>
                <a:cubicBezTo>
                  <a:pt x="264795" y="206692"/>
                  <a:pt x="529590" y="116205"/>
                  <a:pt x="834390" y="114300"/>
                </a:cubicBezTo>
                <a:cubicBezTo>
                  <a:pt x="1139190" y="112395"/>
                  <a:pt x="1478280" y="283845"/>
                  <a:pt x="1828800" y="285750"/>
                </a:cubicBezTo>
                <a:cubicBezTo>
                  <a:pt x="2179320" y="287655"/>
                  <a:pt x="2539365" y="129540"/>
                  <a:pt x="2937510" y="125730"/>
                </a:cubicBezTo>
                <a:cubicBezTo>
                  <a:pt x="3335655" y="121920"/>
                  <a:pt x="3901440" y="251460"/>
                  <a:pt x="4217670" y="262890"/>
                </a:cubicBezTo>
                <a:cubicBezTo>
                  <a:pt x="4533900" y="274320"/>
                  <a:pt x="4733925" y="0"/>
                  <a:pt x="4834890" y="194310"/>
                </a:cubicBezTo>
                <a:cubicBezTo>
                  <a:pt x="4935855" y="388620"/>
                  <a:pt x="4810125" y="1135380"/>
                  <a:pt x="4823460" y="1428750"/>
                </a:cubicBezTo>
                <a:cubicBezTo>
                  <a:pt x="4836795" y="1722120"/>
                  <a:pt x="4918710" y="1767840"/>
                  <a:pt x="4914900" y="1954530"/>
                </a:cubicBezTo>
                <a:cubicBezTo>
                  <a:pt x="4911090" y="2141220"/>
                  <a:pt x="4983480" y="2474595"/>
                  <a:pt x="4800600" y="2548890"/>
                </a:cubicBezTo>
              </a:path>
            </a:pathLst>
          </a:custGeom>
          <a:ln>
            <a:solidFill>
              <a:schemeClr val="accent5">
                <a:lumMod val="60000"/>
                <a:lumOff val="40000"/>
              </a:schemeClr>
            </a:solidFill>
          </a:ln>
          <a:effectLst>
            <a:glow rad="139700">
              <a:schemeClr val="accent1">
                <a:satMod val="175000"/>
                <a:alpha val="40000"/>
              </a:schemeClr>
            </a:glow>
            <a:outerShdw blurRad="40000" dist="23000" dir="5400000" rotWithShape="0">
              <a:srgbClr val="000000">
                <a:alpha val="35000"/>
              </a:srgbClr>
            </a:outerShdw>
          </a:effectLst>
        </p:spPr>
        <p:style>
          <a:lnRef idx="3">
            <a:schemeClr val="accent5"/>
          </a:lnRef>
          <a:fillRef idx="0">
            <a:schemeClr val="accent5"/>
          </a:fillRef>
          <a:effectRef idx="2">
            <a:schemeClr val="accent5"/>
          </a:effectRef>
          <a:fontRef idx="minor">
            <a:schemeClr val="tx1"/>
          </a:fontRef>
        </p:style>
        <p:txBody>
          <a:bodyPr rtlCol="0" anchor="ctr"/>
          <a:lstStyle/>
          <a:p>
            <a:pPr algn="ctr"/>
            <a:endParaRPr lang="uk-UA">
              <a:effectLst>
                <a:glow rad="139700">
                  <a:schemeClr val="accent5">
                    <a:satMod val="175000"/>
                    <a:alpha val="40000"/>
                  </a:schemeClr>
                </a:glow>
              </a:effectLst>
            </a:endParaRPr>
          </a:p>
        </p:txBody>
      </p:sp>
      <p:sp>
        <p:nvSpPr>
          <p:cNvPr id="7" name="Полилиния 6"/>
          <p:cNvSpPr/>
          <p:nvPr/>
        </p:nvSpPr>
        <p:spPr>
          <a:xfrm>
            <a:off x="2051720" y="1794877"/>
            <a:ext cx="5141595" cy="2642235"/>
          </a:xfrm>
          <a:custGeom>
            <a:avLst/>
            <a:gdLst>
              <a:gd name="connsiteX0" fmla="*/ 0 w 5141595"/>
              <a:gd name="connsiteY0" fmla="*/ 207645 h 2642235"/>
              <a:gd name="connsiteX1" fmla="*/ 377190 w 5141595"/>
              <a:gd name="connsiteY1" fmla="*/ 310515 h 2642235"/>
              <a:gd name="connsiteX2" fmla="*/ 1314450 w 5141595"/>
              <a:gd name="connsiteY2" fmla="*/ 424815 h 2642235"/>
              <a:gd name="connsiteX3" fmla="*/ 2045970 w 5141595"/>
              <a:gd name="connsiteY3" fmla="*/ 230505 h 2642235"/>
              <a:gd name="connsiteX4" fmla="*/ 3120390 w 5141595"/>
              <a:gd name="connsiteY4" fmla="*/ 390525 h 2642235"/>
              <a:gd name="connsiteX5" fmla="*/ 4869180 w 5141595"/>
              <a:gd name="connsiteY5" fmla="*/ 253365 h 2642235"/>
              <a:gd name="connsiteX6" fmla="*/ 4754880 w 5141595"/>
              <a:gd name="connsiteY6" fmla="*/ 1910715 h 2642235"/>
              <a:gd name="connsiteX7" fmla="*/ 4960620 w 5141595"/>
              <a:gd name="connsiteY7" fmla="*/ 2642235 h 264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1595" h="2642235">
                <a:moveTo>
                  <a:pt x="0" y="207645"/>
                </a:moveTo>
                <a:cubicBezTo>
                  <a:pt x="79057" y="240982"/>
                  <a:pt x="158115" y="274320"/>
                  <a:pt x="377190" y="310515"/>
                </a:cubicBezTo>
                <a:cubicBezTo>
                  <a:pt x="596265" y="346710"/>
                  <a:pt x="1036320" y="438150"/>
                  <a:pt x="1314450" y="424815"/>
                </a:cubicBezTo>
                <a:cubicBezTo>
                  <a:pt x="1592580" y="411480"/>
                  <a:pt x="1744980" y="236220"/>
                  <a:pt x="2045970" y="230505"/>
                </a:cubicBezTo>
                <a:cubicBezTo>
                  <a:pt x="2346960" y="224790"/>
                  <a:pt x="2649855" y="386715"/>
                  <a:pt x="3120390" y="390525"/>
                </a:cubicBezTo>
                <a:cubicBezTo>
                  <a:pt x="3590925" y="394335"/>
                  <a:pt x="4596765" y="0"/>
                  <a:pt x="4869180" y="253365"/>
                </a:cubicBezTo>
                <a:cubicBezTo>
                  <a:pt x="5141595" y="506730"/>
                  <a:pt x="4739640" y="1512570"/>
                  <a:pt x="4754880" y="1910715"/>
                </a:cubicBezTo>
                <a:cubicBezTo>
                  <a:pt x="4770120" y="2308860"/>
                  <a:pt x="4960620" y="2642235"/>
                  <a:pt x="4960620" y="2642235"/>
                </a:cubicBezTo>
              </a:path>
            </a:pathLst>
          </a:custGeom>
          <a:ln>
            <a:solidFill>
              <a:schemeClr val="accent2">
                <a:lumMod val="50000"/>
              </a:schemeClr>
            </a:solidFill>
          </a:ln>
          <a:effectLst>
            <a:glow rad="101600">
              <a:schemeClr val="accent5">
                <a:satMod val="175000"/>
                <a:alpha val="40000"/>
              </a:schemeClr>
            </a:glow>
            <a:outerShdw blurRad="40000" dist="23000" dir="5400000" rotWithShape="0">
              <a:srgbClr val="000000">
                <a:alpha val="35000"/>
              </a:srgbClr>
            </a:outerShdw>
          </a:effectLst>
        </p:spPr>
        <p:style>
          <a:lnRef idx="3">
            <a:schemeClr val="accent1"/>
          </a:lnRef>
          <a:fillRef idx="0">
            <a:schemeClr val="accent1"/>
          </a:fillRef>
          <a:effectRef idx="2">
            <a:schemeClr val="accent1"/>
          </a:effectRef>
          <a:fontRef idx="minor">
            <a:schemeClr val="tx1"/>
          </a:fontRef>
        </p:style>
        <p:txBody>
          <a:bodyPr rtlCol="0" anchor="ctr"/>
          <a:lstStyle/>
          <a:p>
            <a:pPr algn="ctr"/>
            <a:endParaRPr lang="uk-UA"/>
          </a:p>
        </p:txBody>
      </p:sp>
      <p:sp>
        <p:nvSpPr>
          <p:cNvPr id="8" name="Половина рамки 7"/>
          <p:cNvSpPr/>
          <p:nvPr/>
        </p:nvSpPr>
        <p:spPr>
          <a:xfrm>
            <a:off x="0" y="0"/>
            <a:ext cx="3347864" cy="6597352"/>
          </a:xfrm>
          <a:prstGeom prst="halfFrame">
            <a:avLst>
              <a:gd name="adj1" fmla="val 3971"/>
              <a:gd name="adj2" fmla="val 32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uk-UA">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нутый угол 2"/>
          <p:cNvSpPr/>
          <p:nvPr/>
        </p:nvSpPr>
        <p:spPr>
          <a:xfrm>
            <a:off x="395536" y="188640"/>
            <a:ext cx="5040560" cy="1080120"/>
          </a:xfrm>
          <a:prstGeom prst="foldedCorner">
            <a:avLst>
              <a:gd name="adj" fmla="val 317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
        <p:nvSpPr>
          <p:cNvPr id="2" name="Прямоугольник 1"/>
          <p:cNvSpPr/>
          <p:nvPr/>
        </p:nvSpPr>
        <p:spPr>
          <a:xfrm>
            <a:off x="539552" y="404664"/>
            <a:ext cx="4472699"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6. Choose a normal ring.</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Блок-схема: внутренняя память 3"/>
          <p:cNvSpPr/>
          <p:nvPr/>
        </p:nvSpPr>
        <p:spPr>
          <a:xfrm>
            <a:off x="179512" y="2852936"/>
            <a:ext cx="4896544" cy="3878878"/>
          </a:xfrm>
          <a:prstGeom prst="flowChartInternalStorage">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dirty="0" smtClean="0">
                <a:solidFill>
                  <a:schemeClr val="accent2">
                    <a:lumMod val="50000"/>
                  </a:schemeClr>
                </a:solidFill>
              </a:rPr>
              <a:t>Do you really want your colleagues to hear </a:t>
            </a:r>
            <a:r>
              <a:rPr lang="en-US" sz="2400" b="1" dirty="0" err="1" smtClean="0">
                <a:solidFill>
                  <a:schemeClr val="accent2">
                    <a:lumMod val="50000"/>
                  </a:schemeClr>
                </a:solidFill>
              </a:rPr>
              <a:t>Kanye</a:t>
            </a:r>
            <a:r>
              <a:rPr lang="en-US" sz="2400" b="1" dirty="0" smtClean="0">
                <a:solidFill>
                  <a:schemeClr val="accent2">
                    <a:lumMod val="50000"/>
                  </a:schemeClr>
                </a:solidFill>
              </a:rPr>
              <a:t> West's latest single blasting on your </a:t>
            </a:r>
            <a:r>
              <a:rPr lang="en-US" sz="2400" b="1" dirty="0" err="1" smtClean="0">
                <a:solidFill>
                  <a:schemeClr val="accent2">
                    <a:lumMod val="50000"/>
                  </a:schemeClr>
                </a:solidFill>
              </a:rPr>
              <a:t>cellphone</a:t>
            </a:r>
            <a:r>
              <a:rPr lang="en-US" sz="2400" b="1" dirty="0" smtClean="0">
                <a:solidFill>
                  <a:schemeClr val="accent2">
                    <a:lumMod val="50000"/>
                  </a:schemeClr>
                </a:solidFill>
              </a:rPr>
              <a:t> while you're fumbling to silence it? Hopefully not. You need to consider what you use as a ringtone and think about how other people are going to react to it.</a:t>
            </a:r>
            <a:endParaRPr lang="uk-UA" sz="2400" b="1" dirty="0">
              <a:solidFill>
                <a:schemeClr val="accent2">
                  <a:lumMod val="50000"/>
                </a:schemeClr>
              </a:solidFill>
            </a:endParaRPr>
          </a:p>
        </p:txBody>
      </p:sp>
      <p:sp>
        <p:nvSpPr>
          <p:cNvPr id="5" name="5-конечная звезда 4"/>
          <p:cNvSpPr/>
          <p:nvPr/>
        </p:nvSpPr>
        <p:spPr>
          <a:xfrm rot="20395685">
            <a:off x="3826768" y="2251721"/>
            <a:ext cx="1008112" cy="100811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5-конечная звезда 6"/>
          <p:cNvSpPr/>
          <p:nvPr/>
        </p:nvSpPr>
        <p:spPr>
          <a:xfrm rot="20645429">
            <a:off x="4355958" y="3206074"/>
            <a:ext cx="559332" cy="60340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5-конечная звезда 7"/>
          <p:cNvSpPr/>
          <p:nvPr/>
        </p:nvSpPr>
        <p:spPr>
          <a:xfrm rot="840616">
            <a:off x="4708730" y="2767651"/>
            <a:ext cx="559332" cy="60340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5-конечная звезда 8"/>
          <p:cNvSpPr/>
          <p:nvPr/>
        </p:nvSpPr>
        <p:spPr>
          <a:xfrm rot="20645429">
            <a:off x="4067926" y="2485994"/>
            <a:ext cx="559332" cy="60340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оловина рамки 10"/>
          <p:cNvSpPr/>
          <p:nvPr/>
        </p:nvSpPr>
        <p:spPr>
          <a:xfrm>
            <a:off x="0" y="0"/>
            <a:ext cx="3347864" cy="6597352"/>
          </a:xfrm>
          <a:prstGeom prst="halfFrame">
            <a:avLst>
              <a:gd name="adj1" fmla="val 3971"/>
              <a:gd name="adj2" fmla="val 3289"/>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solidFill>
                <a:schemeClr val="tx1"/>
              </a:solidFill>
            </a:endParaRPr>
          </a:p>
        </p:txBody>
      </p:sp>
    </p:spTree>
  </p:cSld>
  <p:clrMapOvr>
    <a:masterClrMapping/>
  </p:clrMapOvr>
  <p:transition>
    <p:comb dir="vert"/>
  </p:transition>
  <p:timing>
    <p:tnLst>
      <p:par>
        <p:cTn id="1" dur="indefinite" restart="never" nodeType="tmRoot"/>
      </p:par>
    </p:tnLst>
  </p:timing>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171</TotalTime>
  <Words>686</Words>
  <Application>Microsoft Office PowerPoint</Application>
  <PresentationFormat>Экран (4:3)</PresentationFormat>
  <Paragraphs>30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root</dc:creator>
  <cp:lastModifiedBy>RePack by SPecialiST</cp:lastModifiedBy>
  <cp:revision>25</cp:revision>
  <dcterms:created xsi:type="dcterms:W3CDTF">2013-12-12T16:11:20Z</dcterms:created>
  <dcterms:modified xsi:type="dcterms:W3CDTF">2013-12-13T18:11:48Z</dcterms:modified>
</cp:coreProperties>
</file>