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87" r:id="rId7"/>
    <p:sldId id="288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72" r:id="rId23"/>
    <p:sldId id="259" r:id="rId24"/>
    <p:sldId id="260" r:id="rId25"/>
    <p:sldId id="261" r:id="rId26"/>
    <p:sldId id="262" r:id="rId27"/>
    <p:sldId id="263" r:id="rId28"/>
    <p:sldId id="267" r:id="rId29"/>
    <p:sldId id="268" r:id="rId30"/>
    <p:sldId id="269" r:id="rId31"/>
    <p:sldId id="270" r:id="rId32"/>
    <p:sldId id="27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2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3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3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3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0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3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7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9702-5A5B-4B4A-B034-F7940772A098}" type="datetimeFigureOut">
              <a:rPr lang="ru-RU" smtClean="0"/>
              <a:t>03.06.2014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D7A1-793A-46C1-BF92-E1349AD8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slide" Target="slide5.xml"/><Relationship Id="rId4" Type="http://schemas.openxmlformats.org/officeDocument/2006/relationships/image" Target="../media/image3.jpe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slide" Target="slide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slide" Target="slide27.xml"/><Relationship Id="rId4" Type="http://schemas.openxmlformats.org/officeDocument/2006/relationships/image" Target="../media/image3.jpeg"/><Relationship Id="rId9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538421.vk.me/u248659/docs/9cf419aeed7b/rocket.gif?extra=WdpQonaoj3b9kYgIgMKKhWpOgEqgG9_2LcOgeB0-Kd10yG85Qv6yw4M0hEffLjsvbRI-WKp4A5gAhh2GFNKuOOK2zh0CMfS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12219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00"/>
    </mc:Choice>
    <mc:Fallback xmlns="">
      <p:transition spd="slow" advClick="0" advTm="1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906812"/>
            <a:ext cx="10536200" cy="3419931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>
                <a:solidFill>
                  <a:schemeClr val="tx1"/>
                </a:solidFill>
              </a:rPr>
              <a:t>Пілотована</a:t>
            </a:r>
            <a:r>
              <a:rPr lang="ru-RU" sz="3200" b="1" i="1" dirty="0">
                <a:solidFill>
                  <a:schemeClr val="tx1"/>
                </a:solidFill>
              </a:rPr>
              <a:t> </a:t>
            </a:r>
            <a:r>
              <a:rPr lang="ru-RU" sz="3200" b="1" i="1" dirty="0" smtClean="0">
                <a:solidFill>
                  <a:schemeClr val="tx1"/>
                </a:solidFill>
              </a:rPr>
              <a:t>космонавтика</a:t>
            </a: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Перший </a:t>
            </a:r>
            <a:r>
              <a:rPr lang="ru-RU" sz="2400" i="1" dirty="0">
                <a:solidFill>
                  <a:schemeClr val="tx1"/>
                </a:solidFill>
              </a:rPr>
              <a:t>космонавт </a:t>
            </a:r>
            <a:r>
              <a:rPr lang="ru-RU" sz="2400" i="1" dirty="0" err="1">
                <a:solidFill>
                  <a:schemeClr val="tx1"/>
                </a:solidFill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Леонід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Каденюк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здійснив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свій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19 листопада 1997 року, у </a:t>
            </a:r>
            <a:r>
              <a:rPr lang="ru-RU" sz="2400" i="1" dirty="0" err="1">
                <a:solidFill>
                  <a:schemeClr val="tx1"/>
                </a:solidFill>
              </a:rPr>
              <a:t>складі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міжнародного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екіпажу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американському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кораблі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en-US" sz="2400" i="1" dirty="0">
                <a:solidFill>
                  <a:schemeClr val="tx1"/>
                </a:solidFill>
              </a:rPr>
              <a:t>Columbia». </a:t>
            </a:r>
            <a:r>
              <a:rPr lang="ru-RU" sz="2400" i="1" dirty="0">
                <a:solidFill>
                  <a:schemeClr val="tx1"/>
                </a:solidFill>
              </a:rPr>
              <a:t>У </a:t>
            </a:r>
            <a:r>
              <a:rPr lang="ru-RU" sz="2400" i="1" dirty="0" err="1">
                <a:solidFill>
                  <a:schemeClr val="tx1"/>
                </a:solidFill>
              </a:rPr>
              <a:t>цей</a:t>
            </a:r>
            <a:r>
              <a:rPr lang="ru-RU" sz="2400" i="1" dirty="0">
                <a:solidFill>
                  <a:schemeClr val="tx1"/>
                </a:solidFill>
              </a:rPr>
              <a:t> час </a:t>
            </a:r>
            <a:r>
              <a:rPr lang="ru-RU" sz="2400" i="1" dirty="0" err="1">
                <a:solidFill>
                  <a:schemeClr val="tx1"/>
                </a:solidFill>
              </a:rPr>
              <a:t>ведуться</a:t>
            </a:r>
            <a:r>
              <a:rPr lang="ru-RU" sz="2400" i="1" dirty="0">
                <a:solidFill>
                  <a:schemeClr val="tx1"/>
                </a:solidFill>
              </a:rPr>
              <a:t> переговори про </a:t>
            </a:r>
            <a:r>
              <a:rPr lang="ru-RU" sz="2400" i="1" dirty="0" err="1">
                <a:solidFill>
                  <a:schemeClr val="tx1"/>
                </a:solidFill>
              </a:rPr>
              <a:t>можливість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польоту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українського</a:t>
            </a:r>
            <a:r>
              <a:rPr lang="ru-RU" sz="2400" i="1" dirty="0">
                <a:solidFill>
                  <a:schemeClr val="tx1"/>
                </a:solidFill>
              </a:rPr>
              <a:t> космонавта в </a:t>
            </a:r>
            <a:r>
              <a:rPr lang="ru-RU" sz="2400" i="1" dirty="0" err="1">
                <a:solidFill>
                  <a:schemeClr val="tx1"/>
                </a:solidFill>
              </a:rPr>
              <a:t>якості</a:t>
            </a:r>
            <a:r>
              <a:rPr lang="ru-RU" sz="2400" i="1" dirty="0">
                <a:solidFill>
                  <a:schemeClr val="tx1"/>
                </a:solidFill>
              </a:rPr>
              <a:t> члена </a:t>
            </a:r>
            <a:r>
              <a:rPr lang="ru-RU" sz="2400" i="1" dirty="0" err="1">
                <a:solidFill>
                  <a:schemeClr val="tx1"/>
                </a:solidFill>
              </a:rPr>
              <a:t>піврічної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експедиції</a:t>
            </a:r>
            <a:r>
              <a:rPr lang="ru-RU" sz="2400" i="1" dirty="0">
                <a:solidFill>
                  <a:schemeClr val="tx1"/>
                </a:solidFill>
              </a:rPr>
              <a:t> на борт МКС за </a:t>
            </a:r>
            <a:r>
              <a:rPr lang="ru-RU" sz="2400" i="1" dirty="0" err="1">
                <a:solidFill>
                  <a:schemeClr val="tx1"/>
                </a:solidFill>
              </a:rPr>
              <a:t>рахунок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російської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 smtClean="0">
                <a:solidFill>
                  <a:schemeClr val="tx1"/>
                </a:solidFill>
              </a:rPr>
              <a:t>квоти</a:t>
            </a:r>
            <a:r>
              <a:rPr lang="ru-RU" sz="2400" i="1" dirty="0" smtClean="0">
                <a:solidFill>
                  <a:schemeClr val="tx1"/>
                </a:solidFill>
              </a:rPr>
              <a:t>. </a:t>
            </a:r>
            <a:r>
              <a:rPr lang="ru-RU" sz="2400" i="1" dirty="0">
                <a:solidFill>
                  <a:schemeClr val="tx1"/>
                </a:solidFill>
              </a:rPr>
              <a:t>На </a:t>
            </a:r>
            <a:r>
              <a:rPr lang="ru-RU" sz="2400" i="1" dirty="0" err="1">
                <a:solidFill>
                  <a:schemeClr val="tx1"/>
                </a:solidFill>
              </a:rPr>
              <a:t>підготовку</a:t>
            </a:r>
            <a:r>
              <a:rPr lang="ru-RU" sz="2400" i="1" dirty="0">
                <a:solidFill>
                  <a:schemeClr val="tx1"/>
                </a:solidFill>
              </a:rPr>
              <a:t> й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потрібно</a:t>
            </a:r>
            <a:r>
              <a:rPr lang="ru-RU" sz="2400" i="1" dirty="0">
                <a:solidFill>
                  <a:schemeClr val="tx1"/>
                </a:solidFill>
              </a:rPr>
              <a:t> ~130 млн </a:t>
            </a:r>
            <a:r>
              <a:rPr lang="ru-RU" sz="2400" i="1" dirty="0" err="1">
                <a:solidFill>
                  <a:schemeClr val="tx1"/>
                </a:solidFill>
              </a:rPr>
              <a:t>доларів</a:t>
            </a:r>
            <a:r>
              <a:rPr lang="ru-RU" sz="2400" i="1" dirty="0">
                <a:solidFill>
                  <a:schemeClr val="tx1"/>
                </a:solidFill>
              </a:rPr>
              <a:t>. В </a:t>
            </a:r>
            <a:r>
              <a:rPr lang="ru-RU" sz="2400" i="1" dirty="0" err="1">
                <a:solidFill>
                  <a:schemeClr val="tx1"/>
                </a:solidFill>
              </a:rPr>
              <a:t>перспективі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можливий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після</a:t>
            </a:r>
            <a:r>
              <a:rPr lang="ru-RU" sz="2400" i="1" dirty="0">
                <a:solidFill>
                  <a:schemeClr val="tx1"/>
                </a:solidFill>
              </a:rPr>
              <a:t> 2013 </a:t>
            </a:r>
            <a:r>
              <a:rPr lang="ru-RU" sz="2400" i="1" dirty="0" smtClean="0">
                <a:solidFill>
                  <a:schemeClr val="tx1"/>
                </a:solidFill>
              </a:rPr>
              <a:t>року.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034133" y="1006651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 smtClean="0"/>
              <a:t>етап</a:t>
            </a:r>
            <a:endParaRPr lang="ru-RU" sz="2800" dirty="0"/>
          </a:p>
        </p:txBody>
      </p:sp>
      <p:sp>
        <p:nvSpPr>
          <p:cNvPr id="18" name="Скругленный прямоугольник 17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865222"/>
            <a:ext cx="10536200" cy="4804315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chemeClr val="tx1"/>
                </a:solidFill>
              </a:rPr>
              <a:t>Пілотована</a:t>
            </a:r>
            <a:r>
              <a:rPr lang="ru-RU" sz="3200" b="1" i="1" dirty="0" smtClean="0">
                <a:solidFill>
                  <a:schemeClr val="tx1"/>
                </a:solidFill>
              </a:rPr>
              <a:t> космонавтика</a:t>
            </a:r>
          </a:p>
          <a:p>
            <a:pPr algn="just"/>
            <a:r>
              <a:rPr lang="ru-RU" sz="2400" i="1" dirty="0">
                <a:solidFill>
                  <a:schemeClr val="tx1"/>
                </a:solidFill>
              </a:rPr>
              <a:t>	</a:t>
            </a:r>
            <a:r>
              <a:rPr lang="ru-RU" sz="2400" i="1" dirty="0" err="1">
                <a:solidFill>
                  <a:schemeClr val="tx1"/>
                </a:solidFill>
              </a:rPr>
              <a:t>Крім</a:t>
            </a:r>
            <a:r>
              <a:rPr lang="ru-RU" sz="2400" i="1" dirty="0">
                <a:solidFill>
                  <a:schemeClr val="tx1"/>
                </a:solidFill>
              </a:rPr>
              <a:t> того </a:t>
            </a:r>
            <a:r>
              <a:rPr lang="ru-RU" sz="2400" i="1" dirty="0" err="1">
                <a:solidFill>
                  <a:schemeClr val="tx1"/>
                </a:solidFill>
              </a:rPr>
              <a:t>український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носій</a:t>
            </a:r>
            <a:r>
              <a:rPr lang="ru-RU" sz="2400" i="1" dirty="0">
                <a:solidFill>
                  <a:schemeClr val="tx1"/>
                </a:solidFill>
              </a:rPr>
              <a:t> Зеніт-2 в </a:t>
            </a:r>
            <a:r>
              <a:rPr lang="ru-RU" sz="2400" i="1" dirty="0" err="1">
                <a:solidFill>
                  <a:schemeClr val="tx1"/>
                </a:solidFill>
              </a:rPr>
              <a:t>перспективі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використовуватися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пілотованих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пусків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адже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цього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він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проектувався</a:t>
            </a:r>
            <a:r>
              <a:rPr lang="ru-RU" sz="2400" i="1" dirty="0">
                <a:solidFill>
                  <a:schemeClr val="tx1"/>
                </a:solidFill>
              </a:rPr>
              <a:t>. З </a:t>
            </a:r>
            <a:r>
              <a:rPr lang="ru-RU" sz="2400" i="1" dirty="0" err="1">
                <a:solidFill>
                  <a:schemeClr val="tx1"/>
                </a:solidFill>
              </a:rPr>
              <a:t>підвищенням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рівня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надійності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носія</a:t>
            </a:r>
            <a:r>
              <a:rPr lang="ru-RU" sz="2400" i="1" dirty="0">
                <a:solidFill>
                  <a:schemeClr val="tx1"/>
                </a:solidFill>
              </a:rPr>
              <a:t> та з </a:t>
            </a:r>
            <a:r>
              <a:rPr lang="ru-RU" sz="2400" i="1" dirty="0" err="1">
                <a:solidFill>
                  <a:schemeClr val="tx1"/>
                </a:solidFill>
              </a:rPr>
              <a:t>появою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необхідності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його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можна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невеликі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терміни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пристосувати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цього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завдання</a:t>
            </a:r>
            <a:r>
              <a:rPr lang="ru-RU" sz="2400" i="1" dirty="0">
                <a:solidFill>
                  <a:schemeClr val="tx1"/>
                </a:solidFill>
              </a:rPr>
              <a:t>. У </a:t>
            </a:r>
            <a:r>
              <a:rPr lang="ru-RU" sz="2400" i="1" dirty="0" err="1">
                <a:solidFill>
                  <a:schemeClr val="tx1"/>
                </a:solidFill>
              </a:rPr>
              <a:t>цей</a:t>
            </a:r>
            <a:r>
              <a:rPr lang="ru-RU" sz="2400" i="1" dirty="0">
                <a:solidFill>
                  <a:schemeClr val="tx1"/>
                </a:solidFill>
              </a:rPr>
              <a:t> час </a:t>
            </a:r>
            <a:r>
              <a:rPr lang="ru-RU" sz="2400" i="1" dirty="0" err="1">
                <a:solidFill>
                  <a:schemeClr val="tx1"/>
                </a:solidFill>
              </a:rPr>
              <a:t>ведеться</a:t>
            </a:r>
            <a:r>
              <a:rPr lang="ru-RU" sz="2400" i="1" dirty="0">
                <a:solidFill>
                  <a:schemeClr val="tx1"/>
                </a:solidFill>
              </a:rPr>
              <a:t> робота над </a:t>
            </a:r>
            <a:r>
              <a:rPr lang="ru-RU" sz="2400" i="1" dirty="0" err="1">
                <a:solidFill>
                  <a:schemeClr val="tx1"/>
                </a:solidFill>
              </a:rPr>
              <a:t>поліпшенням</a:t>
            </a:r>
            <a:r>
              <a:rPr lang="ru-RU" sz="2400" i="1" dirty="0">
                <a:solidFill>
                  <a:schemeClr val="tx1"/>
                </a:solidFill>
              </a:rPr>
              <a:t> статистики </a:t>
            </a:r>
            <a:r>
              <a:rPr lang="ru-RU" sz="2400" i="1" dirty="0" err="1">
                <a:solidFill>
                  <a:schemeClr val="tx1"/>
                </a:solidFill>
              </a:rPr>
              <a:t>пусків</a:t>
            </a:r>
            <a:r>
              <a:rPr lang="ru-RU" sz="2400" i="1" dirty="0">
                <a:solidFill>
                  <a:schemeClr val="tx1"/>
                </a:solidFill>
              </a:rPr>
              <a:t> й </a:t>
            </a:r>
            <a:r>
              <a:rPr lang="ru-RU" sz="2400" i="1" dirty="0" err="1">
                <a:solidFill>
                  <a:schemeClr val="tx1"/>
                </a:solidFill>
              </a:rPr>
              <a:t>відпрацюванням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ракети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25 </a:t>
            </a:r>
            <a:r>
              <a:rPr lang="ru-RU" sz="2400" i="1" dirty="0" err="1">
                <a:solidFill>
                  <a:schemeClr val="tx1"/>
                </a:solidFill>
              </a:rPr>
              <a:t>травня</a:t>
            </a:r>
            <a:r>
              <a:rPr lang="ru-RU" sz="2400" i="1" dirty="0">
                <a:solidFill>
                  <a:schemeClr val="tx1"/>
                </a:solidFill>
              </a:rPr>
              <a:t> 2012 року заступник </a:t>
            </a:r>
            <a:r>
              <a:rPr lang="ru-RU" sz="2400" i="1" dirty="0" err="1">
                <a:solidFill>
                  <a:schemeClr val="tx1"/>
                </a:solidFill>
              </a:rPr>
              <a:t>керівника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Роскосмосу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Віталій</a:t>
            </a:r>
            <a:r>
              <a:rPr lang="ru-RU" sz="2400" i="1" dirty="0">
                <a:solidFill>
                  <a:schemeClr val="tx1"/>
                </a:solidFill>
              </a:rPr>
              <a:t> Давидов </a:t>
            </a:r>
            <a:r>
              <a:rPr lang="ru-RU" sz="2400" i="1" dirty="0" err="1">
                <a:solidFill>
                  <a:schemeClr val="tx1"/>
                </a:solidFill>
              </a:rPr>
              <a:t>повідомив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що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Роскосмос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почати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випробування</a:t>
            </a:r>
            <a:r>
              <a:rPr lang="ru-RU" sz="2400" i="1" dirty="0">
                <a:solidFill>
                  <a:schemeClr val="tx1"/>
                </a:solidFill>
              </a:rPr>
              <a:t> нового перспективного </a:t>
            </a:r>
            <a:r>
              <a:rPr lang="ru-RU" sz="2400" i="1" dirty="0" err="1">
                <a:solidFill>
                  <a:schemeClr val="tx1"/>
                </a:solidFill>
              </a:rPr>
              <a:t>пілотованого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корабля на </a:t>
            </a:r>
            <a:r>
              <a:rPr lang="ru-RU" sz="2400" i="1" dirty="0" err="1">
                <a:solidFill>
                  <a:schemeClr val="tx1"/>
                </a:solidFill>
              </a:rPr>
              <a:t>космодромі</a:t>
            </a:r>
            <a:r>
              <a:rPr lang="ru-RU" sz="2400" i="1" dirty="0">
                <a:solidFill>
                  <a:schemeClr val="tx1"/>
                </a:solidFill>
              </a:rPr>
              <a:t> Байконур за </a:t>
            </a:r>
            <a:r>
              <a:rPr lang="ru-RU" sz="2400" i="1" dirty="0" err="1">
                <a:solidFill>
                  <a:schemeClr val="tx1"/>
                </a:solidFill>
              </a:rPr>
              <a:t>допомогою</a:t>
            </a:r>
            <a:r>
              <a:rPr lang="ru-RU" sz="2400" i="1" dirty="0">
                <a:solidFill>
                  <a:schemeClr val="tx1"/>
                </a:solidFill>
              </a:rPr>
              <a:t> ракет-</a:t>
            </a:r>
            <a:r>
              <a:rPr lang="ru-RU" sz="2400" i="1" dirty="0" err="1">
                <a:solidFill>
                  <a:schemeClr val="tx1"/>
                </a:solidFill>
              </a:rPr>
              <a:t>носіїв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Зеніт</a:t>
            </a:r>
            <a:r>
              <a:rPr lang="ru-RU" sz="2400" i="1" dirty="0">
                <a:solidFill>
                  <a:schemeClr val="tx1"/>
                </a:solidFill>
              </a:rPr>
              <a:t>» і «Протон», </a:t>
            </a:r>
            <a:r>
              <a:rPr lang="ru-RU" sz="2400" i="1" dirty="0" err="1">
                <a:solidFill>
                  <a:schemeClr val="tx1"/>
                </a:solidFill>
              </a:rPr>
              <a:t>якщо</a:t>
            </a:r>
            <a:r>
              <a:rPr lang="ru-RU" sz="2400" i="1" dirty="0">
                <a:solidFill>
                  <a:schemeClr val="tx1"/>
                </a:solidFill>
              </a:rPr>
              <a:t> нова ракета-</a:t>
            </a:r>
            <a:r>
              <a:rPr lang="ru-RU" sz="2400" i="1" dirty="0" err="1">
                <a:solidFill>
                  <a:schemeClr val="tx1"/>
                </a:solidFill>
              </a:rPr>
              <a:t>носій</a:t>
            </a:r>
            <a:r>
              <a:rPr lang="ru-RU" sz="2400" i="1" dirty="0">
                <a:solidFill>
                  <a:schemeClr val="tx1"/>
                </a:solidFill>
              </a:rPr>
              <a:t> «Ангара» не буде </a:t>
            </a:r>
            <a:r>
              <a:rPr lang="ru-RU" sz="2400" i="1" dirty="0" smtClean="0">
                <a:solidFill>
                  <a:schemeClr val="tx1"/>
                </a:solidFill>
              </a:rPr>
              <a:t>готова.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034133" y="1006651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 smtClean="0"/>
              <a:t>етап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865223"/>
            <a:ext cx="10536200" cy="4317864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chemeClr val="tx1"/>
                </a:solidFill>
              </a:rPr>
              <a:t>Пілотована</a:t>
            </a:r>
            <a:r>
              <a:rPr lang="ru-RU" sz="3200" b="1" i="1" dirty="0" smtClean="0">
                <a:solidFill>
                  <a:schemeClr val="tx1"/>
                </a:solidFill>
              </a:rPr>
              <a:t> космонавтика</a:t>
            </a: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«</a:t>
            </a:r>
            <a:r>
              <a:rPr lang="ru-RU" sz="2400" i="1" dirty="0">
                <a:solidFill>
                  <a:schemeClr val="tx1"/>
                </a:solidFill>
              </a:rPr>
              <a:t>Союз» </a:t>
            </a:r>
            <a:r>
              <a:rPr lang="ru-RU" sz="2400" i="1" dirty="0" err="1">
                <a:solidFill>
                  <a:schemeClr val="tx1"/>
                </a:solidFill>
              </a:rPr>
              <a:t>підняти</a:t>
            </a:r>
            <a:r>
              <a:rPr lang="ru-RU" sz="2400" i="1" dirty="0">
                <a:solidFill>
                  <a:schemeClr val="tx1"/>
                </a:solidFill>
              </a:rPr>
              <a:t> не </a:t>
            </a:r>
            <a:r>
              <a:rPr lang="ru-RU" sz="2400" i="1" dirty="0" err="1">
                <a:solidFill>
                  <a:schemeClr val="tx1"/>
                </a:solidFill>
              </a:rPr>
              <a:t>зможе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Відразу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розробники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передбачали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що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якщо</a:t>
            </a:r>
            <a:r>
              <a:rPr lang="ru-RU" sz="2400" i="1" dirty="0">
                <a:solidFill>
                  <a:schemeClr val="tx1"/>
                </a:solidFill>
              </a:rPr>
              <a:t> не буде </a:t>
            </a:r>
            <a:r>
              <a:rPr lang="ru-RU" sz="2400" i="1" dirty="0" err="1">
                <a:solidFill>
                  <a:schemeClr val="tx1"/>
                </a:solidFill>
              </a:rPr>
              <a:t>ракети</a:t>
            </a:r>
            <a:r>
              <a:rPr lang="ru-RU" sz="2400" i="1" dirty="0">
                <a:solidFill>
                  <a:schemeClr val="tx1"/>
                </a:solidFill>
              </a:rPr>
              <a:t> «Русь-М», то </a:t>
            </a:r>
            <a:r>
              <a:rPr lang="ru-RU" sz="2400" i="1" dirty="0" err="1">
                <a:solidFill>
                  <a:schemeClr val="tx1"/>
                </a:solidFill>
              </a:rPr>
              <a:t>можливо</a:t>
            </a:r>
            <a:r>
              <a:rPr lang="ru-RU" sz="2400" i="1" dirty="0">
                <a:solidFill>
                  <a:schemeClr val="tx1"/>
                </a:solidFill>
              </a:rPr>
              <a:t> до </a:t>
            </a:r>
            <a:r>
              <a:rPr lang="ru-RU" sz="2400" i="1" dirty="0" err="1">
                <a:solidFill>
                  <a:schemeClr val="tx1"/>
                </a:solidFill>
              </a:rPr>
              <a:t>цього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почати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випробування</a:t>
            </a:r>
            <a:r>
              <a:rPr lang="ru-RU" sz="2400" i="1" dirty="0">
                <a:solidFill>
                  <a:schemeClr val="tx1"/>
                </a:solidFill>
              </a:rPr>
              <a:t> корабля на </a:t>
            </a:r>
            <a:r>
              <a:rPr lang="ru-RU" sz="2400" i="1" dirty="0" err="1">
                <a:solidFill>
                  <a:schemeClr val="tx1"/>
                </a:solidFill>
              </a:rPr>
              <a:t>Байконурі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використанням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існуючих</a:t>
            </a:r>
            <a:r>
              <a:rPr lang="ru-RU" sz="2400" i="1" dirty="0">
                <a:solidFill>
                  <a:schemeClr val="tx1"/>
                </a:solidFill>
              </a:rPr>
              <a:t> ракет «</a:t>
            </a:r>
            <a:r>
              <a:rPr lang="ru-RU" sz="2400" i="1" dirty="0" err="1">
                <a:solidFill>
                  <a:schemeClr val="tx1"/>
                </a:solidFill>
              </a:rPr>
              <a:t>Зеніт</a:t>
            </a:r>
            <a:r>
              <a:rPr lang="ru-RU" sz="2400" i="1" dirty="0">
                <a:solidFill>
                  <a:schemeClr val="tx1"/>
                </a:solidFill>
              </a:rPr>
              <a:t>» і «Протон».</a:t>
            </a:r>
          </a:p>
          <a:p>
            <a:pPr algn="just"/>
            <a:endParaRPr lang="ru-RU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За </a:t>
            </a:r>
            <a:r>
              <a:rPr lang="ru-RU" sz="2400" i="1" dirty="0">
                <a:solidFill>
                  <a:schemeClr val="tx1"/>
                </a:solidFill>
              </a:rPr>
              <a:t>словами заступника </a:t>
            </a:r>
            <a:r>
              <a:rPr lang="ru-RU" sz="2400" i="1" dirty="0" err="1">
                <a:solidFill>
                  <a:schemeClr val="tx1"/>
                </a:solidFill>
              </a:rPr>
              <a:t>керівника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Роскосмосу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Віталій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Давидова</a:t>
            </a:r>
            <a:r>
              <a:rPr lang="ru-RU" sz="2400" i="1" dirty="0">
                <a:solidFill>
                  <a:schemeClr val="tx1"/>
                </a:solidFill>
              </a:rPr>
              <a:t>, теоретично </a:t>
            </a:r>
            <a:r>
              <a:rPr lang="ru-RU" sz="2400" i="1" dirty="0" err="1">
                <a:solidFill>
                  <a:schemeClr val="tx1"/>
                </a:solidFill>
              </a:rPr>
              <a:t>це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можливо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зробити</a:t>
            </a:r>
            <a:r>
              <a:rPr lang="ru-RU" sz="2400" i="1" dirty="0">
                <a:solidFill>
                  <a:schemeClr val="tx1"/>
                </a:solidFill>
              </a:rPr>
              <a:t>, про </a:t>
            </a:r>
            <a:r>
              <a:rPr lang="ru-RU" sz="2400" i="1" dirty="0" err="1">
                <a:solidFill>
                  <a:schemeClr val="tx1"/>
                </a:solidFill>
              </a:rPr>
              <a:t>що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Роскосмос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вже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неодноразово</a:t>
            </a:r>
            <a:r>
              <a:rPr lang="ru-RU" sz="2400" i="1" dirty="0">
                <a:solidFill>
                  <a:schemeClr val="tx1"/>
                </a:solidFill>
              </a:rPr>
              <a:t> говорив з </a:t>
            </a:r>
            <a:r>
              <a:rPr lang="ru-RU" sz="2400" i="1" dirty="0" err="1">
                <a:solidFill>
                  <a:schemeClr val="tx1"/>
                </a:solidFill>
              </a:rPr>
              <a:t>представниками</a:t>
            </a:r>
            <a:r>
              <a:rPr lang="ru-RU" sz="2400" i="1" dirty="0">
                <a:solidFill>
                  <a:schemeClr val="tx1"/>
                </a:solidFill>
              </a:rPr>
              <a:t> РКК «</a:t>
            </a:r>
            <a:r>
              <a:rPr lang="ru-RU" sz="2400" i="1" dirty="0" err="1">
                <a:solidFill>
                  <a:schemeClr val="tx1"/>
                </a:solidFill>
              </a:rPr>
              <a:t>Енергія</a:t>
            </a:r>
            <a:r>
              <a:rPr lang="ru-RU" sz="2400" i="1" dirty="0">
                <a:solidFill>
                  <a:schemeClr val="tx1"/>
                </a:solidFill>
              </a:rPr>
              <a:t>» (</a:t>
            </a:r>
            <a:r>
              <a:rPr lang="ru-RU" sz="2400" i="1" dirty="0" err="1">
                <a:solidFill>
                  <a:schemeClr val="tx1"/>
                </a:solidFill>
              </a:rPr>
              <a:t>розробник</a:t>
            </a:r>
            <a:r>
              <a:rPr lang="ru-RU" sz="2400" i="1" dirty="0">
                <a:solidFill>
                  <a:schemeClr val="tx1"/>
                </a:solidFill>
              </a:rPr>
              <a:t> перспективного </a:t>
            </a:r>
            <a:r>
              <a:rPr lang="ru-RU" sz="2400" i="1" dirty="0" err="1">
                <a:solidFill>
                  <a:schemeClr val="tx1"/>
                </a:solidFill>
              </a:rPr>
              <a:t>пілотованого</a:t>
            </a:r>
            <a:r>
              <a:rPr lang="ru-RU" sz="2400" i="1" dirty="0">
                <a:solidFill>
                  <a:schemeClr val="tx1"/>
                </a:solidFill>
              </a:rPr>
              <a:t> корабля).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34133" y="1006651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 smtClean="0"/>
              <a:t>етап</a:t>
            </a:r>
            <a:endParaRPr lang="ru-RU" sz="28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865223"/>
            <a:ext cx="10536200" cy="3432491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chemeClr val="tx1"/>
                </a:solidFill>
              </a:rPr>
              <a:t>Непілотована</a:t>
            </a:r>
            <a:r>
              <a:rPr lang="ru-RU" sz="3200" b="1" i="1" dirty="0" smtClean="0">
                <a:solidFill>
                  <a:schemeClr val="tx1"/>
                </a:solidFill>
              </a:rPr>
              <a:t> космонавтика</a:t>
            </a: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Непілотована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>
                <a:solidFill>
                  <a:schemeClr val="tx1"/>
                </a:solidFill>
              </a:rPr>
              <a:t>космонавтика є </a:t>
            </a:r>
            <a:r>
              <a:rPr lang="ru-RU" sz="2400" i="1" dirty="0" err="1">
                <a:solidFill>
                  <a:schemeClr val="tx1"/>
                </a:solidFill>
              </a:rPr>
              <a:t>значно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більш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розвинутою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нашій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державі</a:t>
            </a:r>
            <a:r>
              <a:rPr lang="ru-RU" sz="2400" i="1" dirty="0">
                <a:solidFill>
                  <a:schemeClr val="tx1"/>
                </a:solidFill>
              </a:rPr>
              <a:t>. Зараз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, як </a:t>
            </a:r>
            <a:r>
              <a:rPr lang="ru-RU" sz="2400" i="1" dirty="0" err="1">
                <a:solidFill>
                  <a:schemeClr val="tx1"/>
                </a:solidFill>
              </a:rPr>
              <a:t>космічна</a:t>
            </a:r>
            <a:r>
              <a:rPr lang="ru-RU" sz="2400" i="1" dirty="0">
                <a:solidFill>
                  <a:schemeClr val="tx1"/>
                </a:solidFill>
              </a:rPr>
              <a:t> держава </a:t>
            </a:r>
            <a:r>
              <a:rPr lang="ru-RU" sz="2400" i="1" dirty="0" err="1">
                <a:solidFill>
                  <a:schemeClr val="tx1"/>
                </a:solidFill>
              </a:rPr>
              <a:t>підписала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цілий</a:t>
            </a:r>
            <a:r>
              <a:rPr lang="ru-RU" sz="2400" i="1" dirty="0">
                <a:solidFill>
                  <a:schemeClr val="tx1"/>
                </a:solidFill>
              </a:rPr>
              <a:t> ряд </a:t>
            </a:r>
            <a:r>
              <a:rPr lang="ru-RU" sz="2400" i="1" dirty="0" err="1">
                <a:solidFill>
                  <a:schemeClr val="tx1"/>
                </a:solidFill>
              </a:rPr>
              <a:t>міждержавних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угод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Зокрема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із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Європейським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космічним</a:t>
            </a:r>
            <a:r>
              <a:rPr lang="ru-RU" sz="2400" i="1" dirty="0">
                <a:solidFill>
                  <a:schemeClr val="tx1"/>
                </a:solidFill>
              </a:rPr>
              <a:t> агентством, </a:t>
            </a:r>
            <a:r>
              <a:rPr lang="ru-RU" sz="2400" i="1" dirty="0" err="1">
                <a:solidFill>
                  <a:schemeClr val="tx1"/>
                </a:solidFill>
              </a:rPr>
              <a:t>зі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Сполученими</a:t>
            </a:r>
            <a:r>
              <a:rPr lang="ru-RU" sz="2400" i="1" dirty="0">
                <a:solidFill>
                  <a:schemeClr val="tx1"/>
                </a:solidFill>
              </a:rPr>
              <a:t> Штатами Америки, з </a:t>
            </a:r>
            <a:r>
              <a:rPr lang="ru-RU" sz="2400" i="1" dirty="0" err="1">
                <a:solidFill>
                  <a:schemeClr val="tx1"/>
                </a:solidFill>
              </a:rPr>
              <a:t>Російським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космічним</a:t>
            </a:r>
            <a:r>
              <a:rPr lang="ru-RU" sz="2400" i="1" dirty="0">
                <a:solidFill>
                  <a:schemeClr val="tx1"/>
                </a:solidFill>
              </a:rPr>
              <a:t> центром, з </a:t>
            </a:r>
            <a:r>
              <a:rPr lang="ru-RU" sz="2400" i="1" dirty="0" err="1">
                <a:solidFill>
                  <a:schemeClr val="tx1"/>
                </a:solidFill>
              </a:rPr>
              <a:t>Китаєм</a:t>
            </a:r>
            <a:r>
              <a:rPr lang="ru-RU" sz="2400" i="1" dirty="0">
                <a:solidFill>
                  <a:schemeClr val="tx1"/>
                </a:solidFill>
              </a:rPr>
              <a:t>, з </a:t>
            </a:r>
            <a:r>
              <a:rPr lang="ru-RU" sz="2400" i="1" dirty="0" err="1">
                <a:solidFill>
                  <a:schemeClr val="tx1"/>
                </a:solidFill>
              </a:rPr>
              <a:t>Бразилією</a:t>
            </a:r>
            <a:r>
              <a:rPr lang="ru-RU" sz="2400" i="1" dirty="0">
                <a:solidFill>
                  <a:schemeClr val="tx1"/>
                </a:solidFill>
              </a:rPr>
              <a:t>. В наш час </a:t>
            </a:r>
            <a:r>
              <a:rPr lang="ru-RU" sz="2400" i="1" dirty="0" err="1">
                <a:solidFill>
                  <a:schemeClr val="tx1"/>
                </a:solidFill>
              </a:rPr>
              <a:t>діє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Морський</a:t>
            </a:r>
            <a:r>
              <a:rPr lang="ru-RU" sz="2400" i="1" dirty="0">
                <a:solidFill>
                  <a:schemeClr val="tx1"/>
                </a:solidFill>
              </a:rPr>
              <a:t> старт. </a:t>
            </a:r>
            <a:r>
              <a:rPr lang="ru-RU" sz="2400" i="1" dirty="0" err="1">
                <a:solidFill>
                  <a:schemeClr val="tx1"/>
                </a:solidFill>
              </a:rPr>
              <a:t>Вже</a:t>
            </a:r>
            <a:r>
              <a:rPr lang="ru-RU" sz="2400" i="1" dirty="0">
                <a:solidFill>
                  <a:schemeClr val="tx1"/>
                </a:solidFill>
              </a:rPr>
              <a:t> через </a:t>
            </a:r>
            <a:r>
              <a:rPr lang="ru-RU" sz="2400" i="1" dirty="0" err="1">
                <a:solidFill>
                  <a:schemeClr val="tx1"/>
                </a:solidFill>
              </a:rPr>
              <a:t>рік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запрацює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спільна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Бразилією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програма</a:t>
            </a:r>
            <a:r>
              <a:rPr lang="ru-RU" sz="2400" i="1" dirty="0">
                <a:solidFill>
                  <a:schemeClr val="tx1"/>
                </a:solidFill>
              </a:rPr>
              <a:t>, яка </a:t>
            </a:r>
            <a:r>
              <a:rPr lang="ru-RU" sz="2400" i="1" dirty="0" err="1">
                <a:solidFill>
                  <a:schemeClr val="tx1"/>
                </a:solidFill>
              </a:rPr>
              <a:t>передбачає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використання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бразильського</a:t>
            </a:r>
            <a:r>
              <a:rPr lang="ru-RU" sz="2400" i="1" dirty="0">
                <a:solidFill>
                  <a:schemeClr val="tx1"/>
                </a:solidFill>
              </a:rPr>
              <a:t> космодрому «</a:t>
            </a:r>
            <a:r>
              <a:rPr lang="ru-RU" sz="2400" i="1" dirty="0" err="1">
                <a:solidFill>
                  <a:schemeClr val="tx1"/>
                </a:solidFill>
              </a:rPr>
              <a:t>Алкантара</a:t>
            </a:r>
            <a:r>
              <a:rPr lang="ru-RU" sz="2400" i="1" dirty="0">
                <a:solidFill>
                  <a:schemeClr val="tx1"/>
                </a:solidFill>
              </a:rPr>
              <a:t>».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34133" y="1006651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 smtClean="0"/>
              <a:t>етап</a:t>
            </a:r>
            <a:endParaRPr lang="ru-RU" sz="28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865223"/>
            <a:ext cx="10536200" cy="5020927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chemeClr val="tx1"/>
                </a:solidFill>
              </a:rPr>
              <a:t>Непілотована</a:t>
            </a:r>
            <a:r>
              <a:rPr lang="ru-RU" sz="3200" b="1" i="1" dirty="0" smtClean="0">
                <a:solidFill>
                  <a:schemeClr val="tx1"/>
                </a:solidFill>
              </a:rPr>
              <a:t> космонавтика</a:t>
            </a:r>
          </a:p>
          <a:p>
            <a:pPr algn="just"/>
            <a:r>
              <a:rPr lang="ru-RU" sz="2400" i="1" dirty="0">
                <a:solidFill>
                  <a:schemeClr val="tx1"/>
                </a:solidFill>
              </a:rPr>
              <a:t>	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є </a:t>
            </a:r>
            <a:r>
              <a:rPr lang="ru-RU" sz="2400" i="1" dirty="0" err="1">
                <a:solidFill>
                  <a:schemeClr val="tx1"/>
                </a:solidFill>
              </a:rPr>
              <a:t>учасником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найважливіших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міжнародних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переговорів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космічній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галузі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включаючи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Договір</a:t>
            </a:r>
            <a:r>
              <a:rPr lang="ru-RU" sz="2400" i="1" dirty="0">
                <a:solidFill>
                  <a:schemeClr val="tx1"/>
                </a:solidFill>
              </a:rPr>
              <a:t> про </a:t>
            </a:r>
            <a:r>
              <a:rPr lang="ru-RU" sz="2400" i="1" dirty="0" err="1">
                <a:solidFill>
                  <a:schemeClr val="tx1"/>
                </a:solidFill>
              </a:rPr>
              <a:t>принципи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які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регулюють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діяльність</a:t>
            </a:r>
            <a:r>
              <a:rPr lang="ru-RU" sz="2400" i="1" dirty="0">
                <a:solidFill>
                  <a:schemeClr val="tx1"/>
                </a:solidFill>
              </a:rPr>
              <a:t> держав в </a:t>
            </a:r>
            <a:r>
              <a:rPr lang="ru-RU" sz="2400" i="1" dirty="0" err="1">
                <a:solidFill>
                  <a:schemeClr val="tx1"/>
                </a:solidFill>
              </a:rPr>
              <a:t>дослідженні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використанні</a:t>
            </a:r>
            <a:r>
              <a:rPr lang="ru-RU" sz="2400" i="1" dirty="0">
                <a:solidFill>
                  <a:schemeClr val="tx1"/>
                </a:solidFill>
              </a:rPr>
              <a:t> космосу, </a:t>
            </a:r>
            <a:r>
              <a:rPr lang="ru-RU" sz="2400" i="1" dirty="0" err="1">
                <a:solidFill>
                  <a:schemeClr val="tx1"/>
                </a:solidFill>
              </a:rPr>
              <a:t>включаючи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Місяць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інші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небесні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тіла</a:t>
            </a:r>
            <a:r>
              <a:rPr lang="ru-RU" sz="2400" i="1" dirty="0">
                <a:solidFill>
                  <a:schemeClr val="tx1"/>
                </a:solidFill>
              </a:rPr>
              <a:t> (1967), і Угоду про </a:t>
            </a:r>
            <a:r>
              <a:rPr lang="ru-RU" sz="2400" i="1" dirty="0" err="1">
                <a:solidFill>
                  <a:schemeClr val="tx1"/>
                </a:solidFill>
              </a:rPr>
              <a:t>створення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спільного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наукового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технологічного</a:t>
            </a:r>
            <a:r>
              <a:rPr lang="ru-RU" sz="2400" i="1" dirty="0">
                <a:solidFill>
                  <a:schemeClr val="tx1"/>
                </a:solidFill>
              </a:rPr>
              <a:t> простору </a:t>
            </a:r>
            <a:r>
              <a:rPr lang="ru-RU" sz="2400" i="1" dirty="0" err="1">
                <a:solidFill>
                  <a:schemeClr val="tx1"/>
                </a:solidFill>
              </a:rPr>
              <a:t>між</a:t>
            </a:r>
            <a:r>
              <a:rPr lang="ru-RU" sz="2400" i="1" dirty="0">
                <a:solidFill>
                  <a:schemeClr val="tx1"/>
                </a:solidFill>
              </a:rPr>
              <a:t> членами СНД (1995). З часу </a:t>
            </a:r>
            <a:r>
              <a:rPr lang="ru-RU" sz="2400" i="1" dirty="0" err="1">
                <a:solidFill>
                  <a:schemeClr val="tx1"/>
                </a:solidFill>
              </a:rPr>
              <a:t>свого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створення</a:t>
            </a:r>
            <a:r>
              <a:rPr lang="ru-RU" sz="2400" i="1" dirty="0">
                <a:solidFill>
                  <a:schemeClr val="tx1"/>
                </a:solidFill>
              </a:rPr>
              <a:t> ДКАУ </a:t>
            </a:r>
            <a:r>
              <a:rPr lang="ru-RU" sz="2400" i="1" dirty="0" err="1">
                <a:solidFill>
                  <a:schemeClr val="tx1"/>
                </a:solidFill>
              </a:rPr>
              <a:t>підписала</a:t>
            </a:r>
            <a:r>
              <a:rPr lang="ru-RU" sz="2400" i="1" dirty="0">
                <a:solidFill>
                  <a:schemeClr val="tx1"/>
                </a:solidFill>
              </a:rPr>
              <a:t> 38 </a:t>
            </a:r>
            <a:r>
              <a:rPr lang="ru-RU" sz="2400" i="1" dirty="0" err="1">
                <a:solidFill>
                  <a:schemeClr val="tx1"/>
                </a:solidFill>
              </a:rPr>
              <a:t>міждержавних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міжвідомчих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угод</a:t>
            </a:r>
            <a:r>
              <a:rPr lang="ru-RU" sz="2400" i="1" dirty="0">
                <a:solidFill>
                  <a:schemeClr val="tx1"/>
                </a:solidFill>
              </a:rPr>
              <a:t> з 16 </a:t>
            </a:r>
            <a:r>
              <a:rPr lang="ru-RU" sz="2400" i="1" dirty="0" err="1">
                <a:solidFill>
                  <a:schemeClr val="tx1"/>
                </a:solidFill>
              </a:rPr>
              <a:t>країнами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Нарешті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є членом </a:t>
            </a:r>
            <a:r>
              <a:rPr lang="ru-RU" sz="2400" i="1" dirty="0" err="1">
                <a:solidFill>
                  <a:schemeClr val="tx1"/>
                </a:solidFill>
              </a:rPr>
              <a:t>більшості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міжнародних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організацій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сфері</a:t>
            </a:r>
            <a:r>
              <a:rPr lang="ru-RU" sz="2400" i="1" dirty="0">
                <a:solidFill>
                  <a:schemeClr val="tx1"/>
                </a:solidFill>
              </a:rPr>
              <a:t> космосу, таких як </a:t>
            </a:r>
            <a:r>
              <a:rPr lang="en-US" sz="2400" i="1" dirty="0">
                <a:solidFill>
                  <a:schemeClr val="tx1"/>
                </a:solidFill>
              </a:rPr>
              <a:t>UNCOPUOS (</a:t>
            </a:r>
            <a:r>
              <a:rPr lang="ru-RU" sz="2400" i="1" dirty="0" err="1">
                <a:solidFill>
                  <a:schemeClr val="tx1"/>
                </a:solidFill>
              </a:rPr>
              <a:t>Комітет</a:t>
            </a:r>
            <a:r>
              <a:rPr lang="ru-RU" sz="2400" i="1" dirty="0">
                <a:solidFill>
                  <a:schemeClr val="tx1"/>
                </a:solidFill>
              </a:rPr>
              <a:t> ООН з мирного </a:t>
            </a:r>
            <a:r>
              <a:rPr lang="ru-RU" sz="2400" i="1" dirty="0" err="1">
                <a:solidFill>
                  <a:schemeClr val="tx1"/>
                </a:solidFill>
              </a:rPr>
              <a:t>використання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простору), </a:t>
            </a:r>
            <a:r>
              <a:rPr lang="en-US" sz="2400" i="1" dirty="0">
                <a:solidFill>
                  <a:schemeClr val="tx1"/>
                </a:solidFill>
              </a:rPr>
              <a:t>COSPAR (</a:t>
            </a:r>
            <a:r>
              <a:rPr lang="ru-RU" sz="2400" i="1" dirty="0" err="1">
                <a:solidFill>
                  <a:schemeClr val="tx1"/>
                </a:solidFill>
              </a:rPr>
              <a:t>Світовий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комітет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питань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досліджень</a:t>
            </a:r>
            <a:r>
              <a:rPr lang="ru-RU" sz="2400" i="1" dirty="0">
                <a:solidFill>
                  <a:schemeClr val="tx1"/>
                </a:solidFill>
              </a:rPr>
              <a:t>), </a:t>
            </a:r>
            <a:r>
              <a:rPr lang="en-US" sz="2400" i="1" dirty="0">
                <a:solidFill>
                  <a:schemeClr val="tx1"/>
                </a:solidFill>
              </a:rPr>
              <a:t>IADC (</a:t>
            </a:r>
            <a:r>
              <a:rPr lang="ru-RU" sz="2400" i="1" dirty="0" err="1">
                <a:solidFill>
                  <a:schemeClr val="tx1"/>
                </a:solidFill>
              </a:rPr>
              <a:t>Координаційний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міжвідомчий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комітет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питань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забруднення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космосі</a:t>
            </a:r>
            <a:r>
              <a:rPr lang="ru-RU" sz="2400" i="1" dirty="0">
                <a:solidFill>
                  <a:schemeClr val="tx1"/>
                </a:solidFill>
              </a:rPr>
              <a:t>); вона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є </a:t>
            </a:r>
            <a:r>
              <a:rPr lang="ru-RU" sz="2400" i="1" dirty="0" err="1">
                <a:solidFill>
                  <a:schemeClr val="tx1"/>
                </a:solidFill>
              </a:rPr>
              <a:t>дуже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активним</a:t>
            </a:r>
            <a:r>
              <a:rPr lang="ru-RU" sz="2400" i="1" dirty="0">
                <a:solidFill>
                  <a:schemeClr val="tx1"/>
                </a:solidFill>
              </a:rPr>
              <a:t> членом </a:t>
            </a:r>
            <a:r>
              <a:rPr lang="ru-RU" sz="2400" i="1" dirty="0" err="1">
                <a:solidFill>
                  <a:schemeClr val="tx1"/>
                </a:solidFill>
              </a:rPr>
              <a:t>організацій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нерозповсюдження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зброї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масового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ураження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34133" y="1006651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 smtClean="0"/>
              <a:t>етап</a:t>
            </a:r>
            <a:endParaRPr lang="ru-RU" sz="28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865224"/>
            <a:ext cx="10536200" cy="3359920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err="1" smtClean="0">
                <a:solidFill>
                  <a:schemeClr val="tx1"/>
                </a:solidFill>
              </a:rPr>
              <a:t>Непілотована</a:t>
            </a:r>
            <a:r>
              <a:rPr lang="ru-RU" sz="3200" b="1" i="1" dirty="0" smtClean="0">
                <a:solidFill>
                  <a:schemeClr val="tx1"/>
                </a:solidFill>
              </a:rPr>
              <a:t> космонавтика</a:t>
            </a:r>
          </a:p>
          <a:p>
            <a:pPr algn="just"/>
            <a:r>
              <a:rPr lang="ru-RU" sz="2400" i="1" dirty="0">
                <a:solidFill>
                  <a:schemeClr val="tx1"/>
                </a:solidFill>
              </a:rPr>
              <a:t>	</a:t>
            </a:r>
            <a:r>
              <a:rPr lang="ru-RU" sz="2400" i="1" dirty="0" err="1">
                <a:solidFill>
                  <a:schemeClr val="tx1"/>
                </a:solidFill>
              </a:rPr>
              <a:t>Нинішні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проекти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включають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Наземний</a:t>
            </a:r>
            <a:r>
              <a:rPr lang="ru-RU" sz="2400" i="1" dirty="0">
                <a:solidFill>
                  <a:schemeClr val="tx1"/>
                </a:solidFill>
              </a:rPr>
              <a:t> старт, </a:t>
            </a:r>
            <a:r>
              <a:rPr lang="ru-RU" sz="2400" i="1" dirty="0" err="1">
                <a:solidFill>
                  <a:schemeClr val="tx1"/>
                </a:solidFill>
              </a:rPr>
              <a:t>Дніпро</a:t>
            </a:r>
            <a:r>
              <a:rPr lang="ru-RU" sz="2400" i="1" dirty="0">
                <a:solidFill>
                  <a:schemeClr val="tx1"/>
                </a:solidFill>
              </a:rPr>
              <a:t> — у </a:t>
            </a:r>
            <a:r>
              <a:rPr lang="ru-RU" sz="2400" i="1" dirty="0" err="1">
                <a:solidFill>
                  <a:schemeClr val="tx1"/>
                </a:solidFill>
              </a:rPr>
              <a:t>співробітництві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Росією</a:t>
            </a:r>
            <a:r>
              <a:rPr lang="ru-RU" sz="2400" i="1" dirty="0">
                <a:solidFill>
                  <a:schemeClr val="tx1"/>
                </a:solidFill>
              </a:rPr>
              <a:t>,   </a:t>
            </a:r>
            <a:r>
              <a:rPr lang="ru-RU" sz="2400" i="1" dirty="0" err="1">
                <a:solidFill>
                  <a:schemeClr val="tx1"/>
                </a:solidFill>
              </a:rPr>
              <a:t>Морський</a:t>
            </a:r>
            <a:r>
              <a:rPr lang="ru-RU" sz="2400" i="1" dirty="0">
                <a:solidFill>
                  <a:schemeClr val="tx1"/>
                </a:solidFill>
              </a:rPr>
              <a:t> старт— з США і </a:t>
            </a:r>
            <a:r>
              <a:rPr lang="ru-RU" sz="2400" i="1" dirty="0" err="1">
                <a:solidFill>
                  <a:schemeClr val="tx1"/>
                </a:solidFill>
              </a:rPr>
              <a:t>Росією</a:t>
            </a:r>
            <a:r>
              <a:rPr lang="ru-RU" sz="2400" i="1" dirty="0">
                <a:solidFill>
                  <a:schemeClr val="tx1"/>
                </a:solidFill>
              </a:rPr>
              <a:t> і проект Циклон-4 з </a:t>
            </a:r>
            <a:r>
              <a:rPr lang="ru-RU" sz="2400" i="1" dirty="0" err="1">
                <a:solidFill>
                  <a:schemeClr val="tx1"/>
                </a:solidFill>
              </a:rPr>
              <a:t>Бразилією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брала участь в </a:t>
            </a:r>
            <a:r>
              <a:rPr lang="ru-RU" sz="2400" i="1" dirty="0" err="1">
                <a:solidFill>
                  <a:schemeClr val="tx1"/>
                </a:solidFill>
              </a:rPr>
              <a:t>багатьох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міжнародних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науково-дослідницьких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програмах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включаючи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дослідження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питань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біології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станції</a:t>
            </a:r>
            <a:r>
              <a:rPr lang="ru-RU" sz="2400" i="1" dirty="0">
                <a:solidFill>
                  <a:schemeClr val="tx1"/>
                </a:solidFill>
              </a:rPr>
              <a:t> Мир, </a:t>
            </a:r>
            <a:r>
              <a:rPr lang="ru-RU" sz="2400" i="1" dirty="0" err="1">
                <a:solidFill>
                  <a:schemeClr val="tx1"/>
                </a:solidFill>
              </a:rPr>
              <a:t>вивчення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магнітосфери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міжнародною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Інтербол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багато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інших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що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ще</a:t>
            </a:r>
            <a:r>
              <a:rPr lang="ru-RU" sz="2400" i="1" dirty="0">
                <a:solidFill>
                  <a:schemeClr val="tx1"/>
                </a:solidFill>
              </a:rPr>
              <a:t> раз </a:t>
            </a:r>
            <a:r>
              <a:rPr lang="ru-RU" sz="2400" i="1" dirty="0" err="1">
                <a:solidFill>
                  <a:schemeClr val="tx1"/>
                </a:solidFill>
              </a:rPr>
              <a:t>демонструє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науковий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технологічний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промисловий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рівень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34133" y="1006651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Сучасний</a:t>
            </a:r>
            <a:r>
              <a:rPr lang="ru-RU" sz="2800" dirty="0"/>
              <a:t> </a:t>
            </a:r>
            <a:r>
              <a:rPr lang="ru-RU" sz="2800" dirty="0" err="1" smtClean="0"/>
              <a:t>етап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825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865223"/>
            <a:ext cx="10536200" cy="3756713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Україна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>
                <a:solidFill>
                  <a:schemeClr val="tx1"/>
                </a:solidFill>
              </a:rPr>
              <a:t>могла б бути </a:t>
            </a:r>
            <a:r>
              <a:rPr lang="ru-RU" sz="2400" i="1" dirty="0" err="1">
                <a:solidFill>
                  <a:schemeClr val="tx1"/>
                </a:solidFill>
              </a:rPr>
              <a:t>сьогодні</a:t>
            </a:r>
            <a:r>
              <a:rPr lang="ru-RU" sz="2400" i="1" dirty="0">
                <a:solidFill>
                  <a:schemeClr val="tx1"/>
                </a:solidFill>
              </a:rPr>
              <a:t> одним з </a:t>
            </a:r>
            <a:r>
              <a:rPr lang="ru-RU" sz="2400" i="1" dirty="0" err="1">
                <a:solidFill>
                  <a:schemeClr val="tx1"/>
                </a:solidFill>
              </a:rPr>
              <a:t>дійсних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лідерів</a:t>
            </a:r>
            <a:r>
              <a:rPr lang="ru-RU" sz="2400" i="1" dirty="0">
                <a:solidFill>
                  <a:schemeClr val="tx1"/>
                </a:solidFill>
              </a:rPr>
              <a:t> космонавтики. В </a:t>
            </a:r>
            <a:r>
              <a:rPr lang="ru-RU" sz="2400" i="1" dirty="0" err="1">
                <a:solidFill>
                  <a:schemeClr val="tx1"/>
                </a:solidFill>
              </a:rPr>
              <a:t>Україні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народилися</a:t>
            </a:r>
            <a:r>
              <a:rPr lang="ru-RU" sz="2400" i="1" dirty="0">
                <a:solidFill>
                  <a:schemeClr val="tx1"/>
                </a:solidFill>
              </a:rPr>
              <a:t> й </a:t>
            </a:r>
            <a:r>
              <a:rPr lang="ru-RU" sz="2400" i="1" dirty="0" err="1">
                <a:solidFill>
                  <a:schemeClr val="tx1"/>
                </a:solidFill>
              </a:rPr>
              <a:t>тривалий</a:t>
            </a:r>
            <a:r>
              <a:rPr lang="ru-RU" sz="2400" i="1" dirty="0">
                <a:solidFill>
                  <a:schemeClr val="tx1"/>
                </a:solidFill>
              </a:rPr>
              <a:t> час вели </a:t>
            </a:r>
            <a:r>
              <a:rPr lang="ru-RU" sz="2400" i="1" dirty="0" err="1">
                <a:solidFill>
                  <a:schemeClr val="tx1"/>
                </a:solidFill>
              </a:rPr>
              <a:t>діяльність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видатні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творці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техніки</a:t>
            </a:r>
            <a:r>
              <a:rPr lang="ru-RU" sz="2400" i="1" dirty="0">
                <a:solidFill>
                  <a:schemeClr val="tx1"/>
                </a:solidFill>
              </a:rPr>
              <a:t>. Один </a:t>
            </a:r>
            <a:r>
              <a:rPr lang="ru-RU" sz="2400" i="1" dirty="0" err="1">
                <a:solidFill>
                  <a:schemeClr val="tx1"/>
                </a:solidFill>
              </a:rPr>
              <a:t>тільки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конструкторський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доробок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киянина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Гліба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Лозино-Лозинського</a:t>
            </a:r>
            <a:r>
              <a:rPr lang="ru-RU" sz="2400" i="1" dirty="0">
                <a:solidFill>
                  <a:schemeClr val="tx1"/>
                </a:solidFill>
              </a:rPr>
              <a:t> давав </a:t>
            </a:r>
            <a:r>
              <a:rPr lang="ru-RU" sz="2400" i="1" dirty="0" err="1">
                <a:solidFill>
                  <a:schemeClr val="tx1"/>
                </a:solidFill>
              </a:rPr>
              <a:t>всі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підстави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цього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Він</a:t>
            </a:r>
            <a:r>
              <a:rPr lang="ru-RU" sz="2400" i="1" dirty="0">
                <a:solidFill>
                  <a:schemeClr val="tx1"/>
                </a:solidFill>
              </a:rPr>
              <a:t> взяв </a:t>
            </a:r>
            <a:r>
              <a:rPr lang="ru-RU" sz="2400" i="1" dirty="0" err="1">
                <a:solidFill>
                  <a:schemeClr val="tx1"/>
                </a:solidFill>
              </a:rPr>
              <a:t>активну</a:t>
            </a:r>
            <a:r>
              <a:rPr lang="ru-RU" sz="2400" i="1" dirty="0">
                <a:solidFill>
                  <a:schemeClr val="tx1"/>
                </a:solidFill>
              </a:rPr>
              <a:t> участь в </a:t>
            </a:r>
            <a:r>
              <a:rPr lang="ru-RU" sz="2400" i="1" dirty="0" err="1">
                <a:solidFill>
                  <a:schemeClr val="tx1"/>
                </a:solidFill>
              </a:rPr>
              <a:t>проектуванні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реактивних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винищувачів</a:t>
            </a:r>
            <a:r>
              <a:rPr lang="ru-RU" sz="2400" i="1" dirty="0">
                <a:solidFill>
                  <a:schemeClr val="tx1"/>
                </a:solidFill>
              </a:rPr>
              <a:t> МіГ-15 та МіГ-17, а МіГ-21 та МіГ-25 </a:t>
            </a:r>
            <a:r>
              <a:rPr lang="ru-RU" sz="2400" i="1" dirty="0" err="1">
                <a:solidFill>
                  <a:schemeClr val="tx1"/>
                </a:solidFill>
              </a:rPr>
              <a:t>вже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значною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мірою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саме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його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дітища</a:t>
            </a:r>
            <a:r>
              <a:rPr lang="ru-RU" sz="2400" i="1" dirty="0">
                <a:solidFill>
                  <a:schemeClr val="tx1"/>
                </a:solidFill>
              </a:rPr>
              <a:t>. З 1965 року </a:t>
            </a:r>
            <a:r>
              <a:rPr lang="ru-RU" sz="2400" i="1" dirty="0" err="1">
                <a:solidFill>
                  <a:schemeClr val="tx1"/>
                </a:solidFill>
              </a:rPr>
              <a:t>Лозино-Лозинський</a:t>
            </a:r>
            <a:r>
              <a:rPr lang="ru-RU" sz="2400" i="1" dirty="0">
                <a:solidFill>
                  <a:schemeClr val="tx1"/>
                </a:solidFill>
              </a:rPr>
              <a:t> почав </a:t>
            </a:r>
            <a:r>
              <a:rPr lang="ru-RU" sz="2400" i="1" dirty="0" err="1">
                <a:solidFill>
                  <a:schemeClr val="tx1"/>
                </a:solidFill>
              </a:rPr>
              <a:t>працювати</a:t>
            </a:r>
            <a:r>
              <a:rPr lang="ru-RU" sz="2400" i="1" dirty="0">
                <a:solidFill>
                  <a:schemeClr val="tx1"/>
                </a:solidFill>
              </a:rPr>
              <a:t> на космонавтику, де </a:t>
            </a:r>
            <a:r>
              <a:rPr lang="ru-RU" sz="2400" i="1" dirty="0" err="1">
                <a:solidFill>
                  <a:schemeClr val="tx1"/>
                </a:solidFill>
              </a:rPr>
              <a:t>розробив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унікальний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напрямок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орбітальних</a:t>
            </a:r>
            <a:r>
              <a:rPr lang="ru-RU" sz="2400" i="1" dirty="0">
                <a:solidFill>
                  <a:schemeClr val="tx1"/>
                </a:solidFill>
              </a:rPr>
              <a:t> легких </a:t>
            </a:r>
            <a:r>
              <a:rPr lang="ru-RU" sz="2400" i="1" dirty="0" err="1">
                <a:solidFill>
                  <a:schemeClr val="tx1"/>
                </a:solidFill>
              </a:rPr>
              <a:t>літаків</a:t>
            </a:r>
            <a:r>
              <a:rPr lang="ru-RU" sz="2400" i="1" dirty="0">
                <a:solidFill>
                  <a:schemeClr val="tx1"/>
                </a:solidFill>
              </a:rPr>
              <a:t>, першим з </a:t>
            </a:r>
            <a:r>
              <a:rPr lang="ru-RU" sz="2400" i="1" dirty="0" err="1">
                <a:solidFill>
                  <a:schemeClr val="tx1"/>
                </a:solidFill>
              </a:rPr>
              <a:t>яких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був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одномісний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керований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орбітальний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апарат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Спіраль</a:t>
            </a:r>
            <a:r>
              <a:rPr lang="ru-RU" sz="2400" i="1" dirty="0">
                <a:solidFill>
                  <a:schemeClr val="tx1"/>
                </a:solidFill>
              </a:rPr>
              <a:t>». 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826171" y="1006651"/>
            <a:ext cx="24541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Перспективи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282" y="1865224"/>
            <a:ext cx="11013833" cy="4259806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З </a:t>
            </a:r>
            <a:r>
              <a:rPr lang="ru-RU" sz="2400" i="1" dirty="0">
                <a:solidFill>
                  <a:schemeClr val="tx1"/>
                </a:solidFill>
              </a:rPr>
              <a:t>1976 року в </a:t>
            </a:r>
            <a:r>
              <a:rPr lang="ru-RU" sz="2400" i="1" dirty="0" err="1">
                <a:solidFill>
                  <a:schemeClr val="tx1"/>
                </a:solidFill>
              </a:rPr>
              <a:t>очолюваному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Лозино-Лозинським</a:t>
            </a:r>
            <a:r>
              <a:rPr lang="ru-RU" sz="2400" i="1" dirty="0">
                <a:solidFill>
                  <a:schemeClr val="tx1"/>
                </a:solidFill>
              </a:rPr>
              <a:t> НВО «</a:t>
            </a:r>
            <a:r>
              <a:rPr lang="ru-RU" sz="2400" i="1" dirty="0" err="1">
                <a:solidFill>
                  <a:schemeClr val="tx1"/>
                </a:solidFill>
              </a:rPr>
              <a:t>Молнія</a:t>
            </a:r>
            <a:r>
              <a:rPr lang="ru-RU" sz="2400" i="1" dirty="0">
                <a:solidFill>
                  <a:schemeClr val="tx1"/>
                </a:solidFill>
              </a:rPr>
              <a:t>» </a:t>
            </a:r>
            <a:r>
              <a:rPr lang="ru-RU" sz="2400" i="1" dirty="0" err="1">
                <a:solidFill>
                  <a:schemeClr val="tx1"/>
                </a:solidFill>
              </a:rPr>
              <a:t>розроблялися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орбітальні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кораблі</a:t>
            </a:r>
            <a:r>
              <a:rPr lang="ru-RU" sz="2400" i="1" dirty="0">
                <a:solidFill>
                  <a:schemeClr val="tx1"/>
                </a:solidFill>
              </a:rPr>
              <a:t> «Бор» та «Буран». </a:t>
            </a:r>
            <a:r>
              <a:rPr lang="ru-RU" sz="2400" i="1" dirty="0" err="1">
                <a:solidFill>
                  <a:schemeClr val="tx1"/>
                </a:solidFill>
              </a:rPr>
              <a:t>Наприкінці</a:t>
            </a:r>
            <a:r>
              <a:rPr lang="ru-RU" sz="2400" i="1" dirty="0">
                <a:solidFill>
                  <a:schemeClr val="tx1"/>
                </a:solidFill>
              </a:rPr>
              <a:t> 80-х </a:t>
            </a:r>
            <a:r>
              <a:rPr lang="ru-RU" sz="2400" i="1" dirty="0" err="1">
                <a:solidFill>
                  <a:schemeClr val="tx1"/>
                </a:solidFill>
              </a:rPr>
              <a:t>років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Лозино-Лозинський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розробив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унікальну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багаторазову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авіаційно-космічну</a:t>
            </a:r>
            <a:r>
              <a:rPr lang="ru-RU" sz="2400" i="1" dirty="0">
                <a:solidFill>
                  <a:schemeClr val="tx1"/>
                </a:solidFill>
              </a:rPr>
              <a:t> систему </a:t>
            </a:r>
            <a:r>
              <a:rPr lang="ru-RU" sz="2400" i="1" dirty="0" err="1">
                <a:solidFill>
                  <a:schemeClr val="tx1"/>
                </a:solidFill>
              </a:rPr>
              <a:t>виведення</a:t>
            </a:r>
            <a:r>
              <a:rPr lang="ru-RU" sz="2400" i="1" dirty="0">
                <a:solidFill>
                  <a:schemeClr val="tx1"/>
                </a:solidFill>
              </a:rPr>
              <a:t> «МАКС», яка й </a:t>
            </a:r>
            <a:r>
              <a:rPr lang="ru-RU" sz="2400" i="1" dirty="0" err="1">
                <a:solidFill>
                  <a:schemeClr val="tx1"/>
                </a:solidFill>
              </a:rPr>
              <a:t>понині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випереджає</a:t>
            </a:r>
            <a:r>
              <a:rPr lang="ru-RU" sz="2400" i="1" dirty="0">
                <a:solidFill>
                  <a:schemeClr val="tx1"/>
                </a:solidFill>
              </a:rPr>
              <a:t> все </a:t>
            </a:r>
            <a:r>
              <a:rPr lang="ru-RU" sz="2400" i="1" dirty="0" err="1">
                <a:solidFill>
                  <a:schemeClr val="tx1"/>
                </a:solidFill>
              </a:rPr>
              <a:t>наявне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світі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Ця</a:t>
            </a:r>
            <a:r>
              <a:rPr lang="ru-RU" sz="2400" i="1" dirty="0">
                <a:solidFill>
                  <a:schemeClr val="tx1"/>
                </a:solidFill>
              </a:rPr>
              <a:t> система </a:t>
            </a:r>
            <a:r>
              <a:rPr lang="ru-RU" sz="2400" i="1" dirty="0" err="1">
                <a:solidFill>
                  <a:schemeClr val="tx1"/>
                </a:solidFill>
              </a:rPr>
              <a:t>складалася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летючого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аеродрому</a:t>
            </a:r>
            <a:r>
              <a:rPr lang="ru-RU" sz="2400" i="1" dirty="0">
                <a:solidFill>
                  <a:schemeClr val="tx1"/>
                </a:solidFill>
              </a:rPr>
              <a:t> — </a:t>
            </a:r>
            <a:r>
              <a:rPr lang="ru-RU" sz="2400" i="1" dirty="0" err="1">
                <a:solidFill>
                  <a:schemeClr val="tx1"/>
                </a:solidFill>
              </a:rPr>
              <a:t>українського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літака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Мрія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пілотованого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літака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Блискавка</a:t>
            </a:r>
            <a:r>
              <a:rPr lang="ru-RU" sz="2400" i="1" dirty="0">
                <a:solidFill>
                  <a:schemeClr val="tx1"/>
                </a:solidFill>
              </a:rPr>
              <a:t>».</a:t>
            </a: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В </a:t>
            </a:r>
            <a:r>
              <a:rPr lang="ru-RU" sz="2400" i="1" dirty="0">
                <a:solidFill>
                  <a:schemeClr val="tx1"/>
                </a:solidFill>
              </a:rPr>
              <a:t>1994 </a:t>
            </a:r>
            <a:r>
              <a:rPr lang="ru-RU" sz="2400" i="1" dirty="0" err="1">
                <a:solidFill>
                  <a:schemeClr val="tx1"/>
                </a:solidFill>
              </a:rPr>
              <a:t>році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ця</a:t>
            </a:r>
            <a:r>
              <a:rPr lang="ru-RU" sz="2400" i="1" dirty="0">
                <a:solidFill>
                  <a:schemeClr val="tx1"/>
                </a:solidFill>
              </a:rPr>
              <a:t> система МАКС </a:t>
            </a:r>
            <a:r>
              <a:rPr lang="ru-RU" sz="2400" i="1" dirty="0" err="1">
                <a:solidFill>
                  <a:schemeClr val="tx1"/>
                </a:solidFill>
              </a:rPr>
              <a:t>отримала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всі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можливі</a:t>
            </a:r>
            <a:r>
              <a:rPr lang="ru-RU" sz="2400" i="1" dirty="0">
                <a:solidFill>
                  <a:schemeClr val="tx1"/>
                </a:solidFill>
              </a:rPr>
              <a:t> нагороди й </a:t>
            </a:r>
            <a:r>
              <a:rPr lang="ru-RU" sz="2400" i="1" dirty="0" err="1">
                <a:solidFill>
                  <a:schemeClr val="tx1"/>
                </a:solidFill>
              </a:rPr>
              <a:t>відзнаки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всесвітньому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авіасалоні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Брюсселі</a:t>
            </a:r>
            <a:r>
              <a:rPr lang="ru-RU" sz="2400" i="1" dirty="0">
                <a:solidFill>
                  <a:schemeClr val="tx1"/>
                </a:solidFill>
              </a:rPr>
              <a:t>. З </a:t>
            </a:r>
            <a:r>
              <a:rPr lang="ru-RU" sz="2400" i="1" dirty="0" err="1">
                <a:solidFill>
                  <a:schemeClr val="tx1"/>
                </a:solidFill>
              </a:rPr>
              <a:t>її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допомогою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могла б </a:t>
            </a:r>
            <a:r>
              <a:rPr lang="ru-RU" sz="2400" i="1" dirty="0" err="1">
                <a:solidFill>
                  <a:schemeClr val="tx1"/>
                </a:solidFill>
              </a:rPr>
              <a:t>виводити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вантажі</a:t>
            </a:r>
            <a:r>
              <a:rPr lang="ru-RU" sz="2400" i="1" dirty="0">
                <a:solidFill>
                  <a:schemeClr val="tx1"/>
                </a:solidFill>
              </a:rPr>
              <a:t> в космос для </a:t>
            </a:r>
            <a:r>
              <a:rPr lang="ru-RU" sz="2400" i="1" dirty="0" err="1">
                <a:solidFill>
                  <a:schemeClr val="tx1"/>
                </a:solidFill>
              </a:rPr>
              <a:t>різних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країн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світу</a:t>
            </a:r>
            <a:r>
              <a:rPr lang="ru-RU" sz="2400" i="1" dirty="0">
                <a:solidFill>
                  <a:schemeClr val="tx1"/>
                </a:solidFill>
              </a:rPr>
              <a:t> в 50 </a:t>
            </a:r>
            <a:r>
              <a:rPr lang="ru-RU" sz="2400" i="1" dirty="0" err="1">
                <a:solidFill>
                  <a:schemeClr val="tx1"/>
                </a:solidFill>
              </a:rPr>
              <a:t>разів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дешевше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ніж</a:t>
            </a:r>
            <a:r>
              <a:rPr lang="ru-RU" sz="2400" i="1" dirty="0">
                <a:solidFill>
                  <a:schemeClr val="tx1"/>
                </a:solidFill>
              </a:rPr>
              <a:t> за </a:t>
            </a:r>
            <a:r>
              <a:rPr lang="ru-RU" sz="2400" i="1" dirty="0" err="1">
                <a:solidFill>
                  <a:schemeClr val="tx1"/>
                </a:solidFill>
              </a:rPr>
              <a:t>існуючих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варіантів</a:t>
            </a:r>
            <a:r>
              <a:rPr lang="ru-RU" sz="2400" i="1" dirty="0">
                <a:solidFill>
                  <a:schemeClr val="tx1"/>
                </a:solidFill>
              </a:rPr>
              <a:t>. До того ж </a:t>
            </a:r>
            <a:r>
              <a:rPr lang="ru-RU" sz="2400" i="1" dirty="0" err="1">
                <a:solidFill>
                  <a:schemeClr val="tx1"/>
                </a:solidFill>
              </a:rPr>
              <a:t>виведення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орбітального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літака</a:t>
            </a:r>
            <a:r>
              <a:rPr lang="ru-RU" sz="2400" i="1" dirty="0">
                <a:solidFill>
                  <a:schemeClr val="tx1"/>
                </a:solidFill>
              </a:rPr>
              <a:t> в космос забирало б не 2 </a:t>
            </a:r>
            <a:r>
              <a:rPr lang="ru-RU" sz="2400" i="1" dirty="0" err="1">
                <a:solidFill>
                  <a:schemeClr val="tx1"/>
                </a:solidFill>
              </a:rPr>
              <a:t>дні</a:t>
            </a:r>
            <a:r>
              <a:rPr lang="ru-RU" sz="2400" i="1" dirty="0">
                <a:solidFill>
                  <a:schemeClr val="tx1"/>
                </a:solidFill>
              </a:rPr>
              <a:t>, як у «</a:t>
            </a:r>
            <a:r>
              <a:rPr lang="ru-RU" sz="2400" i="1" dirty="0" err="1">
                <a:solidFill>
                  <a:schemeClr val="tx1"/>
                </a:solidFill>
              </a:rPr>
              <a:t>Шатла</a:t>
            </a:r>
            <a:r>
              <a:rPr lang="ru-RU" sz="2400" i="1" dirty="0">
                <a:solidFill>
                  <a:schemeClr val="tx1"/>
                </a:solidFill>
              </a:rPr>
              <a:t>» </a:t>
            </a:r>
            <a:r>
              <a:rPr lang="ru-RU" sz="2400" i="1" dirty="0" err="1">
                <a:solidFill>
                  <a:schemeClr val="tx1"/>
                </a:solidFill>
              </a:rPr>
              <a:t>чи</a:t>
            </a:r>
            <a:r>
              <a:rPr lang="ru-RU" sz="2400" i="1" dirty="0">
                <a:solidFill>
                  <a:schemeClr val="tx1"/>
                </a:solidFill>
              </a:rPr>
              <a:t> «Союза», а </a:t>
            </a:r>
            <a:r>
              <a:rPr lang="ru-RU" sz="2400" i="1" dirty="0" err="1">
                <a:solidFill>
                  <a:schemeClr val="tx1"/>
                </a:solidFill>
              </a:rPr>
              <a:t>всього</a:t>
            </a:r>
            <a:r>
              <a:rPr lang="ru-RU" sz="2400" i="1" dirty="0">
                <a:solidFill>
                  <a:schemeClr val="tx1"/>
                </a:solidFill>
              </a:rPr>
              <a:t> 3 </a:t>
            </a:r>
            <a:r>
              <a:rPr lang="ru-RU" sz="2400" i="1" dirty="0" err="1">
                <a:solidFill>
                  <a:schemeClr val="tx1"/>
                </a:solidFill>
              </a:rPr>
              <a:t>години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826171" y="1006651"/>
            <a:ext cx="24541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Перспективи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282" y="1865224"/>
            <a:ext cx="11013833" cy="4259806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Велике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минуле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дає</a:t>
            </a:r>
            <a:r>
              <a:rPr lang="ru-RU" sz="2400" i="1" dirty="0">
                <a:solidFill>
                  <a:schemeClr val="tx1"/>
                </a:solidFill>
              </a:rPr>
              <a:t> шанс на </a:t>
            </a:r>
            <a:r>
              <a:rPr lang="ru-RU" sz="2400" i="1" dirty="0" err="1">
                <a:solidFill>
                  <a:schemeClr val="tx1"/>
                </a:solidFill>
              </a:rPr>
              <a:t>велике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майбутнє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Оскільки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більше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половини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системи</a:t>
            </a:r>
            <a:r>
              <a:rPr lang="ru-RU" sz="2400" i="1" dirty="0">
                <a:solidFill>
                  <a:schemeClr val="tx1"/>
                </a:solidFill>
              </a:rPr>
              <a:t> «МАКС» </a:t>
            </a:r>
            <a:r>
              <a:rPr lang="ru-RU" sz="2400" i="1" dirty="0" err="1">
                <a:solidFill>
                  <a:schemeClr val="tx1"/>
                </a:solidFill>
              </a:rPr>
              <a:t>виробляється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Україні</a:t>
            </a:r>
            <a:r>
              <a:rPr lang="ru-RU" sz="2400" i="1" dirty="0">
                <a:solidFill>
                  <a:schemeClr val="tx1"/>
                </a:solidFill>
              </a:rPr>
              <a:t>. В </a:t>
            </a:r>
            <a:r>
              <a:rPr lang="ru-RU" sz="2400" i="1" dirty="0" err="1">
                <a:solidFill>
                  <a:schemeClr val="tx1"/>
                </a:solidFill>
              </a:rPr>
              <a:t>Дніпропетровську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виготовлявся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паливний</a:t>
            </a:r>
            <a:r>
              <a:rPr lang="ru-RU" sz="2400" i="1" dirty="0">
                <a:solidFill>
                  <a:schemeClr val="tx1"/>
                </a:solidFill>
              </a:rPr>
              <a:t> бак, а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Києві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виготовлений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літак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Мрія</a:t>
            </a:r>
            <a:r>
              <a:rPr lang="ru-RU" sz="2400" i="1" dirty="0">
                <a:solidFill>
                  <a:schemeClr val="tx1"/>
                </a:solidFill>
              </a:rPr>
              <a:t>», а </a:t>
            </a:r>
            <a:r>
              <a:rPr lang="ru-RU" sz="2400" i="1" dirty="0" err="1">
                <a:solidFill>
                  <a:schemeClr val="tx1"/>
                </a:solidFill>
              </a:rPr>
              <a:t>другий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зразок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знаходиться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напів</a:t>
            </a:r>
            <a:r>
              <a:rPr lang="ru-RU" sz="2400" i="1" dirty="0">
                <a:solidFill>
                  <a:schemeClr val="tx1"/>
                </a:solidFill>
              </a:rPr>
              <a:t>-готовому </a:t>
            </a:r>
            <a:r>
              <a:rPr lang="ru-RU" sz="2400" i="1" dirty="0" err="1">
                <a:solidFill>
                  <a:schemeClr val="tx1"/>
                </a:solidFill>
              </a:rPr>
              <a:t>стані</a:t>
            </a:r>
            <a:r>
              <a:rPr lang="ru-RU" sz="2400" i="1" dirty="0">
                <a:solidFill>
                  <a:schemeClr val="tx1"/>
                </a:solidFill>
              </a:rPr>
              <a:t> й </a:t>
            </a:r>
            <a:r>
              <a:rPr lang="ru-RU" sz="2400" i="1" dirty="0" err="1">
                <a:solidFill>
                  <a:schemeClr val="tx1"/>
                </a:solidFill>
              </a:rPr>
              <a:t>його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можна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добудувати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одразу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використання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якості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літаючого</a:t>
            </a:r>
            <a:r>
              <a:rPr lang="ru-RU" sz="2400" i="1" dirty="0">
                <a:solidFill>
                  <a:schemeClr val="tx1"/>
                </a:solidFill>
              </a:rPr>
              <a:t> космодрому.</a:t>
            </a:r>
          </a:p>
          <a:p>
            <a:pPr algn="just"/>
            <a:endParaRPr lang="ru-RU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За </a:t>
            </a:r>
            <a:r>
              <a:rPr lang="ru-RU" sz="2400" i="1" dirty="0" err="1">
                <a:solidFill>
                  <a:schemeClr val="tx1"/>
                </a:solidFill>
              </a:rPr>
              <a:t>даними</a:t>
            </a:r>
            <a:r>
              <a:rPr lang="ru-RU" sz="2400" i="1" dirty="0">
                <a:solidFill>
                  <a:schemeClr val="tx1"/>
                </a:solidFill>
              </a:rPr>
              <a:t> Державного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агентства </a:t>
            </a:r>
            <a:r>
              <a:rPr lang="ru-RU" sz="2400" i="1" dirty="0" err="1">
                <a:solidFill>
                  <a:schemeClr val="tx1"/>
                </a:solidFill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</a:rPr>
              <a:t>, на нашу </a:t>
            </a:r>
            <a:r>
              <a:rPr lang="ru-RU" sz="2400" i="1" dirty="0" err="1">
                <a:solidFill>
                  <a:schemeClr val="tx1"/>
                </a:solidFill>
              </a:rPr>
              <a:t>промисловість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припадає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щороку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від</a:t>
            </a:r>
            <a:r>
              <a:rPr lang="ru-RU" sz="2400" i="1" dirty="0">
                <a:solidFill>
                  <a:schemeClr val="tx1"/>
                </a:solidFill>
              </a:rPr>
              <a:t> 9 % до 11 % </a:t>
            </a:r>
            <a:r>
              <a:rPr lang="ru-RU" sz="2400" i="1" dirty="0" err="1">
                <a:solidFill>
                  <a:schemeClr val="tx1"/>
                </a:solidFill>
              </a:rPr>
              <a:t>усіх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запусків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світі</a:t>
            </a:r>
            <a:r>
              <a:rPr lang="ru-RU" sz="2400" i="1" dirty="0">
                <a:solidFill>
                  <a:schemeClr val="tx1"/>
                </a:solidFill>
              </a:rPr>
              <a:t>. Тим </a:t>
            </a:r>
            <a:r>
              <a:rPr lang="ru-RU" sz="2400" i="1" dirty="0" err="1">
                <a:solidFill>
                  <a:schemeClr val="tx1"/>
                </a:solidFill>
              </a:rPr>
              <a:t>більше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що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бере</a:t>
            </a:r>
            <a:r>
              <a:rPr lang="ru-RU" sz="2400" i="1" dirty="0">
                <a:solidFill>
                  <a:schemeClr val="tx1"/>
                </a:solidFill>
              </a:rPr>
              <a:t> участь в </a:t>
            </a:r>
            <a:r>
              <a:rPr lang="ru-RU" sz="2400" i="1" dirty="0" err="1">
                <a:solidFill>
                  <a:schemeClr val="tx1"/>
                </a:solidFill>
              </a:rPr>
              <a:t>розробці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розгінних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блоків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вантажних</a:t>
            </a:r>
            <a:r>
              <a:rPr lang="ru-RU" sz="2400" i="1" dirty="0">
                <a:solidFill>
                  <a:schemeClr val="tx1"/>
                </a:solidFill>
              </a:rPr>
              <a:t> ракет в проектах НАСА та </a:t>
            </a:r>
            <a:r>
              <a:rPr lang="ru-RU" sz="2400" i="1" dirty="0" err="1">
                <a:solidFill>
                  <a:schemeClr val="tx1"/>
                </a:solidFill>
              </a:rPr>
              <a:t>Європейського</a:t>
            </a:r>
            <a:r>
              <a:rPr lang="ru-RU" sz="2400" i="1" dirty="0">
                <a:solidFill>
                  <a:schemeClr val="tx1"/>
                </a:solidFill>
              </a:rPr>
              <a:t> Союзу і </a:t>
            </a:r>
            <a:r>
              <a:rPr lang="ru-RU" sz="2400" i="1" dirty="0" err="1">
                <a:solidFill>
                  <a:schemeClr val="tx1"/>
                </a:solidFill>
              </a:rPr>
              <a:t>будує</a:t>
            </a:r>
            <a:r>
              <a:rPr lang="ru-RU" sz="2400" i="1" dirty="0">
                <a:solidFill>
                  <a:schemeClr val="tx1"/>
                </a:solidFill>
              </a:rPr>
              <a:t> для них блоки ракет.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26171" y="1006651"/>
            <a:ext cx="24541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Перспективи</a:t>
            </a:r>
            <a:endParaRPr lang="ru-RU" sz="28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282" y="1865224"/>
            <a:ext cx="11013833" cy="4535576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В </a:t>
            </a:r>
            <a:r>
              <a:rPr lang="ru-RU" sz="2400" i="1" dirty="0" err="1">
                <a:solidFill>
                  <a:schemeClr val="tx1"/>
                </a:solidFill>
              </a:rPr>
              <a:t>програмі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освоєння</a:t>
            </a:r>
            <a:r>
              <a:rPr lang="ru-RU" sz="2400" i="1" dirty="0">
                <a:solidFill>
                  <a:schemeClr val="tx1"/>
                </a:solidFill>
              </a:rPr>
              <a:t> космосу до 2017 року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планує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запустити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ще</a:t>
            </a:r>
            <a:r>
              <a:rPr lang="ru-RU" sz="2400" i="1" dirty="0">
                <a:solidFill>
                  <a:schemeClr val="tx1"/>
                </a:solidFill>
              </a:rPr>
              <a:t> один </a:t>
            </a:r>
            <a:r>
              <a:rPr lang="ru-RU" sz="2400" i="1" dirty="0" err="1">
                <a:solidFill>
                  <a:schemeClr val="tx1"/>
                </a:solidFill>
              </a:rPr>
              <a:t>власний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супутник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дистанційного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вивчення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ситуації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поверхні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землі</a:t>
            </a:r>
            <a:r>
              <a:rPr lang="ru-RU" sz="2400" i="1" dirty="0">
                <a:solidFill>
                  <a:schemeClr val="tx1"/>
                </a:solidFill>
              </a:rPr>
              <a:t> та в </a:t>
            </a:r>
            <a:r>
              <a:rPr lang="ru-RU" sz="2400" i="1" dirty="0" err="1">
                <a:solidFill>
                  <a:schemeClr val="tx1"/>
                </a:solidFill>
              </a:rPr>
              <a:t>її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надрах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відправити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апарат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Місяць</a:t>
            </a:r>
            <a:r>
              <a:rPr lang="ru-RU" sz="2400" i="1" dirty="0">
                <a:solidFill>
                  <a:schemeClr val="tx1"/>
                </a:solidFill>
              </a:rPr>
              <a:t>. За умов </a:t>
            </a:r>
            <a:r>
              <a:rPr lang="ru-RU" sz="2400" i="1" dirty="0" err="1">
                <a:solidFill>
                  <a:schemeClr val="tx1"/>
                </a:solidFill>
              </a:rPr>
              <a:t>фінансування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програми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рівні</a:t>
            </a:r>
            <a:r>
              <a:rPr lang="ru-RU" sz="2400" i="1" dirty="0">
                <a:solidFill>
                  <a:schemeClr val="tx1"/>
                </a:solidFill>
              </a:rPr>
              <a:t> 60 млн </a:t>
            </a:r>
            <a:r>
              <a:rPr lang="ru-RU" sz="2400" i="1" dirty="0" err="1">
                <a:solidFill>
                  <a:schemeClr val="tx1"/>
                </a:solidFill>
              </a:rPr>
              <a:t>гривень</a:t>
            </a:r>
            <a:r>
              <a:rPr lang="ru-RU" sz="2400" i="1" dirty="0">
                <a:solidFill>
                  <a:schemeClr val="tx1"/>
                </a:solidFill>
              </a:rPr>
              <a:t> ($7,5 млн) </a:t>
            </a:r>
            <a:r>
              <a:rPr lang="ru-RU" sz="2400" i="1" dirty="0" err="1">
                <a:solidFill>
                  <a:schemeClr val="tx1"/>
                </a:solidFill>
              </a:rPr>
              <a:t>ці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показники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досягнення</a:t>
            </a:r>
            <a:r>
              <a:rPr lang="ru-RU" sz="2400" i="1" dirty="0">
                <a:solidFill>
                  <a:schemeClr val="tx1"/>
                </a:solidFill>
              </a:rPr>
              <a:t> є </a:t>
            </a:r>
            <a:r>
              <a:rPr lang="ru-RU" sz="2400" i="1" dirty="0" err="1" smtClean="0">
                <a:solidFill>
                  <a:schemeClr val="tx1"/>
                </a:solidFill>
              </a:rPr>
              <a:t>непоганими</a:t>
            </a:r>
            <a:r>
              <a:rPr lang="ru-RU" sz="2400" i="1" dirty="0" smtClean="0">
                <a:solidFill>
                  <a:schemeClr val="tx1"/>
                </a:solidFill>
              </a:rPr>
              <a:t>.</a:t>
            </a:r>
            <a:endParaRPr lang="ru-RU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Україна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бере</a:t>
            </a:r>
            <a:r>
              <a:rPr lang="ru-RU" sz="2400" i="1" dirty="0">
                <a:solidFill>
                  <a:schemeClr val="tx1"/>
                </a:solidFill>
              </a:rPr>
              <a:t> участь в </a:t>
            </a:r>
            <a:r>
              <a:rPr lang="ru-RU" sz="2400" i="1" dirty="0" err="1">
                <a:solidFill>
                  <a:schemeClr val="tx1"/>
                </a:solidFill>
              </a:rPr>
              <a:t>американському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проекті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Antares</a:t>
            </a:r>
            <a:r>
              <a:rPr lang="ru-RU" sz="2400" i="1" dirty="0">
                <a:solidFill>
                  <a:schemeClr val="tx1"/>
                </a:solidFill>
              </a:rPr>
              <a:t>» і </a:t>
            </a:r>
            <a:r>
              <a:rPr lang="ru-RU" sz="2400" i="1" dirty="0" err="1">
                <a:solidFill>
                  <a:schemeClr val="tx1"/>
                </a:solidFill>
              </a:rPr>
              <a:t>будує</a:t>
            </a:r>
            <a:r>
              <a:rPr lang="ru-RU" sz="2400" i="1" dirty="0">
                <a:solidFill>
                  <a:schemeClr val="tx1"/>
                </a:solidFill>
              </a:rPr>
              <a:t> першу </a:t>
            </a:r>
            <a:r>
              <a:rPr lang="ru-RU" sz="2400" i="1" dirty="0" err="1">
                <a:solidFill>
                  <a:schemeClr val="tx1"/>
                </a:solidFill>
              </a:rPr>
              <a:t>ступінь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ракети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Перші</a:t>
            </a:r>
            <a:r>
              <a:rPr lang="ru-RU" sz="2400" i="1" dirty="0">
                <a:solidFill>
                  <a:schemeClr val="tx1"/>
                </a:solidFill>
              </a:rPr>
              <a:t> пуски </a:t>
            </a:r>
            <a:r>
              <a:rPr lang="ru-RU" sz="2400" i="1" dirty="0" err="1">
                <a:solidFill>
                  <a:schemeClr val="tx1"/>
                </a:solidFill>
              </a:rPr>
              <a:t>цієї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можуть</a:t>
            </a:r>
            <a:r>
              <a:rPr lang="ru-RU" sz="2400" i="1" dirty="0">
                <a:solidFill>
                  <a:schemeClr val="tx1"/>
                </a:solidFill>
              </a:rPr>
              <a:t> пройти </a:t>
            </a:r>
            <a:r>
              <a:rPr lang="ru-RU" sz="2400" i="1" dirty="0" err="1">
                <a:solidFill>
                  <a:schemeClr val="tx1"/>
                </a:solidFill>
              </a:rPr>
              <a:t>вже</a:t>
            </a:r>
            <a:r>
              <a:rPr lang="ru-RU" sz="2400" i="1" dirty="0">
                <a:solidFill>
                  <a:schemeClr val="tx1"/>
                </a:solidFill>
              </a:rPr>
              <a:t> 2012 року в США на </a:t>
            </a:r>
            <a:r>
              <a:rPr lang="ru-RU" sz="2400" i="1" dirty="0" err="1">
                <a:solidFill>
                  <a:schemeClr val="tx1"/>
                </a:solidFill>
              </a:rPr>
              <a:t>космодромі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Воллопс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Проте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ця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програма</a:t>
            </a:r>
            <a:r>
              <a:rPr lang="ru-RU" sz="2400" i="1" dirty="0">
                <a:solidFill>
                  <a:schemeClr val="tx1"/>
                </a:solidFill>
              </a:rPr>
              <a:t> зараз не є основною для НАСА, </a:t>
            </a:r>
            <a:r>
              <a:rPr lang="ru-RU" sz="2400" i="1" dirty="0" err="1">
                <a:solidFill>
                  <a:schemeClr val="tx1"/>
                </a:solidFill>
              </a:rPr>
              <a:t>адже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Конгрес</a:t>
            </a:r>
            <a:r>
              <a:rPr lang="ru-RU" sz="2400" i="1" dirty="0">
                <a:solidFill>
                  <a:schemeClr val="tx1"/>
                </a:solidFill>
              </a:rPr>
              <a:t> США </a:t>
            </a:r>
            <a:r>
              <a:rPr lang="ru-RU" sz="2400" i="1" dirty="0" err="1">
                <a:solidFill>
                  <a:schemeClr val="tx1"/>
                </a:solidFill>
              </a:rPr>
              <a:t>вирішив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вкласти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більшу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частину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коштів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розробку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власного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ракетоносія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Ares</a:t>
            </a:r>
            <a:r>
              <a:rPr lang="ru-RU" sz="2400" i="1" dirty="0">
                <a:solidFill>
                  <a:schemeClr val="tx1"/>
                </a:solidFill>
              </a:rPr>
              <a:t>». </a:t>
            </a:r>
            <a:r>
              <a:rPr lang="ru-RU" sz="2400" i="1" dirty="0" err="1">
                <a:solidFill>
                  <a:schemeClr val="tx1"/>
                </a:solidFill>
              </a:rPr>
              <a:t>Крім</a:t>
            </a:r>
            <a:r>
              <a:rPr lang="ru-RU" sz="2400" i="1" dirty="0">
                <a:solidFill>
                  <a:schemeClr val="tx1"/>
                </a:solidFill>
              </a:rPr>
              <a:t> того, з часом НАСА </a:t>
            </a:r>
            <a:r>
              <a:rPr lang="ru-RU" sz="2400" i="1" dirty="0" err="1">
                <a:solidFill>
                  <a:schemeClr val="tx1"/>
                </a:solidFill>
              </a:rPr>
              <a:t>планує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залишити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лише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власного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 smtClean="0">
                <a:solidFill>
                  <a:schemeClr val="tx1"/>
                </a:solidFill>
              </a:rPr>
              <a:t>виробництва</a:t>
            </a:r>
            <a:r>
              <a:rPr lang="ru-RU" sz="2400" i="1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Скругленный прямоугольник 15">
            <a:hlinkClick r:id="rId5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26171" y="1006651"/>
            <a:ext cx="24541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Перспективи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805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3" name="Скругленный прямоугольник 2">
            <a:hlinkClick r:id="rId7" action="ppaction://hlinksldjump"/>
          </p:cNvPr>
          <p:cNvSpPr/>
          <p:nvPr/>
        </p:nvSpPr>
        <p:spPr>
          <a:xfrm>
            <a:off x="-114842" y="1906812"/>
            <a:ext cx="3667755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7" name="Скругленный прямоугольник 6">
            <a:hlinkClick r:id="rId8" action="ppaction://hlinksldjump"/>
          </p:cNvPr>
          <p:cNvSpPr/>
          <p:nvPr/>
        </p:nvSpPr>
        <p:spPr>
          <a:xfrm>
            <a:off x="9387392" y="1906812"/>
            <a:ext cx="3206318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Цікаве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35557" y="6193567"/>
            <a:ext cx="3206318" cy="7599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Автор</a:t>
            </a:r>
            <a:endParaRPr lang="ru-RU" sz="2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33266" y="2203286"/>
            <a:ext cx="8557146" cy="2491543"/>
          </a:xfrm>
          <a:prstGeom prst="roundRect">
            <a:avLst/>
          </a:prstGeom>
          <a:solidFill>
            <a:srgbClr val="92D05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i="1" smtClean="0"/>
              <a:t>Автор</a:t>
            </a:r>
            <a:r>
              <a:rPr lang="uk-UA" sz="4000" smtClean="0"/>
              <a:t>:</a:t>
            </a:r>
            <a:endParaRPr lang="uk-UA" sz="4000" dirty="0" smtClean="0"/>
          </a:p>
          <a:p>
            <a:pPr algn="ctr"/>
            <a:r>
              <a:rPr lang="uk-UA" sz="4000" dirty="0" smtClean="0"/>
              <a:t>кадет</a:t>
            </a:r>
            <a:r>
              <a:rPr lang="en-US" sz="4000" dirty="0" smtClean="0"/>
              <a:t> </a:t>
            </a:r>
            <a:r>
              <a:rPr lang="en-US" sz="4000" dirty="0" smtClean="0"/>
              <a:t>35 </a:t>
            </a:r>
            <a:r>
              <a:rPr lang="ru-RU" sz="4000" dirty="0" smtClean="0"/>
              <a:t>взводу</a:t>
            </a:r>
          </a:p>
          <a:p>
            <a:pPr algn="ctr"/>
            <a:r>
              <a:rPr lang="uk-UA" sz="4000" dirty="0" err="1" smtClean="0"/>
              <a:t>Завражний</a:t>
            </a:r>
            <a:r>
              <a:rPr lang="uk-UA" sz="4000" dirty="0" smtClean="0"/>
              <a:t> Дмитро </a:t>
            </a:r>
            <a:r>
              <a:rPr lang="uk-UA" sz="4000" dirty="0" smtClean="0"/>
              <a:t>Костянтинович</a:t>
            </a:r>
            <a:endParaRPr lang="uk-UA" sz="40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9116704" y="1706766"/>
            <a:ext cx="3477006" cy="116006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14842" y="1706766"/>
            <a:ext cx="3477006" cy="116006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9" grpId="0" animBg="1"/>
      <p:bldP spid="9" grpId="1" animBg="1"/>
      <p:bldP spid="4" grpId="0" animBg="1"/>
      <p:bldP spid="4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282" y="1865224"/>
            <a:ext cx="11013833" cy="4535576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З </a:t>
            </a:r>
            <a:r>
              <a:rPr lang="ru-RU" sz="2400" i="1" dirty="0" err="1">
                <a:solidFill>
                  <a:schemeClr val="tx1"/>
                </a:solidFill>
              </a:rPr>
              <a:t>Європейським</a:t>
            </a:r>
            <a:r>
              <a:rPr lang="ru-RU" sz="2400" i="1" dirty="0">
                <a:solidFill>
                  <a:schemeClr val="tx1"/>
                </a:solidFill>
              </a:rPr>
              <a:t> Союзом </a:t>
            </a:r>
            <a:r>
              <a:rPr lang="ru-RU" sz="2400" i="1" dirty="0" err="1">
                <a:solidFill>
                  <a:schemeClr val="tx1"/>
                </a:solidFill>
              </a:rPr>
              <a:t>перспективи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більш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позитивні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Адже</a:t>
            </a:r>
            <a:r>
              <a:rPr lang="ru-RU" sz="2400" i="1" dirty="0">
                <a:solidFill>
                  <a:schemeClr val="tx1"/>
                </a:solidFill>
              </a:rPr>
              <a:t> тут </a:t>
            </a:r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 за один </a:t>
            </a:r>
            <a:r>
              <a:rPr lang="ru-RU" sz="2400" i="1" dirty="0" err="1">
                <a:solidFill>
                  <a:schemeClr val="tx1"/>
                </a:solidFill>
              </a:rPr>
              <a:t>крок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від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ратифікації</a:t>
            </a:r>
            <a:r>
              <a:rPr lang="ru-RU" sz="2400" i="1" dirty="0">
                <a:solidFill>
                  <a:schemeClr val="tx1"/>
                </a:solidFill>
              </a:rPr>
              <a:t> угоди про </a:t>
            </a:r>
            <a:r>
              <a:rPr lang="ru-RU" sz="2400" i="1" dirty="0" err="1">
                <a:solidFill>
                  <a:schemeClr val="tx1"/>
                </a:solidFill>
              </a:rPr>
              <a:t>співпрацю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в 2013 </a:t>
            </a:r>
            <a:r>
              <a:rPr lang="ru-RU" sz="2400" i="1" dirty="0" err="1">
                <a:solidFill>
                  <a:schemeClr val="tx1"/>
                </a:solidFill>
              </a:rPr>
              <a:t>році</a:t>
            </a:r>
            <a:r>
              <a:rPr lang="ru-RU" sz="2400" i="1" dirty="0">
                <a:solidFill>
                  <a:schemeClr val="tx1"/>
                </a:solidFill>
              </a:rPr>
              <a:t> буде </a:t>
            </a:r>
            <a:r>
              <a:rPr lang="ru-RU" sz="2400" i="1" dirty="0" err="1">
                <a:solidFill>
                  <a:schemeClr val="tx1"/>
                </a:solidFill>
              </a:rPr>
              <a:t>нарешті</a:t>
            </a:r>
            <a:r>
              <a:rPr lang="ru-RU" sz="2400" i="1" dirty="0">
                <a:solidFill>
                  <a:schemeClr val="tx1"/>
                </a:solidFill>
              </a:rPr>
              <a:t> сформовано систему </a:t>
            </a:r>
            <a:r>
              <a:rPr lang="ru-RU" sz="2400" i="1" dirty="0" err="1">
                <a:solidFill>
                  <a:schemeClr val="tx1"/>
                </a:solidFill>
              </a:rPr>
              <a:t>супутників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Галілео</a:t>
            </a:r>
            <a:r>
              <a:rPr lang="ru-RU" sz="2400" i="1" dirty="0">
                <a:solidFill>
                  <a:schemeClr val="tx1"/>
                </a:solidFill>
              </a:rPr>
              <a:t>», яка </a:t>
            </a:r>
            <a:r>
              <a:rPr lang="ru-RU" sz="2400" i="1" dirty="0" err="1">
                <a:solidFill>
                  <a:schemeClr val="tx1"/>
                </a:solidFill>
              </a:rPr>
              <a:t>забезпечуватиме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навігацію</a:t>
            </a:r>
            <a:r>
              <a:rPr lang="ru-RU" sz="2400" i="1" dirty="0">
                <a:solidFill>
                  <a:schemeClr val="tx1"/>
                </a:solidFill>
              </a:rPr>
              <a:t>, а в </a:t>
            </a:r>
            <a:r>
              <a:rPr lang="ru-RU" sz="2400" i="1" dirty="0" err="1">
                <a:solidFill>
                  <a:schemeClr val="tx1"/>
                </a:solidFill>
              </a:rPr>
              <a:t>цій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программі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Київ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бере</a:t>
            </a:r>
            <a:r>
              <a:rPr lang="ru-RU" sz="2400" i="1" dirty="0">
                <a:solidFill>
                  <a:schemeClr val="tx1"/>
                </a:solidFill>
              </a:rPr>
              <a:t> участь. </a:t>
            </a:r>
            <a:r>
              <a:rPr lang="ru-RU" sz="2400" i="1" dirty="0" err="1">
                <a:solidFill>
                  <a:schemeClr val="tx1"/>
                </a:solidFill>
              </a:rPr>
              <a:t>Втім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Європа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орієнтується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незалежність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сфері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технологій</a:t>
            </a:r>
            <a:r>
              <a:rPr lang="ru-RU" sz="2400" i="1" dirty="0">
                <a:solidFill>
                  <a:schemeClr val="tx1"/>
                </a:solidFill>
              </a:rPr>
              <a:t>, й в </a:t>
            </a:r>
            <a:r>
              <a:rPr lang="ru-RU" sz="2400" i="1" dirty="0" err="1">
                <a:solidFill>
                  <a:schemeClr val="tx1"/>
                </a:solidFill>
              </a:rPr>
              <a:t>перспективі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планує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замінити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українські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виробами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власного</a:t>
            </a:r>
            <a:r>
              <a:rPr lang="ru-RU" sz="2400" i="1" dirty="0">
                <a:solidFill>
                  <a:schemeClr val="tx1"/>
                </a:solidFill>
              </a:rPr>
              <a:t> ракетного комплексу.</a:t>
            </a: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Україна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домовленості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Бразилією</a:t>
            </a:r>
            <a:r>
              <a:rPr lang="ru-RU" sz="2400" i="1" dirty="0">
                <a:solidFill>
                  <a:schemeClr val="tx1"/>
                </a:solidFill>
              </a:rPr>
              <a:t> про пуски 8 ракет на </a:t>
            </a:r>
            <a:r>
              <a:rPr lang="ru-RU" sz="2400" i="1" dirty="0" err="1">
                <a:solidFill>
                  <a:schemeClr val="tx1"/>
                </a:solidFill>
              </a:rPr>
              <a:t>рік</a:t>
            </a:r>
            <a:r>
              <a:rPr lang="ru-RU" sz="2400" i="1" dirty="0">
                <a:solidFill>
                  <a:schemeClr val="tx1"/>
                </a:solidFill>
              </a:rPr>
              <a:t> з космодрому </a:t>
            </a:r>
            <a:r>
              <a:rPr lang="ru-RU" sz="2400" i="1" dirty="0" err="1">
                <a:solidFill>
                  <a:schemeClr val="tx1"/>
                </a:solidFill>
              </a:rPr>
              <a:t>Алкантара</a:t>
            </a:r>
            <a:r>
              <a:rPr lang="ru-RU" sz="2400" i="1" dirty="0">
                <a:solidFill>
                  <a:schemeClr val="tx1"/>
                </a:solidFill>
              </a:rPr>
              <a:t>. Для </a:t>
            </a:r>
            <a:r>
              <a:rPr lang="ru-RU" sz="2400" i="1" dirty="0" err="1">
                <a:solidFill>
                  <a:schemeClr val="tx1"/>
                </a:solidFill>
              </a:rPr>
              <a:t>цього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спеціально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розроблена</a:t>
            </a:r>
            <a:r>
              <a:rPr lang="ru-RU" sz="2400" i="1" dirty="0">
                <a:solidFill>
                  <a:schemeClr val="tx1"/>
                </a:solidFill>
              </a:rPr>
              <a:t> ракета «Циклон-4». Тут </a:t>
            </a:r>
            <a:r>
              <a:rPr lang="ru-RU" sz="2400" i="1" dirty="0" err="1">
                <a:solidFill>
                  <a:schemeClr val="tx1"/>
                </a:solidFill>
              </a:rPr>
              <a:t>замовниками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виступають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приватні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корпорації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адже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Бразилії</a:t>
            </a:r>
            <a:r>
              <a:rPr lang="ru-RU" sz="2400" i="1" dirty="0">
                <a:solidFill>
                  <a:schemeClr val="tx1"/>
                </a:solidFill>
              </a:rPr>
              <a:t> зараз </a:t>
            </a:r>
            <a:r>
              <a:rPr lang="ru-RU" sz="2400" i="1" dirty="0" err="1">
                <a:solidFill>
                  <a:schemeClr val="tx1"/>
                </a:solidFill>
              </a:rPr>
              <a:t>стрімко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розвивається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телекомунікаційна</a:t>
            </a:r>
            <a:r>
              <a:rPr lang="ru-RU" sz="2400" i="1" dirty="0">
                <a:solidFill>
                  <a:schemeClr val="tx1"/>
                </a:solidFill>
              </a:rPr>
              <a:t> сфера.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26171" y="1006651"/>
            <a:ext cx="24541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Перспективи</a:t>
            </a:r>
            <a:endParaRPr lang="ru-RU" sz="28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1282" y="1865224"/>
            <a:ext cx="11013833" cy="3069633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Державна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програма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розвитку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внутрішнього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виробництва</a:t>
            </a:r>
            <a:r>
              <a:rPr lang="ru-RU" sz="2400" i="1" dirty="0">
                <a:solidFill>
                  <a:schemeClr val="tx1"/>
                </a:solidFill>
              </a:rPr>
              <a:t>, яка </a:t>
            </a:r>
            <a:r>
              <a:rPr lang="ru-RU" sz="2400" i="1" dirty="0" err="1">
                <a:solidFill>
                  <a:schemeClr val="tx1"/>
                </a:solidFill>
              </a:rPr>
              <a:t>була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схвалена</a:t>
            </a:r>
            <a:r>
              <a:rPr lang="ru-RU" sz="2400" i="1" dirty="0">
                <a:solidFill>
                  <a:schemeClr val="tx1"/>
                </a:solidFill>
              </a:rPr>
              <a:t> Урядом в </a:t>
            </a:r>
            <a:r>
              <a:rPr lang="ru-RU" sz="2400" i="1" dirty="0" err="1">
                <a:solidFill>
                  <a:schemeClr val="tx1"/>
                </a:solidFill>
              </a:rPr>
              <a:t>вересні</a:t>
            </a:r>
            <a:r>
              <a:rPr lang="ru-RU" sz="2400" i="1" dirty="0">
                <a:solidFill>
                  <a:schemeClr val="tx1"/>
                </a:solidFill>
              </a:rPr>
              <a:t> 2011 року, </a:t>
            </a:r>
            <a:r>
              <a:rPr lang="ru-RU" sz="2400" i="1" dirty="0" err="1">
                <a:solidFill>
                  <a:schemeClr val="tx1"/>
                </a:solidFill>
              </a:rPr>
              <a:t>має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меті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підвищити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економічну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стійкість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держави</a:t>
            </a:r>
            <a:r>
              <a:rPr lang="ru-RU" sz="2400" i="1" dirty="0">
                <a:solidFill>
                  <a:schemeClr val="tx1"/>
                </a:solidFill>
              </a:rPr>
              <a:t> за </a:t>
            </a:r>
            <a:r>
              <a:rPr lang="ru-RU" sz="2400" i="1" dirty="0" err="1">
                <a:solidFill>
                  <a:schemeClr val="tx1"/>
                </a:solidFill>
              </a:rPr>
              <a:t>рахунок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розвитку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внутрішнього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виробництва</a:t>
            </a:r>
            <a:r>
              <a:rPr lang="ru-RU" sz="2400" i="1" dirty="0">
                <a:solidFill>
                  <a:schemeClr val="tx1"/>
                </a:solidFill>
              </a:rPr>
              <a:t>. Перший </a:t>
            </a:r>
            <a:r>
              <a:rPr lang="ru-RU" sz="2400" i="1" dirty="0" err="1">
                <a:solidFill>
                  <a:schemeClr val="tx1"/>
                </a:solidFill>
              </a:rPr>
              <a:t>етап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її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реалізації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розрахований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період</a:t>
            </a:r>
            <a:r>
              <a:rPr lang="ru-RU" sz="2400" i="1" dirty="0">
                <a:solidFill>
                  <a:schemeClr val="tx1"/>
                </a:solidFill>
              </a:rPr>
              <a:t> 2012–2015 </a:t>
            </a:r>
            <a:r>
              <a:rPr lang="ru-RU" sz="2400" i="1" dirty="0" err="1">
                <a:solidFill>
                  <a:schemeClr val="tx1"/>
                </a:solidFill>
              </a:rPr>
              <a:t>років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Саме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цей</a:t>
            </a:r>
            <a:r>
              <a:rPr lang="ru-RU" sz="2400" i="1" dirty="0">
                <a:solidFill>
                  <a:schemeClr val="tx1"/>
                </a:solidFill>
              </a:rPr>
              <a:t> час </a:t>
            </a:r>
            <a:r>
              <a:rPr lang="ru-RU" sz="2400" i="1" dirty="0" err="1">
                <a:solidFill>
                  <a:schemeClr val="tx1"/>
                </a:solidFill>
              </a:rPr>
              <a:t>значну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увагу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приділять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сфері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Оскільки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від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вкладення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коштів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цій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сфері</a:t>
            </a:r>
            <a:r>
              <a:rPr lang="ru-RU" sz="2400" i="1" dirty="0">
                <a:solidFill>
                  <a:schemeClr val="tx1"/>
                </a:solidFill>
              </a:rPr>
              <a:t> держава </a:t>
            </a:r>
            <a:r>
              <a:rPr lang="ru-RU" sz="2400" i="1" dirty="0" err="1">
                <a:solidFill>
                  <a:schemeClr val="tx1"/>
                </a:solidFill>
              </a:rPr>
              <a:t>має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можливість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отримувати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мільйонні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прибутки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стимулювати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розвиток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вітчизняної</a:t>
            </a:r>
            <a:r>
              <a:rPr lang="ru-RU" sz="2400" i="1" dirty="0">
                <a:solidFill>
                  <a:schemeClr val="tx1"/>
                </a:solidFill>
              </a:rPr>
              <a:t> науки та </a:t>
            </a:r>
            <a:r>
              <a:rPr lang="ru-RU" sz="2400" i="1" dirty="0" err="1">
                <a:solidFill>
                  <a:schemeClr val="tx1"/>
                </a:solidFill>
              </a:rPr>
              <a:t>техніки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26171" y="1006651"/>
            <a:ext cx="24541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err="1"/>
              <a:t>Перспективи</a:t>
            </a:r>
            <a:endParaRPr lang="ru-RU" sz="28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4007" y="1009677"/>
            <a:ext cx="552154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Леоні́д</a:t>
            </a:r>
            <a:r>
              <a:rPr lang="ru-RU" sz="2800" b="1" dirty="0"/>
              <a:t> </a:t>
            </a:r>
            <a:r>
              <a:rPr lang="ru-RU" sz="2800" b="1" dirty="0" err="1"/>
              <a:t>Костянти́нович</a:t>
            </a:r>
            <a:r>
              <a:rPr lang="ru-RU" sz="2800" b="1" dirty="0"/>
              <a:t> </a:t>
            </a:r>
            <a:r>
              <a:rPr lang="ru-RU" sz="2800" b="1" dirty="0" err="1"/>
              <a:t>Каденю́к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55831" y="1906812"/>
            <a:ext cx="4609283" cy="4951188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</a:t>
            </a:r>
            <a:r>
              <a:rPr lang="ru-RU" sz="2800" i="1" dirty="0" err="1" smtClean="0">
                <a:solidFill>
                  <a:schemeClr val="tx1"/>
                </a:solidFill>
              </a:rPr>
              <a:t>Леоні́д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Костянти́нович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Каденю́к</a:t>
            </a:r>
            <a:r>
              <a:rPr lang="ru-RU" sz="2800" i="1" dirty="0">
                <a:solidFill>
                  <a:schemeClr val="tx1"/>
                </a:solidFill>
              </a:rPr>
              <a:t> (*28 </a:t>
            </a:r>
            <a:r>
              <a:rPr lang="ru-RU" sz="2800" i="1" dirty="0" err="1">
                <a:solidFill>
                  <a:schemeClr val="tx1"/>
                </a:solidFill>
              </a:rPr>
              <a:t>січня</a:t>
            </a:r>
            <a:r>
              <a:rPr lang="ru-RU" sz="2800" i="1" dirty="0">
                <a:solidFill>
                  <a:schemeClr val="tx1"/>
                </a:solidFill>
              </a:rPr>
              <a:t> 1951, </a:t>
            </a:r>
            <a:r>
              <a:rPr lang="ru-RU" sz="2800" i="1" dirty="0" err="1">
                <a:solidFill>
                  <a:schemeClr val="tx1"/>
                </a:solidFill>
              </a:rPr>
              <a:t>Клішківці</a:t>
            </a:r>
            <a:r>
              <a:rPr lang="ru-RU" sz="2800" i="1" dirty="0">
                <a:solidFill>
                  <a:schemeClr val="tx1"/>
                </a:solidFill>
              </a:rPr>
              <a:t>) — перший космонавт </a:t>
            </a:r>
            <a:r>
              <a:rPr lang="ru-RU" sz="2800" i="1" dirty="0" err="1">
                <a:solidFill>
                  <a:schemeClr val="tx1"/>
                </a:solidFill>
              </a:rPr>
              <a:t>незалежної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народний</a:t>
            </a:r>
            <a:r>
              <a:rPr lang="ru-RU" sz="2800" i="1" dirty="0">
                <a:solidFill>
                  <a:schemeClr val="tx1"/>
                </a:solidFill>
              </a:rPr>
              <a:t> депутат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 4-го </a:t>
            </a:r>
            <a:r>
              <a:rPr lang="ru-RU" sz="2800" i="1" dirty="0" err="1">
                <a:solidFill>
                  <a:schemeClr val="tx1"/>
                </a:solidFill>
              </a:rPr>
              <a:t>скликання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Народний</a:t>
            </a:r>
            <a:r>
              <a:rPr lang="ru-RU" sz="2800" i="1" dirty="0">
                <a:solidFill>
                  <a:schemeClr val="tx1"/>
                </a:solidFill>
              </a:rPr>
              <a:t> Посол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, Герой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Файл:Leonid Kadenyu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36" y="1981699"/>
            <a:ext cx="3930902" cy="49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8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4007" y="1009677"/>
            <a:ext cx="552154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Леоні́д</a:t>
            </a:r>
            <a:r>
              <a:rPr lang="ru-RU" sz="2800" b="1" dirty="0"/>
              <a:t> </a:t>
            </a:r>
            <a:r>
              <a:rPr lang="ru-RU" sz="2800" b="1" dirty="0" err="1"/>
              <a:t>Костянти́нович</a:t>
            </a:r>
            <a:r>
              <a:rPr lang="ru-RU" sz="2800" b="1" dirty="0"/>
              <a:t> </a:t>
            </a:r>
            <a:r>
              <a:rPr lang="ru-RU" sz="2800" b="1" dirty="0" err="1"/>
              <a:t>Каденю́к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9138" y="1862123"/>
            <a:ext cx="11731285" cy="4728662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В </a:t>
            </a:r>
            <a:r>
              <a:rPr lang="ru-RU" sz="2800" i="1" dirty="0" err="1">
                <a:solidFill>
                  <a:schemeClr val="tx1"/>
                </a:solidFill>
              </a:rPr>
              <a:t>період</a:t>
            </a:r>
            <a:r>
              <a:rPr lang="ru-RU" sz="2800" i="1" dirty="0">
                <a:solidFill>
                  <a:schemeClr val="tx1"/>
                </a:solidFill>
              </a:rPr>
              <a:t> з 19 листопада по 5 </a:t>
            </a:r>
            <a:r>
              <a:rPr lang="ru-RU" sz="2800" i="1" dirty="0" err="1">
                <a:solidFill>
                  <a:schemeClr val="tx1"/>
                </a:solidFill>
              </a:rPr>
              <a:t>грудня</a:t>
            </a:r>
            <a:r>
              <a:rPr lang="ru-RU" sz="2800" i="1" dirty="0">
                <a:solidFill>
                  <a:schemeClr val="tx1"/>
                </a:solidFill>
              </a:rPr>
              <a:t> 1997 року </a:t>
            </a:r>
            <a:r>
              <a:rPr lang="ru-RU" sz="2800" i="1" dirty="0" err="1">
                <a:solidFill>
                  <a:schemeClr val="tx1"/>
                </a:solidFill>
              </a:rPr>
              <a:t>здійснив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космічний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політ</a:t>
            </a:r>
            <a:r>
              <a:rPr lang="ru-RU" sz="2800" i="1" dirty="0">
                <a:solidFill>
                  <a:schemeClr val="tx1"/>
                </a:solidFill>
              </a:rPr>
              <a:t> на </a:t>
            </a:r>
            <a:r>
              <a:rPr lang="ru-RU" sz="2800" i="1" dirty="0" err="1">
                <a:solidFill>
                  <a:schemeClr val="tx1"/>
                </a:solidFill>
              </a:rPr>
              <a:t>американському</a:t>
            </a:r>
            <a:r>
              <a:rPr lang="ru-RU" sz="2800" i="1" dirty="0">
                <a:solidFill>
                  <a:schemeClr val="tx1"/>
                </a:solidFill>
              </a:rPr>
              <a:t> БТКК «</a:t>
            </a:r>
            <a:r>
              <a:rPr lang="ru-RU" sz="2800" i="1" dirty="0" err="1">
                <a:solidFill>
                  <a:schemeClr val="tx1"/>
                </a:solidFill>
              </a:rPr>
              <a:t>Колумбія</a:t>
            </a:r>
            <a:r>
              <a:rPr lang="ru-RU" sz="2800" i="1" dirty="0">
                <a:solidFill>
                  <a:schemeClr val="tx1"/>
                </a:solidFill>
              </a:rPr>
              <a:t>» (англ. </a:t>
            </a:r>
            <a:r>
              <a:rPr lang="en-US" sz="2800" i="1" dirty="0">
                <a:solidFill>
                  <a:schemeClr val="tx1"/>
                </a:solidFill>
              </a:rPr>
              <a:t>Columbia) </a:t>
            </a:r>
            <a:r>
              <a:rPr lang="ru-RU" sz="2800" i="1" dirty="0" err="1">
                <a:solidFill>
                  <a:schemeClr val="tx1"/>
                </a:solidFill>
              </a:rPr>
              <a:t>місії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STS-87. </a:t>
            </a:r>
            <a:r>
              <a:rPr lang="ru-RU" sz="2800" i="1" dirty="0" err="1">
                <a:solidFill>
                  <a:schemeClr val="tx1"/>
                </a:solidFill>
              </a:rPr>
              <a:t>Під</a:t>
            </a:r>
            <a:r>
              <a:rPr lang="ru-RU" sz="2800" i="1" dirty="0">
                <a:solidFill>
                  <a:schemeClr val="tx1"/>
                </a:solidFill>
              </a:rPr>
              <a:t> час </a:t>
            </a:r>
            <a:r>
              <a:rPr lang="ru-RU" sz="2800" i="1" dirty="0" err="1">
                <a:solidFill>
                  <a:schemeClr val="tx1"/>
                </a:solidFill>
              </a:rPr>
              <a:t>польоту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виконував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біологічні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експерименти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спільного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українсько-американського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досліду</a:t>
            </a:r>
            <a:r>
              <a:rPr lang="ru-RU" sz="2800" i="1" dirty="0">
                <a:solidFill>
                  <a:schemeClr val="tx1"/>
                </a:solidFill>
              </a:rPr>
              <a:t> з </a:t>
            </a:r>
            <a:r>
              <a:rPr lang="ru-RU" sz="2800" i="1" dirty="0" err="1">
                <a:solidFill>
                  <a:schemeClr val="tx1"/>
                </a:solidFill>
              </a:rPr>
              <a:t>трьома</a:t>
            </a:r>
            <a:r>
              <a:rPr lang="ru-RU" sz="2800" i="1" dirty="0">
                <a:solidFill>
                  <a:schemeClr val="tx1"/>
                </a:solidFill>
              </a:rPr>
              <a:t> видами </a:t>
            </a:r>
            <a:r>
              <a:rPr lang="ru-RU" sz="2800" i="1" dirty="0" err="1">
                <a:solidFill>
                  <a:schemeClr val="tx1"/>
                </a:solidFill>
              </a:rPr>
              <a:t>рослин</a:t>
            </a:r>
            <a:r>
              <a:rPr lang="ru-RU" sz="2800" i="1" dirty="0">
                <a:solidFill>
                  <a:schemeClr val="tx1"/>
                </a:solidFill>
              </a:rPr>
              <a:t>: </a:t>
            </a:r>
            <a:r>
              <a:rPr lang="ru-RU" sz="2800" i="1" dirty="0" err="1">
                <a:solidFill>
                  <a:schemeClr val="tx1"/>
                </a:solidFill>
              </a:rPr>
              <a:t>ріпа</a:t>
            </a:r>
            <a:r>
              <a:rPr lang="ru-RU" sz="2800" i="1" dirty="0">
                <a:solidFill>
                  <a:schemeClr val="tx1"/>
                </a:solidFill>
              </a:rPr>
              <a:t>, соя і мох. </a:t>
            </a:r>
            <a:r>
              <a:rPr lang="ru-RU" sz="2800" i="1" dirty="0" err="1">
                <a:solidFill>
                  <a:schemeClr val="tx1"/>
                </a:solidFill>
              </a:rPr>
              <a:t>Основна</a:t>
            </a:r>
            <a:r>
              <a:rPr lang="ru-RU" sz="2800" i="1" dirty="0">
                <a:solidFill>
                  <a:schemeClr val="tx1"/>
                </a:solidFill>
              </a:rPr>
              <a:t> мета </a:t>
            </a:r>
            <a:r>
              <a:rPr lang="ru-RU" sz="2800" i="1" dirty="0" err="1">
                <a:solidFill>
                  <a:schemeClr val="tx1"/>
                </a:solidFill>
              </a:rPr>
              <a:t>проведення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експериментів</a:t>
            </a:r>
            <a:r>
              <a:rPr lang="ru-RU" sz="2800" i="1" dirty="0">
                <a:solidFill>
                  <a:schemeClr val="tx1"/>
                </a:solidFill>
              </a:rPr>
              <a:t> — </a:t>
            </a:r>
            <a:r>
              <a:rPr lang="ru-RU" sz="2800" i="1" dirty="0" err="1">
                <a:solidFill>
                  <a:schemeClr val="tx1"/>
                </a:solidFill>
              </a:rPr>
              <a:t>вивчення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впливу</a:t>
            </a:r>
            <a:r>
              <a:rPr lang="ru-RU" sz="2800" i="1" dirty="0">
                <a:solidFill>
                  <a:schemeClr val="tx1"/>
                </a:solidFill>
              </a:rPr>
              <a:t> стану </a:t>
            </a:r>
            <a:r>
              <a:rPr lang="ru-RU" sz="2800" i="1" dirty="0" err="1">
                <a:solidFill>
                  <a:schemeClr val="tx1"/>
                </a:solidFill>
              </a:rPr>
              <a:t>невагомості</a:t>
            </a:r>
            <a:r>
              <a:rPr lang="ru-RU" sz="2800" i="1" dirty="0">
                <a:solidFill>
                  <a:schemeClr val="tx1"/>
                </a:solidFill>
              </a:rPr>
              <a:t> на </a:t>
            </a:r>
            <a:r>
              <a:rPr lang="ru-RU" sz="2800" i="1" dirty="0" err="1">
                <a:solidFill>
                  <a:schemeClr val="tx1"/>
                </a:solidFill>
              </a:rPr>
              <a:t>фотосинтетичний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апарат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рослин</a:t>
            </a:r>
            <a:r>
              <a:rPr lang="ru-RU" sz="2800" i="1" dirty="0">
                <a:solidFill>
                  <a:schemeClr val="tx1"/>
                </a:solidFill>
              </a:rPr>
              <a:t>, на </a:t>
            </a:r>
            <a:r>
              <a:rPr lang="ru-RU" sz="2800" i="1" dirty="0" err="1">
                <a:solidFill>
                  <a:schemeClr val="tx1"/>
                </a:solidFill>
              </a:rPr>
              <a:t>запліднення</a:t>
            </a:r>
            <a:r>
              <a:rPr lang="ru-RU" sz="2800" i="1" dirty="0">
                <a:solidFill>
                  <a:schemeClr val="tx1"/>
                </a:solidFill>
              </a:rPr>
              <a:t> та </a:t>
            </a:r>
            <a:r>
              <a:rPr lang="ru-RU" sz="2800" i="1" dirty="0" err="1">
                <a:solidFill>
                  <a:schemeClr val="tx1"/>
                </a:solidFill>
              </a:rPr>
              <a:t>розвиток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зародка</a:t>
            </a:r>
            <a:r>
              <a:rPr lang="ru-RU" sz="2800" i="1" dirty="0">
                <a:solidFill>
                  <a:schemeClr val="tx1"/>
                </a:solidFill>
              </a:rPr>
              <a:t>, на </a:t>
            </a:r>
            <a:r>
              <a:rPr lang="ru-RU" sz="2800" i="1" dirty="0" err="1">
                <a:solidFill>
                  <a:schemeClr val="tx1"/>
                </a:solidFill>
              </a:rPr>
              <a:t>експресію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генів</a:t>
            </a:r>
            <a:r>
              <a:rPr lang="ru-RU" sz="2800" i="1" dirty="0">
                <a:solidFill>
                  <a:schemeClr val="tx1"/>
                </a:solidFill>
              </a:rPr>
              <a:t> у тканинах </a:t>
            </a:r>
            <a:r>
              <a:rPr lang="ru-RU" sz="2800" i="1" dirty="0" err="1">
                <a:solidFill>
                  <a:schemeClr val="tx1"/>
                </a:solidFill>
              </a:rPr>
              <a:t>сої</a:t>
            </a:r>
            <a:r>
              <a:rPr lang="ru-RU" sz="2800" i="1" dirty="0">
                <a:solidFill>
                  <a:schemeClr val="tx1"/>
                </a:solidFill>
              </a:rPr>
              <a:t> і </a:t>
            </a:r>
            <a:r>
              <a:rPr lang="ru-RU" sz="2800" i="1" dirty="0" err="1">
                <a:solidFill>
                  <a:schemeClr val="tx1"/>
                </a:solidFill>
              </a:rPr>
              <a:t>рапи</a:t>
            </a:r>
            <a:r>
              <a:rPr lang="ru-RU" sz="2800" i="1" dirty="0">
                <a:solidFill>
                  <a:schemeClr val="tx1"/>
                </a:solidFill>
              </a:rPr>
              <a:t>, на </a:t>
            </a:r>
            <a:r>
              <a:rPr lang="ru-RU" sz="2800" i="1" dirty="0" err="1">
                <a:solidFill>
                  <a:schemeClr val="tx1"/>
                </a:solidFill>
              </a:rPr>
              <a:t>вміст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фітогормонів</a:t>
            </a:r>
            <a:r>
              <a:rPr lang="ru-RU" sz="2800" i="1" dirty="0">
                <a:solidFill>
                  <a:schemeClr val="tx1"/>
                </a:solidFill>
              </a:rPr>
              <a:t> у </a:t>
            </a:r>
            <a:r>
              <a:rPr lang="ru-RU" sz="2800" i="1" dirty="0" err="1">
                <a:solidFill>
                  <a:schemeClr val="tx1"/>
                </a:solidFill>
              </a:rPr>
              <a:t>рослинах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рапи</a:t>
            </a:r>
            <a:r>
              <a:rPr lang="ru-RU" sz="2800" i="1" dirty="0">
                <a:solidFill>
                  <a:schemeClr val="tx1"/>
                </a:solidFill>
              </a:rPr>
              <a:t>, на </a:t>
            </a:r>
            <a:r>
              <a:rPr lang="ru-RU" sz="2800" i="1" dirty="0" err="1">
                <a:solidFill>
                  <a:schemeClr val="tx1"/>
                </a:solidFill>
              </a:rPr>
              <a:t>вуглеводний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метаболізм</a:t>
            </a:r>
            <a:r>
              <a:rPr lang="ru-RU" sz="2800" i="1" dirty="0">
                <a:solidFill>
                  <a:schemeClr val="tx1"/>
                </a:solidFill>
              </a:rPr>
              <a:t> та ультраструктуру </a:t>
            </a:r>
            <a:r>
              <a:rPr lang="ru-RU" sz="2800" i="1" dirty="0" err="1">
                <a:solidFill>
                  <a:schemeClr val="tx1"/>
                </a:solidFill>
              </a:rPr>
              <a:t>клітин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проростків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сої</a:t>
            </a:r>
            <a:r>
              <a:rPr lang="ru-RU" sz="2800" i="1" dirty="0">
                <a:solidFill>
                  <a:schemeClr val="tx1"/>
                </a:solidFill>
              </a:rPr>
              <a:t>, на </a:t>
            </a:r>
            <a:r>
              <a:rPr lang="ru-RU" sz="2800" i="1" dirty="0" err="1">
                <a:solidFill>
                  <a:schemeClr val="tx1"/>
                </a:solidFill>
              </a:rPr>
              <a:t>процес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ураження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проростків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сої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патогенним</a:t>
            </a:r>
            <a:r>
              <a:rPr lang="ru-RU" sz="2800" i="1" dirty="0">
                <a:solidFill>
                  <a:schemeClr val="tx1"/>
                </a:solidFill>
              </a:rPr>
              <a:t> грибом </a:t>
            </a:r>
            <a:r>
              <a:rPr lang="ru-RU" sz="2800" i="1" dirty="0" err="1">
                <a:solidFill>
                  <a:schemeClr val="tx1"/>
                </a:solidFill>
              </a:rPr>
              <a:t>фітофтори</a:t>
            </a:r>
            <a:r>
              <a:rPr lang="ru-RU" sz="2800" i="1" dirty="0" smtClean="0">
                <a:solidFill>
                  <a:schemeClr val="tx1"/>
                </a:solidFill>
              </a:rPr>
              <a:t>.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169819" y="1009677"/>
            <a:ext cx="3246160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/>
              <a:t>Політ</a:t>
            </a:r>
            <a:r>
              <a:rPr lang="ru-RU" sz="2800" dirty="0"/>
              <a:t> на «</a:t>
            </a:r>
            <a:r>
              <a:rPr lang="ru-RU" sz="2800" dirty="0" err="1"/>
              <a:t>Колумбії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4007" y="1009677"/>
            <a:ext cx="552154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Леоні́д</a:t>
            </a:r>
            <a:r>
              <a:rPr lang="ru-RU" sz="2800" b="1" dirty="0"/>
              <a:t> </a:t>
            </a:r>
            <a:r>
              <a:rPr lang="ru-RU" sz="2800" b="1" dirty="0" err="1"/>
              <a:t>Костянти́нович</a:t>
            </a:r>
            <a:r>
              <a:rPr lang="ru-RU" sz="2800" b="1" dirty="0"/>
              <a:t> </a:t>
            </a:r>
            <a:r>
              <a:rPr lang="ru-RU" sz="2800" b="1" dirty="0" err="1"/>
              <a:t>Каденю́к</a:t>
            </a:r>
            <a:endParaRPr lang="ru-RU" sz="2800" dirty="0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9138" y="1925057"/>
            <a:ext cx="11731285" cy="1979680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</a:t>
            </a:r>
            <a:r>
              <a:rPr lang="ru-RU" sz="2800" i="1" dirty="0" err="1" smtClean="0">
                <a:solidFill>
                  <a:schemeClr val="tx1"/>
                </a:solidFill>
              </a:rPr>
              <a:t>Відзнака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>
                <a:solidFill>
                  <a:schemeClr val="tx1"/>
                </a:solidFill>
              </a:rPr>
              <a:t>Президента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 «Герой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» з </a:t>
            </a:r>
            <a:r>
              <a:rPr lang="ru-RU" sz="2800" i="1" dirty="0" err="1">
                <a:solidFill>
                  <a:schemeClr val="tx1"/>
                </a:solidFill>
              </a:rPr>
              <a:t>врученням</a:t>
            </a:r>
            <a:r>
              <a:rPr lang="ru-RU" sz="2800" i="1" dirty="0">
                <a:solidFill>
                  <a:schemeClr val="tx1"/>
                </a:solidFill>
              </a:rPr>
              <a:t> ордена «Золота </a:t>
            </a:r>
            <a:r>
              <a:rPr lang="ru-RU" sz="2800" i="1" dirty="0" err="1">
                <a:solidFill>
                  <a:schemeClr val="tx1"/>
                </a:solidFill>
              </a:rPr>
              <a:t>Зірка</a:t>
            </a:r>
            <a:r>
              <a:rPr lang="ru-RU" sz="2800" i="1" dirty="0">
                <a:solidFill>
                  <a:schemeClr val="tx1"/>
                </a:solidFill>
              </a:rPr>
              <a:t>» — за заслуги перед </a:t>
            </a:r>
            <a:r>
              <a:rPr lang="ru-RU" sz="2800" i="1" dirty="0" err="1">
                <a:solidFill>
                  <a:schemeClr val="tx1"/>
                </a:solidFill>
              </a:rPr>
              <a:t>Українською</a:t>
            </a:r>
            <a:r>
              <a:rPr lang="ru-RU" sz="2800" i="1" dirty="0">
                <a:solidFill>
                  <a:schemeClr val="tx1"/>
                </a:solidFill>
              </a:rPr>
              <a:t> державою у </a:t>
            </a:r>
            <a:r>
              <a:rPr lang="ru-RU" sz="2800" i="1" dirty="0" err="1">
                <a:solidFill>
                  <a:schemeClr val="tx1"/>
                </a:solidFill>
              </a:rPr>
              <a:t>розвитку</a:t>
            </a:r>
            <a:r>
              <a:rPr lang="ru-RU" sz="2800" i="1" dirty="0">
                <a:solidFill>
                  <a:schemeClr val="tx1"/>
                </a:solidFill>
              </a:rPr>
              <a:t> космонавтики, </a:t>
            </a:r>
            <a:r>
              <a:rPr lang="ru-RU" sz="2800" i="1" dirty="0" err="1">
                <a:solidFill>
                  <a:schemeClr val="tx1"/>
                </a:solidFill>
              </a:rPr>
              <a:t>визначний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особистий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внесок</a:t>
            </a:r>
            <a:r>
              <a:rPr lang="ru-RU" sz="2800" i="1" dirty="0">
                <a:solidFill>
                  <a:schemeClr val="tx1"/>
                </a:solidFill>
              </a:rPr>
              <a:t> у </a:t>
            </a:r>
            <a:r>
              <a:rPr lang="ru-RU" sz="2800" i="1" dirty="0" err="1">
                <a:solidFill>
                  <a:schemeClr val="tx1"/>
                </a:solidFill>
              </a:rPr>
              <a:t>зміцнення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міжнародного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співробітництва</a:t>
            </a:r>
            <a:r>
              <a:rPr lang="ru-RU" sz="2800" i="1" dirty="0">
                <a:solidFill>
                  <a:schemeClr val="tx1"/>
                </a:solidFill>
              </a:rPr>
              <a:t> в </a:t>
            </a:r>
            <a:r>
              <a:rPr lang="ru-RU" sz="2800" i="1" dirty="0" err="1">
                <a:solidFill>
                  <a:schemeClr val="tx1"/>
                </a:solidFill>
              </a:rPr>
              <a:t>космічній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сфері</a:t>
            </a:r>
            <a:r>
              <a:rPr lang="ru-RU" sz="2800" i="1" dirty="0">
                <a:solidFill>
                  <a:schemeClr val="tx1"/>
                </a:solidFill>
              </a:rPr>
              <a:t> (3 </a:t>
            </a:r>
            <a:r>
              <a:rPr lang="ru-RU" sz="2800" i="1" dirty="0" err="1">
                <a:solidFill>
                  <a:schemeClr val="tx1"/>
                </a:solidFill>
              </a:rPr>
              <a:t>грудня</a:t>
            </a:r>
            <a:r>
              <a:rPr lang="ru-RU" sz="2800" i="1" dirty="0">
                <a:solidFill>
                  <a:schemeClr val="tx1"/>
                </a:solidFill>
              </a:rPr>
              <a:t> 1999 р</a:t>
            </a:r>
            <a:r>
              <a:rPr lang="ru-RU" sz="2800" i="1" dirty="0" smtClean="0">
                <a:solidFill>
                  <a:schemeClr val="tx1"/>
                </a:solidFill>
              </a:rPr>
              <a:t>.)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138" y="4060149"/>
            <a:ext cx="11731285" cy="1979680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Орден </a:t>
            </a:r>
            <a:r>
              <a:rPr lang="ru-RU" sz="2800" i="1" dirty="0">
                <a:solidFill>
                  <a:schemeClr val="tx1"/>
                </a:solidFill>
              </a:rPr>
              <a:t>«За заслуги» III ст. — за </a:t>
            </a:r>
            <a:r>
              <a:rPr lang="ru-RU" sz="2800" i="1" dirty="0" err="1">
                <a:solidFill>
                  <a:schemeClr val="tx1"/>
                </a:solidFill>
              </a:rPr>
              <a:t>значний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особистий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внесок</a:t>
            </a:r>
            <a:r>
              <a:rPr lang="ru-RU" sz="2800" i="1" dirty="0">
                <a:solidFill>
                  <a:schemeClr val="tx1"/>
                </a:solidFill>
              </a:rPr>
              <a:t> у </a:t>
            </a:r>
            <a:r>
              <a:rPr lang="ru-RU" sz="2800" i="1" dirty="0" err="1">
                <a:solidFill>
                  <a:schemeClr val="tx1"/>
                </a:solidFill>
              </a:rPr>
              <a:t>розвиток</a:t>
            </a:r>
            <a:r>
              <a:rPr lang="ru-RU" sz="2800" i="1" dirty="0">
                <a:solidFill>
                  <a:schemeClr val="tx1"/>
                </a:solidFill>
              </a:rPr>
              <a:t> ракетно-</a:t>
            </a:r>
            <a:r>
              <a:rPr lang="ru-RU" sz="2800" i="1" dirty="0" err="1">
                <a:solidFill>
                  <a:schemeClr val="tx1"/>
                </a:solidFill>
              </a:rPr>
              <a:t>космічної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галузі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вагомі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трудові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здобутки</a:t>
            </a:r>
            <a:r>
              <a:rPr lang="ru-RU" sz="2800" i="1" dirty="0">
                <a:solidFill>
                  <a:schemeClr val="tx1"/>
                </a:solidFill>
              </a:rPr>
              <a:t> у </a:t>
            </a:r>
            <a:r>
              <a:rPr lang="ru-RU" sz="2800" i="1" dirty="0" err="1">
                <a:solidFill>
                  <a:schemeClr val="tx1"/>
                </a:solidFill>
              </a:rPr>
              <a:t>створенні</a:t>
            </a:r>
            <a:r>
              <a:rPr lang="ru-RU" sz="2800" i="1" dirty="0">
                <a:solidFill>
                  <a:schemeClr val="tx1"/>
                </a:solidFill>
              </a:rPr>
              <a:t> та </a:t>
            </a:r>
            <a:r>
              <a:rPr lang="ru-RU" sz="2800" i="1" dirty="0" err="1">
                <a:solidFill>
                  <a:schemeClr val="tx1"/>
                </a:solidFill>
              </a:rPr>
              <a:t>впровадженні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космічних</a:t>
            </a:r>
            <a:r>
              <a:rPr lang="ru-RU" sz="2800" i="1" dirty="0">
                <a:solidFill>
                  <a:schemeClr val="tx1"/>
                </a:solidFill>
              </a:rPr>
              <a:t> систем і </a:t>
            </a:r>
            <a:r>
              <a:rPr lang="ru-RU" sz="2800" i="1" dirty="0" err="1">
                <a:solidFill>
                  <a:schemeClr val="tx1"/>
                </a:solidFill>
              </a:rPr>
              <a:t>технологій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високу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професійну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майстерність</a:t>
            </a:r>
            <a:r>
              <a:rPr lang="ru-RU" sz="2800" i="1" dirty="0">
                <a:solidFill>
                  <a:schemeClr val="tx1"/>
                </a:solidFill>
              </a:rPr>
              <a:t> (12 </a:t>
            </a:r>
            <a:r>
              <a:rPr lang="ru-RU" sz="2800" i="1" dirty="0" err="1">
                <a:solidFill>
                  <a:schemeClr val="tx1"/>
                </a:solidFill>
              </a:rPr>
              <a:t>квітня</a:t>
            </a:r>
            <a:r>
              <a:rPr lang="ru-RU" sz="2800" i="1" dirty="0">
                <a:solidFill>
                  <a:schemeClr val="tx1"/>
                </a:solidFill>
              </a:rPr>
              <a:t> 2011 р</a:t>
            </a:r>
            <a:r>
              <a:rPr lang="ru-RU" sz="2800" i="1" dirty="0" smtClean="0">
                <a:solidFill>
                  <a:schemeClr val="tx1"/>
                </a:solidFill>
              </a:rPr>
              <a:t>.)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563214" y="1009677"/>
            <a:ext cx="1744114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Нагороди</a:t>
            </a:r>
          </a:p>
        </p:txBody>
      </p:sp>
      <p:pic>
        <p:nvPicPr>
          <p:cNvPr id="13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5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36 -0.03472 C -0.00665 -0.03472 0.08412 0.13311 0.08412 0.34028 C 0.08412 0.54699 -0.00665 0.71528 -0.11836 0.71528 C -0.23008 0.71528 -0.32058 0.54699 -0.32058 0.34028 C -0.32058 0.13311 -0.23008 -0.03472 -0.11836 -0.03472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4007" y="1009677"/>
            <a:ext cx="552154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Леоні́д</a:t>
            </a:r>
            <a:r>
              <a:rPr lang="ru-RU" sz="2800" b="1" dirty="0"/>
              <a:t> </a:t>
            </a:r>
            <a:r>
              <a:rPr lang="ru-RU" sz="2800" b="1" dirty="0" err="1"/>
              <a:t>Костянти́нович</a:t>
            </a:r>
            <a:r>
              <a:rPr lang="ru-RU" sz="2800" b="1" dirty="0"/>
              <a:t> </a:t>
            </a:r>
            <a:r>
              <a:rPr lang="ru-RU" sz="2800" b="1" dirty="0" err="1"/>
              <a:t>Каденю́к</a:t>
            </a:r>
            <a:endParaRPr lang="ru-RU" sz="2800" dirty="0"/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9138" y="1916914"/>
            <a:ext cx="11731285" cy="2135092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</a:t>
            </a:r>
            <a:r>
              <a:rPr lang="ru-RU" sz="2800" i="1" dirty="0" err="1" smtClean="0">
                <a:solidFill>
                  <a:schemeClr val="tx1"/>
                </a:solidFill>
              </a:rPr>
              <a:t>Відзнака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>
                <a:solidFill>
                  <a:schemeClr val="tx1"/>
                </a:solidFill>
              </a:rPr>
              <a:t>Президента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 — орден «За </a:t>
            </a:r>
            <a:r>
              <a:rPr lang="ru-RU" sz="2800" i="1" dirty="0" err="1">
                <a:solidFill>
                  <a:schemeClr val="tx1"/>
                </a:solidFill>
              </a:rPr>
              <a:t>мужність</a:t>
            </a:r>
            <a:r>
              <a:rPr lang="ru-RU" sz="2800" i="1" dirty="0">
                <a:solidFill>
                  <a:schemeClr val="tx1"/>
                </a:solidFill>
              </a:rPr>
              <a:t>» </a:t>
            </a:r>
            <a:r>
              <a:rPr lang="en-US" sz="2800" i="1" dirty="0">
                <a:solidFill>
                  <a:schemeClr val="tx1"/>
                </a:solidFill>
              </a:rPr>
              <a:t>I </a:t>
            </a:r>
            <a:r>
              <a:rPr lang="ru-RU" sz="2800" i="1" dirty="0" err="1">
                <a:solidFill>
                  <a:schemeClr val="tx1"/>
                </a:solidFill>
              </a:rPr>
              <a:t>ступеня</a:t>
            </a:r>
            <a:r>
              <a:rPr lang="ru-RU" sz="2800" i="1" dirty="0">
                <a:solidFill>
                  <a:schemeClr val="tx1"/>
                </a:solidFill>
              </a:rPr>
              <a:t> — за </a:t>
            </a:r>
            <a:r>
              <a:rPr lang="ru-RU" sz="2800" i="1" dirty="0" err="1">
                <a:solidFill>
                  <a:schemeClr val="tx1"/>
                </a:solidFill>
              </a:rPr>
              <a:t>визначний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внесок</a:t>
            </a:r>
            <a:r>
              <a:rPr lang="ru-RU" sz="2800" i="1" dirty="0">
                <a:solidFill>
                  <a:schemeClr val="tx1"/>
                </a:solidFill>
              </a:rPr>
              <a:t> у </a:t>
            </a:r>
            <a:r>
              <a:rPr lang="ru-RU" sz="2800" i="1" dirty="0" err="1">
                <a:solidFill>
                  <a:schemeClr val="tx1"/>
                </a:solidFill>
              </a:rPr>
              <a:t>піднесення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міжнародного</a:t>
            </a:r>
            <a:r>
              <a:rPr lang="ru-RU" sz="2800" i="1" dirty="0">
                <a:solidFill>
                  <a:schemeClr val="tx1"/>
                </a:solidFill>
              </a:rPr>
              <a:t> авторитету </a:t>
            </a:r>
            <a:r>
              <a:rPr lang="ru-RU" sz="2800" i="1" dirty="0" err="1">
                <a:solidFill>
                  <a:schemeClr val="tx1"/>
                </a:solidFill>
              </a:rPr>
              <a:t>національної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космічної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галузі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особисту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мужність</a:t>
            </a:r>
            <a:r>
              <a:rPr lang="ru-RU" sz="2800" i="1" dirty="0">
                <a:solidFill>
                  <a:schemeClr val="tx1"/>
                </a:solidFill>
              </a:rPr>
              <a:t> і </a:t>
            </a:r>
            <a:r>
              <a:rPr lang="ru-RU" sz="2800" i="1" dirty="0" err="1">
                <a:solidFill>
                  <a:schemeClr val="tx1"/>
                </a:solidFill>
              </a:rPr>
              <a:t>героїзм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виявлені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під</a:t>
            </a:r>
            <a:r>
              <a:rPr lang="ru-RU" sz="2800" i="1" dirty="0">
                <a:solidFill>
                  <a:schemeClr val="tx1"/>
                </a:solidFill>
              </a:rPr>
              <a:t> час </a:t>
            </a:r>
            <a:r>
              <a:rPr lang="ru-RU" sz="2800" i="1" dirty="0" err="1">
                <a:solidFill>
                  <a:schemeClr val="tx1"/>
                </a:solidFill>
              </a:rPr>
              <a:t>проведення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українсько-американських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наукових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досліджень</a:t>
            </a:r>
            <a:r>
              <a:rPr lang="ru-RU" sz="2800" i="1" dirty="0">
                <a:solidFill>
                  <a:schemeClr val="tx1"/>
                </a:solidFill>
              </a:rPr>
              <a:t> на борту </a:t>
            </a:r>
            <a:r>
              <a:rPr lang="ru-RU" sz="2800" i="1" dirty="0" err="1">
                <a:solidFill>
                  <a:schemeClr val="tx1"/>
                </a:solidFill>
              </a:rPr>
              <a:t>космічного</a:t>
            </a:r>
            <a:r>
              <a:rPr lang="ru-RU" sz="2800" i="1" dirty="0">
                <a:solidFill>
                  <a:schemeClr val="tx1"/>
                </a:solidFill>
              </a:rPr>
              <a:t> корабля «</a:t>
            </a:r>
            <a:r>
              <a:rPr lang="ru-RU" sz="2800" i="1" dirty="0" err="1">
                <a:solidFill>
                  <a:schemeClr val="tx1"/>
                </a:solidFill>
              </a:rPr>
              <a:t>Коламбія</a:t>
            </a:r>
            <a:r>
              <a:rPr lang="ru-RU" sz="2800" i="1" dirty="0">
                <a:solidFill>
                  <a:schemeClr val="tx1"/>
                </a:solidFill>
              </a:rPr>
              <a:t>» (19 </a:t>
            </a:r>
            <a:r>
              <a:rPr lang="ru-RU" sz="2800" i="1" dirty="0" err="1">
                <a:solidFill>
                  <a:schemeClr val="tx1"/>
                </a:solidFill>
              </a:rPr>
              <a:t>січня</a:t>
            </a:r>
            <a:r>
              <a:rPr lang="ru-RU" sz="2800" i="1" dirty="0">
                <a:solidFill>
                  <a:schemeClr val="tx1"/>
                </a:solidFill>
              </a:rPr>
              <a:t> 1998 р</a:t>
            </a:r>
            <a:r>
              <a:rPr lang="ru-RU" sz="2800" i="1" dirty="0" smtClean="0">
                <a:solidFill>
                  <a:schemeClr val="tx1"/>
                </a:solidFill>
              </a:rPr>
              <a:t>.)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138" y="4199275"/>
            <a:ext cx="11731285" cy="1979680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</a:t>
            </a:r>
            <a:r>
              <a:rPr lang="ru-RU" sz="2800" i="1" dirty="0" err="1" smtClean="0">
                <a:solidFill>
                  <a:schemeClr val="tx1"/>
                </a:solidFill>
              </a:rPr>
              <a:t>Відзнака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>
                <a:solidFill>
                  <a:schemeClr val="tx1"/>
                </a:solidFill>
              </a:rPr>
              <a:t>«</a:t>
            </a:r>
            <a:r>
              <a:rPr lang="ru-RU" sz="2800" i="1" dirty="0" err="1">
                <a:solidFill>
                  <a:schemeClr val="tx1"/>
                </a:solidFill>
              </a:rPr>
              <a:t>Іменна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вогнепальна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зброя</a:t>
            </a:r>
            <a:r>
              <a:rPr lang="ru-RU" sz="2800" i="1" dirty="0">
                <a:solidFill>
                  <a:schemeClr val="tx1"/>
                </a:solidFill>
              </a:rPr>
              <a:t>» — за </a:t>
            </a:r>
            <a:r>
              <a:rPr lang="ru-RU" sz="2800" i="1" dirty="0" err="1">
                <a:solidFill>
                  <a:schemeClr val="tx1"/>
                </a:solidFill>
              </a:rPr>
              <a:t>особисті</a:t>
            </a:r>
            <a:r>
              <a:rPr lang="ru-RU" sz="2800" i="1" dirty="0">
                <a:solidFill>
                  <a:schemeClr val="tx1"/>
                </a:solidFill>
              </a:rPr>
              <a:t> заслуги у </a:t>
            </a:r>
            <a:r>
              <a:rPr lang="ru-RU" sz="2800" i="1" dirty="0" err="1">
                <a:solidFill>
                  <a:schemeClr val="tx1"/>
                </a:solidFill>
              </a:rPr>
              <a:t>забезпеченні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обороноздатності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, </a:t>
            </a:r>
            <a:r>
              <a:rPr lang="ru-RU" sz="2800" i="1" dirty="0" err="1">
                <a:solidFill>
                  <a:schemeClr val="tx1"/>
                </a:solidFill>
              </a:rPr>
              <a:t>зразкове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виконання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військового</a:t>
            </a:r>
            <a:r>
              <a:rPr lang="ru-RU" sz="2800" i="1" dirty="0">
                <a:solidFill>
                  <a:schemeClr val="tx1"/>
                </a:solidFill>
              </a:rPr>
              <a:t> та </a:t>
            </a:r>
            <a:r>
              <a:rPr lang="ru-RU" sz="2800" i="1" dirty="0" err="1">
                <a:solidFill>
                  <a:schemeClr val="tx1"/>
                </a:solidFill>
              </a:rPr>
              <a:t>службового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обов'язку</a:t>
            </a:r>
            <a:r>
              <a:rPr lang="ru-RU" sz="2800" i="1" dirty="0">
                <a:solidFill>
                  <a:schemeClr val="tx1"/>
                </a:solidFill>
              </a:rPr>
              <a:t> (25 </a:t>
            </a:r>
            <a:r>
              <a:rPr lang="ru-RU" sz="2800" i="1" dirty="0" err="1">
                <a:solidFill>
                  <a:schemeClr val="tx1"/>
                </a:solidFill>
              </a:rPr>
              <a:t>січня</a:t>
            </a:r>
            <a:r>
              <a:rPr lang="ru-RU" sz="2800" i="1" dirty="0">
                <a:solidFill>
                  <a:schemeClr val="tx1"/>
                </a:solidFill>
              </a:rPr>
              <a:t> 2001 р</a:t>
            </a:r>
            <a:r>
              <a:rPr lang="ru-RU" sz="2800" i="1" dirty="0" smtClean="0">
                <a:solidFill>
                  <a:schemeClr val="tx1"/>
                </a:solidFill>
              </a:rPr>
              <a:t>.)</a:t>
            </a:r>
            <a:endParaRPr lang="ru-RU" sz="2800" i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563214" y="1009677"/>
            <a:ext cx="1744114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Нагороди</a:t>
            </a:r>
          </a:p>
        </p:txBody>
      </p:sp>
      <p:pic>
        <p:nvPicPr>
          <p:cNvPr id="13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14007" y="1009677"/>
            <a:ext cx="552154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Леоні́д</a:t>
            </a:r>
            <a:r>
              <a:rPr lang="ru-RU" sz="2800" b="1" dirty="0"/>
              <a:t> </a:t>
            </a:r>
            <a:r>
              <a:rPr lang="ru-RU" sz="2800" b="1" dirty="0" err="1"/>
              <a:t>Костянти́нович</a:t>
            </a:r>
            <a:r>
              <a:rPr lang="ru-RU" sz="2800" b="1" dirty="0"/>
              <a:t> </a:t>
            </a:r>
            <a:r>
              <a:rPr lang="ru-RU" sz="2800" b="1" dirty="0" err="1"/>
              <a:t>Каденю́к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9138" y="1925057"/>
            <a:ext cx="11731285" cy="1499639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</a:t>
            </a:r>
            <a:r>
              <a:rPr lang="ru-RU" sz="2800" i="1" dirty="0" err="1" smtClean="0">
                <a:solidFill>
                  <a:schemeClr val="tx1"/>
                </a:solidFill>
              </a:rPr>
              <a:t>Почесне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звання</a:t>
            </a:r>
            <a:r>
              <a:rPr lang="ru-RU" sz="2800" i="1" dirty="0">
                <a:solidFill>
                  <a:schemeClr val="tx1"/>
                </a:solidFill>
              </a:rPr>
              <a:t> «</a:t>
            </a:r>
            <a:r>
              <a:rPr lang="ru-RU" sz="2800" i="1" dirty="0" err="1">
                <a:solidFill>
                  <a:schemeClr val="tx1"/>
                </a:solidFill>
              </a:rPr>
              <a:t>Народний</a:t>
            </a:r>
            <a:r>
              <a:rPr lang="ru-RU" sz="2800" i="1" dirty="0">
                <a:solidFill>
                  <a:schemeClr val="tx1"/>
                </a:solidFill>
              </a:rPr>
              <a:t> посол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», </a:t>
            </a:r>
            <a:r>
              <a:rPr lang="ru-RU" sz="2800" i="1" dirty="0" err="1">
                <a:solidFill>
                  <a:schemeClr val="tx1"/>
                </a:solidFill>
              </a:rPr>
              <a:t>якого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удостоюються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громадяни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 та </a:t>
            </a:r>
            <a:r>
              <a:rPr lang="ru-RU" sz="2800" i="1" dirty="0" err="1">
                <a:solidFill>
                  <a:schemeClr val="tx1"/>
                </a:solidFill>
              </a:rPr>
              <a:t>іноземці</a:t>
            </a:r>
            <a:r>
              <a:rPr lang="ru-RU" sz="2800" i="1" dirty="0">
                <a:solidFill>
                  <a:schemeClr val="tx1"/>
                </a:solidFill>
              </a:rPr>
              <a:t> за великий </a:t>
            </a:r>
            <a:r>
              <a:rPr lang="ru-RU" sz="2800" i="1" dirty="0" err="1">
                <a:solidFill>
                  <a:schemeClr val="tx1"/>
                </a:solidFill>
              </a:rPr>
              <a:t>особистий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внесок</a:t>
            </a:r>
            <a:r>
              <a:rPr lang="ru-RU" sz="2800" i="1" dirty="0">
                <a:solidFill>
                  <a:schemeClr val="tx1"/>
                </a:solidFill>
              </a:rPr>
              <a:t> у </a:t>
            </a:r>
            <a:r>
              <a:rPr lang="ru-RU" sz="2800" i="1" dirty="0" err="1">
                <a:solidFill>
                  <a:schemeClr val="tx1"/>
                </a:solidFill>
              </a:rPr>
              <a:t>зміцнення</a:t>
            </a:r>
            <a:r>
              <a:rPr lang="ru-RU" sz="2800" i="1" dirty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міжнародного</a:t>
            </a:r>
            <a:r>
              <a:rPr lang="ru-RU" sz="2800" i="1" dirty="0">
                <a:solidFill>
                  <a:schemeClr val="tx1"/>
                </a:solidFill>
              </a:rPr>
              <a:t> авторитету </a:t>
            </a:r>
            <a:r>
              <a:rPr lang="ru-RU" sz="2800" i="1" dirty="0" err="1">
                <a:solidFill>
                  <a:schemeClr val="tx1"/>
                </a:solidFill>
              </a:rPr>
              <a:t>України</a:t>
            </a:r>
            <a:r>
              <a:rPr lang="ru-RU" sz="28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63214" y="1009677"/>
            <a:ext cx="1744114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Нагороди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138" y="3620663"/>
            <a:ext cx="11731285" cy="659046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Медаль </a:t>
            </a:r>
            <a:r>
              <a:rPr lang="ru-RU" sz="2800" i="1" dirty="0">
                <a:solidFill>
                  <a:schemeClr val="tx1"/>
                </a:solidFill>
              </a:rPr>
              <a:t>«На славу </a:t>
            </a:r>
            <a:r>
              <a:rPr lang="ru-RU" sz="2800" i="1" dirty="0" err="1">
                <a:solidFill>
                  <a:schemeClr val="tx1"/>
                </a:solidFill>
              </a:rPr>
              <a:t>Чернівців</a:t>
            </a:r>
            <a:r>
              <a:rPr lang="ru-RU" sz="2800" i="1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9137" y="4475676"/>
            <a:ext cx="11731285" cy="659046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i="1" dirty="0" smtClean="0">
                <a:solidFill>
                  <a:schemeClr val="tx1"/>
                </a:solidFill>
              </a:rPr>
              <a:t>	</a:t>
            </a:r>
            <a:r>
              <a:rPr lang="ru-RU" sz="2800" i="1" dirty="0" err="1" smtClean="0">
                <a:solidFill>
                  <a:schemeClr val="tx1"/>
                </a:solidFill>
              </a:rPr>
              <a:t>Нагороджений</a:t>
            </a:r>
            <a:r>
              <a:rPr lang="ru-RU" sz="2800" i="1" dirty="0" smtClean="0">
                <a:solidFill>
                  <a:schemeClr val="tx1"/>
                </a:solidFill>
              </a:rPr>
              <a:t> </a:t>
            </a:r>
            <a:r>
              <a:rPr lang="ru-RU" sz="2800" i="1" dirty="0" err="1">
                <a:solidFill>
                  <a:schemeClr val="tx1"/>
                </a:solidFill>
              </a:rPr>
              <a:t>багатьма</a:t>
            </a:r>
            <a:r>
              <a:rPr lang="ru-RU" sz="2800" i="1" dirty="0">
                <a:solidFill>
                  <a:schemeClr val="tx1"/>
                </a:solidFill>
              </a:rPr>
              <a:t> медалями</a:t>
            </a: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4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3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5637" y="989364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55832" y="1933897"/>
            <a:ext cx="4609283" cy="4614108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err="1">
                <a:solidFill>
                  <a:schemeClr val="tx1"/>
                </a:solidFill>
              </a:rPr>
              <a:t>Павло</a:t>
            </a:r>
            <a:r>
              <a:rPr lang="ru-RU" sz="2400" i="1" dirty="0">
                <a:solidFill>
                  <a:schemeClr val="tx1"/>
                </a:solidFill>
              </a:rPr>
              <a:t>́ </a:t>
            </a:r>
            <a:r>
              <a:rPr lang="ru-RU" sz="2400" i="1" dirty="0" err="1">
                <a:solidFill>
                  <a:schemeClr val="tx1"/>
                </a:solidFill>
              </a:rPr>
              <a:t>Рома́нович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Попо́вич</a:t>
            </a:r>
            <a:r>
              <a:rPr lang="ru-RU" sz="2400" i="1" dirty="0">
                <a:solidFill>
                  <a:schemeClr val="tx1"/>
                </a:solidFill>
              </a:rPr>
              <a:t> (5 </a:t>
            </a:r>
            <a:r>
              <a:rPr lang="ru-RU" sz="2400" i="1" dirty="0" err="1">
                <a:solidFill>
                  <a:schemeClr val="tx1"/>
                </a:solidFill>
              </a:rPr>
              <a:t>жовтня</a:t>
            </a:r>
            <a:r>
              <a:rPr lang="ru-RU" sz="2400" i="1" dirty="0">
                <a:solidFill>
                  <a:schemeClr val="tx1"/>
                </a:solidFill>
              </a:rPr>
              <a:t> 1930, Узин, </a:t>
            </a:r>
            <a:r>
              <a:rPr lang="ru-RU" sz="2400" i="1" dirty="0" err="1">
                <a:solidFill>
                  <a:schemeClr val="tx1"/>
                </a:solidFill>
              </a:rPr>
              <a:t>Київщина</a:t>
            </a:r>
            <a:r>
              <a:rPr lang="ru-RU" sz="2400" i="1" dirty="0">
                <a:solidFill>
                  <a:schemeClr val="tx1"/>
                </a:solidFill>
              </a:rPr>
              <a:t> — 29 </a:t>
            </a:r>
            <a:r>
              <a:rPr lang="ru-RU" sz="2400" i="1" dirty="0" err="1">
                <a:solidFill>
                  <a:schemeClr val="tx1"/>
                </a:solidFill>
              </a:rPr>
              <a:t>вересня</a:t>
            </a:r>
            <a:r>
              <a:rPr lang="ru-RU" sz="2400" i="1" dirty="0">
                <a:solidFill>
                  <a:schemeClr val="tx1"/>
                </a:solidFill>
              </a:rPr>
              <a:t> 2009, Гурзуф, </a:t>
            </a:r>
            <a:r>
              <a:rPr lang="ru-RU" sz="2400" i="1" dirty="0" err="1">
                <a:solidFill>
                  <a:schemeClr val="tx1"/>
                </a:solidFill>
              </a:rPr>
              <a:t>Крим</a:t>
            </a:r>
            <a:r>
              <a:rPr lang="ru-RU" sz="2400" i="1" dirty="0">
                <a:solidFill>
                  <a:schemeClr val="tx1"/>
                </a:solidFill>
              </a:rPr>
              <a:t>) — </a:t>
            </a:r>
            <a:r>
              <a:rPr lang="ru-RU" sz="2400" i="1" dirty="0" err="1">
                <a:solidFill>
                  <a:schemeClr val="tx1"/>
                </a:solidFill>
              </a:rPr>
              <a:t>радянський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льотчик</a:t>
            </a:r>
            <a:r>
              <a:rPr lang="ru-RU" sz="2400" i="1" dirty="0">
                <a:solidFill>
                  <a:schemeClr val="tx1"/>
                </a:solidFill>
              </a:rPr>
              <a:t>-космонавт № 4, перший космонавт-</a:t>
            </a:r>
            <a:r>
              <a:rPr lang="ru-RU" sz="2400" i="1" dirty="0" err="1">
                <a:solidFill>
                  <a:schemeClr val="tx1"/>
                </a:solidFill>
              </a:rPr>
              <a:t>українець</a:t>
            </a:r>
            <a:r>
              <a:rPr lang="ru-RU" sz="2400" i="1" dirty="0">
                <a:solidFill>
                  <a:schemeClr val="tx1"/>
                </a:solidFill>
              </a:rPr>
              <a:t>, генерал-майор </a:t>
            </a:r>
            <a:r>
              <a:rPr lang="ru-RU" sz="2400" i="1" dirty="0" err="1">
                <a:solidFill>
                  <a:schemeClr val="tx1"/>
                </a:solidFill>
              </a:rPr>
              <a:t>авіації</a:t>
            </a:r>
            <a:r>
              <a:rPr lang="ru-RU" sz="2400" i="1" dirty="0">
                <a:solidFill>
                  <a:schemeClr val="tx1"/>
                </a:solidFill>
              </a:rPr>
              <a:t> (1976), кандидат </a:t>
            </a:r>
            <a:r>
              <a:rPr lang="ru-RU" sz="2400" i="1" dirty="0" err="1">
                <a:solidFill>
                  <a:schemeClr val="tx1"/>
                </a:solidFill>
              </a:rPr>
              <a:t>технічних</a:t>
            </a:r>
            <a:r>
              <a:rPr lang="ru-RU" sz="2400" i="1" dirty="0">
                <a:solidFill>
                  <a:schemeClr val="tx1"/>
                </a:solidFill>
              </a:rPr>
              <a:t> наук (1977). </a:t>
            </a:r>
            <a:r>
              <a:rPr lang="ru-RU" sz="2400" i="1" dirty="0" err="1">
                <a:solidFill>
                  <a:schemeClr val="tx1"/>
                </a:solidFill>
              </a:rPr>
              <a:t>Двічі</a:t>
            </a:r>
            <a:r>
              <a:rPr lang="ru-RU" sz="2400" i="1" dirty="0">
                <a:solidFill>
                  <a:schemeClr val="tx1"/>
                </a:solidFill>
              </a:rPr>
              <a:t> Герой </a:t>
            </a:r>
            <a:r>
              <a:rPr lang="ru-RU" sz="2400" i="1" dirty="0" err="1">
                <a:solidFill>
                  <a:schemeClr val="tx1"/>
                </a:solidFill>
              </a:rPr>
              <a:t>Радянського</a:t>
            </a:r>
            <a:r>
              <a:rPr lang="ru-RU" sz="2400" i="1" dirty="0">
                <a:solidFill>
                  <a:schemeClr val="tx1"/>
                </a:solidFill>
              </a:rPr>
              <a:t> Союзу (18.8.1962 та 20.7.1974).</a:t>
            </a:r>
          </a:p>
        </p:txBody>
      </p:sp>
      <p:pic>
        <p:nvPicPr>
          <p:cNvPr id="2054" name="Picture 6" descr="http://www.astronaut.ru/as_rusia/vvs/foto/popovich_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5" b="5077"/>
          <a:stretch/>
        </p:blipFill>
        <p:spPr bwMode="auto">
          <a:xfrm>
            <a:off x="1600371" y="2124334"/>
            <a:ext cx="2982082" cy="384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hlinkClick r:id="rId8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5637" y="989364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623" y="2095412"/>
            <a:ext cx="10289458" cy="2304274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Закінчив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військове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авіаційне</a:t>
            </a:r>
            <a:r>
              <a:rPr lang="ru-RU" sz="2400" i="1" dirty="0">
                <a:solidFill>
                  <a:schemeClr val="tx1"/>
                </a:solidFill>
              </a:rPr>
              <a:t> училище (1954), </a:t>
            </a:r>
            <a:r>
              <a:rPr lang="ru-RU" sz="2400" i="1" dirty="0" err="1">
                <a:solidFill>
                  <a:schemeClr val="tx1"/>
                </a:solidFill>
              </a:rPr>
              <a:t>Воєнно-повітряну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інженерну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академію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імені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Жуковського</a:t>
            </a:r>
            <a:r>
              <a:rPr lang="ru-RU" sz="2400" i="1" dirty="0">
                <a:solidFill>
                  <a:schemeClr val="tx1"/>
                </a:solidFill>
              </a:rPr>
              <a:t> (1968). </a:t>
            </a:r>
            <a:r>
              <a:rPr lang="ru-RU" sz="2400" i="1" dirty="0" err="1">
                <a:solidFill>
                  <a:schemeClr val="tx1"/>
                </a:solidFill>
              </a:rPr>
              <a:t>Після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закінчення</a:t>
            </a:r>
            <a:r>
              <a:rPr lang="ru-RU" sz="2400" i="1" dirty="0">
                <a:solidFill>
                  <a:schemeClr val="tx1"/>
                </a:solidFill>
              </a:rPr>
              <a:t> училища служив в </a:t>
            </a:r>
            <a:r>
              <a:rPr lang="ru-RU" sz="2400" i="1" dirty="0" err="1">
                <a:solidFill>
                  <a:schemeClr val="tx1"/>
                </a:solidFill>
              </a:rPr>
              <a:t>частинах</a:t>
            </a:r>
            <a:r>
              <a:rPr lang="ru-RU" sz="2400" i="1" dirty="0">
                <a:solidFill>
                  <a:schemeClr val="tx1"/>
                </a:solidFill>
              </a:rPr>
              <a:t> ВПС</a:t>
            </a:r>
            <a:r>
              <a:rPr lang="ru-RU" sz="2400" i="1" dirty="0" smtClean="0">
                <a:solidFill>
                  <a:schemeClr val="tx1"/>
                </a:solidFill>
              </a:rPr>
              <a:t>.</a:t>
            </a:r>
            <a:endParaRPr lang="ru-RU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>
                <a:solidFill>
                  <a:schemeClr val="tx1"/>
                </a:solidFill>
              </a:rPr>
              <a:t>З 1960 в </a:t>
            </a:r>
            <a:r>
              <a:rPr lang="ru-RU" sz="2400" i="1" dirty="0" err="1">
                <a:solidFill>
                  <a:schemeClr val="tx1"/>
                </a:solidFill>
              </a:rPr>
              <a:t>загоні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космонавтів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секретар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партійної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організації</a:t>
            </a:r>
            <a:r>
              <a:rPr lang="ru-RU" sz="2400" i="1" dirty="0">
                <a:solidFill>
                  <a:schemeClr val="tx1"/>
                </a:solidFill>
              </a:rPr>
              <a:t> загону </a:t>
            </a:r>
            <a:r>
              <a:rPr lang="ru-RU" sz="2400" i="1" dirty="0" err="1">
                <a:solidFill>
                  <a:schemeClr val="tx1"/>
                </a:solidFill>
              </a:rPr>
              <a:t>космонавтів</a:t>
            </a:r>
            <a:r>
              <a:rPr lang="ru-RU" sz="2400" i="1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3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8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5637" y="989364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01695" y="2146603"/>
            <a:ext cx="10289458" cy="3879648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12 </a:t>
            </a:r>
            <a:r>
              <a:rPr lang="ru-RU" sz="2400" i="1" dirty="0" err="1">
                <a:solidFill>
                  <a:schemeClr val="tx1"/>
                </a:solidFill>
              </a:rPr>
              <a:t>серпня</a:t>
            </a:r>
            <a:r>
              <a:rPr lang="ru-RU" sz="2400" i="1" dirty="0">
                <a:solidFill>
                  <a:schemeClr val="tx1"/>
                </a:solidFill>
              </a:rPr>
              <a:t> — 15 </a:t>
            </a:r>
            <a:r>
              <a:rPr lang="ru-RU" sz="2400" i="1" dirty="0" err="1">
                <a:solidFill>
                  <a:schemeClr val="tx1"/>
                </a:solidFill>
              </a:rPr>
              <a:t>серпня</a:t>
            </a:r>
            <a:r>
              <a:rPr lang="ru-RU" sz="2400" i="1" dirty="0">
                <a:solidFill>
                  <a:schemeClr val="tx1"/>
                </a:solidFill>
              </a:rPr>
              <a:t> 1962 </a:t>
            </a:r>
            <a:r>
              <a:rPr lang="ru-RU" sz="2400" i="1" dirty="0" err="1">
                <a:solidFill>
                  <a:schemeClr val="tx1"/>
                </a:solidFill>
              </a:rPr>
              <a:t>здійснив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кораблі-супутнику</a:t>
            </a:r>
            <a:r>
              <a:rPr lang="ru-RU" sz="2400" i="1" dirty="0">
                <a:solidFill>
                  <a:schemeClr val="tx1"/>
                </a:solidFill>
              </a:rPr>
              <a:t> «Восток-4» перший у </a:t>
            </a:r>
            <a:r>
              <a:rPr lang="ru-RU" sz="2400" i="1" dirty="0" err="1">
                <a:solidFill>
                  <a:schemeClr val="tx1"/>
                </a:solidFill>
              </a:rPr>
              <a:t>світі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груповий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двох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пілотованих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кораблів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спільно</a:t>
            </a:r>
            <a:r>
              <a:rPr lang="ru-RU" sz="2400" i="1" dirty="0">
                <a:solidFill>
                  <a:schemeClr val="tx1"/>
                </a:solidFill>
              </a:rPr>
              <a:t> з А. Г. </a:t>
            </a:r>
            <a:r>
              <a:rPr lang="ru-RU" sz="2400" i="1" dirty="0" err="1">
                <a:solidFill>
                  <a:schemeClr val="tx1"/>
                </a:solidFill>
              </a:rPr>
              <a:t>Ніколаєвим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який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пілотував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корабель</a:t>
            </a:r>
            <a:r>
              <a:rPr lang="ru-RU" sz="2400" i="1" dirty="0">
                <a:solidFill>
                  <a:schemeClr val="tx1"/>
                </a:solidFill>
              </a:rPr>
              <a:t> «Восток-3». В </a:t>
            </a:r>
            <a:r>
              <a:rPr lang="ru-RU" sz="2400" i="1" dirty="0" err="1">
                <a:solidFill>
                  <a:schemeClr val="tx1"/>
                </a:solidFill>
              </a:rPr>
              <a:t>ході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групового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польоту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були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проведені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перші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експерименти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радіозв'язку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екіпажами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двох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кораблів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космосі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взаємне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фотографування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виконана</a:t>
            </a:r>
            <a:r>
              <a:rPr lang="ru-RU" sz="2400" i="1" dirty="0">
                <a:solidFill>
                  <a:schemeClr val="tx1"/>
                </a:solidFill>
              </a:rPr>
              <a:t> широка </a:t>
            </a:r>
            <a:r>
              <a:rPr lang="ru-RU" sz="2400" i="1" dirty="0" err="1">
                <a:solidFill>
                  <a:schemeClr val="tx1"/>
                </a:solidFill>
              </a:rPr>
              <a:t>програма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науково-технічних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медично-біологічних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експериментів</a:t>
            </a:r>
            <a:r>
              <a:rPr lang="ru-RU" sz="2400" i="1" dirty="0">
                <a:solidFill>
                  <a:schemeClr val="tx1"/>
                </a:solidFill>
              </a:rPr>
              <a:t>. Попович </a:t>
            </a:r>
            <a:r>
              <a:rPr lang="ru-RU" sz="2400" i="1" dirty="0" err="1">
                <a:solidFill>
                  <a:schemeClr val="tx1"/>
                </a:solidFill>
              </a:rPr>
              <a:t>провадив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орієнтацію</a:t>
            </a:r>
            <a:r>
              <a:rPr lang="ru-RU" sz="2400" i="1" dirty="0">
                <a:solidFill>
                  <a:schemeClr val="tx1"/>
                </a:solidFill>
              </a:rPr>
              <a:t> корабля в </a:t>
            </a:r>
            <a:r>
              <a:rPr lang="ru-RU" sz="2400" i="1" dirty="0" err="1">
                <a:solidFill>
                  <a:schemeClr val="tx1"/>
                </a:solidFill>
              </a:rPr>
              <a:t>просторі</a:t>
            </a:r>
            <a:r>
              <a:rPr lang="ru-RU" sz="2400" i="1" dirty="0">
                <a:solidFill>
                  <a:schemeClr val="tx1"/>
                </a:solidFill>
              </a:rPr>
              <a:t> за </a:t>
            </a:r>
            <a:r>
              <a:rPr lang="ru-RU" sz="2400" i="1" dirty="0" err="1">
                <a:solidFill>
                  <a:schemeClr val="tx1"/>
                </a:solidFill>
              </a:rPr>
              <a:t>допомогою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системи</a:t>
            </a:r>
            <a:r>
              <a:rPr lang="ru-RU" sz="2400" i="1" dirty="0">
                <a:solidFill>
                  <a:schemeClr val="tx1"/>
                </a:solidFill>
              </a:rPr>
              <a:t> ручного </a:t>
            </a:r>
            <a:r>
              <a:rPr lang="ru-RU" sz="2400" i="1" dirty="0" err="1">
                <a:solidFill>
                  <a:schemeClr val="tx1"/>
                </a:solidFill>
              </a:rPr>
              <a:t>управління</a:t>
            </a:r>
            <a:r>
              <a:rPr lang="ru-RU" sz="2400" i="1" dirty="0">
                <a:solidFill>
                  <a:schemeClr val="tx1"/>
                </a:solidFill>
              </a:rPr>
              <a:t>. За </a:t>
            </a:r>
            <a:r>
              <a:rPr lang="ru-RU" sz="2400" i="1" dirty="0" err="1">
                <a:solidFill>
                  <a:schemeClr val="tx1"/>
                </a:solidFill>
              </a:rPr>
              <a:t>успішне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здійснення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першого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світі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групового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польоту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проявлені</a:t>
            </a:r>
            <a:r>
              <a:rPr lang="ru-RU" sz="2400" i="1" dirty="0">
                <a:solidFill>
                  <a:schemeClr val="tx1"/>
                </a:solidFill>
              </a:rPr>
              <a:t> при </a:t>
            </a:r>
            <a:r>
              <a:rPr lang="ru-RU" sz="2400" i="1" dirty="0" err="1">
                <a:solidFill>
                  <a:schemeClr val="tx1"/>
                </a:solidFill>
              </a:rPr>
              <a:t>цьому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мужність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героїзм</a:t>
            </a:r>
            <a:r>
              <a:rPr lang="ru-RU" sz="2400" i="1" dirty="0">
                <a:solidFill>
                  <a:schemeClr val="tx1"/>
                </a:solidFill>
              </a:rPr>
              <a:t> Попович </a:t>
            </a:r>
            <a:r>
              <a:rPr lang="ru-RU" sz="2400" i="1" dirty="0" err="1">
                <a:solidFill>
                  <a:schemeClr val="tx1"/>
                </a:solidFill>
              </a:rPr>
              <a:t>отримав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звання</a:t>
            </a:r>
            <a:r>
              <a:rPr lang="ru-RU" sz="2400" i="1" dirty="0">
                <a:solidFill>
                  <a:schemeClr val="tx1"/>
                </a:solidFill>
              </a:rPr>
              <a:t> Героя </a:t>
            </a:r>
            <a:r>
              <a:rPr lang="ru-RU" sz="2400" i="1" dirty="0" err="1">
                <a:solidFill>
                  <a:schemeClr val="tx1"/>
                </a:solidFill>
              </a:rPr>
              <a:t>Радянського</a:t>
            </a:r>
            <a:r>
              <a:rPr lang="ru-RU" sz="2400" i="1" dirty="0">
                <a:solidFill>
                  <a:schemeClr val="tx1"/>
                </a:solidFill>
              </a:rPr>
              <a:t> Союзу.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60380" y="1009677"/>
            <a:ext cx="233321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/>
              <a:t>Перший </a:t>
            </a:r>
            <a:r>
              <a:rPr lang="ru-RU" sz="2800" dirty="0" err="1"/>
              <a:t>політ</a:t>
            </a:r>
            <a:endParaRPr lang="ru-RU" sz="2800" dirty="0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4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3" name="Скругленный прямоугольник 2">
            <a:hlinkClick r:id="rId7" action="ppaction://hlinksldjump"/>
          </p:cNvPr>
          <p:cNvSpPr/>
          <p:nvPr/>
        </p:nvSpPr>
        <p:spPr>
          <a:xfrm>
            <a:off x="-114841" y="1906812"/>
            <a:ext cx="3598270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7" name="Скругленный прямоугольник 6">
            <a:hlinkClick r:id="rId8" action="ppaction://hlinksldjump"/>
          </p:cNvPr>
          <p:cNvSpPr/>
          <p:nvPr/>
        </p:nvSpPr>
        <p:spPr>
          <a:xfrm>
            <a:off x="9387392" y="1906812"/>
            <a:ext cx="3206318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Цікаве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35557" y="6193567"/>
            <a:ext cx="3206318" cy="7599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Автор</a:t>
            </a:r>
            <a:endParaRPr lang="ru-RU" sz="2800" dirty="0"/>
          </a:p>
        </p:txBody>
      </p:sp>
      <p:sp>
        <p:nvSpPr>
          <p:cNvPr id="11" name="Скругленный прямоугольник 10">
            <a:hlinkClick r:id="rId9" action="ppaction://hlinksldjump"/>
          </p:cNvPr>
          <p:cNvSpPr/>
          <p:nvPr/>
        </p:nvSpPr>
        <p:spPr>
          <a:xfrm>
            <a:off x="1399298" y="1277197"/>
            <a:ext cx="3555859" cy="7599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Космічна</a:t>
            </a:r>
            <a:r>
              <a:rPr lang="ru-RU" sz="2800" dirty="0" smtClean="0"/>
              <a:t> </a:t>
            </a:r>
            <a:r>
              <a:rPr lang="ru-RU" sz="2800" dirty="0" err="1" smtClean="0"/>
              <a:t>діяльність</a:t>
            </a:r>
            <a:endParaRPr lang="ru-RU" sz="2800" dirty="0"/>
          </a:p>
        </p:txBody>
      </p:sp>
      <p:sp>
        <p:nvSpPr>
          <p:cNvPr id="12" name="Скругленный прямоугольник 11">
            <a:hlinkClick r:id="rId10" action="ppaction://hlinksldjump"/>
          </p:cNvPr>
          <p:cNvSpPr/>
          <p:nvPr/>
        </p:nvSpPr>
        <p:spPr>
          <a:xfrm>
            <a:off x="1399297" y="2325006"/>
            <a:ext cx="3555859" cy="7599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Видатні успіхи</a:t>
            </a:r>
            <a:endParaRPr lang="ru-RU" sz="2800" dirty="0"/>
          </a:p>
        </p:txBody>
      </p:sp>
      <p:pic>
        <p:nvPicPr>
          <p:cNvPr id="13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1862 -0.286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143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5637" y="989364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622" y="1875126"/>
            <a:ext cx="10289458" cy="4982874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Другий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в космос Попович </a:t>
            </a:r>
            <a:r>
              <a:rPr lang="ru-RU" sz="2400" i="1" dirty="0" err="1">
                <a:solidFill>
                  <a:schemeClr val="tx1"/>
                </a:solidFill>
              </a:rPr>
              <a:t>зробив</a:t>
            </a:r>
            <a:r>
              <a:rPr lang="ru-RU" sz="2400" i="1" dirty="0">
                <a:solidFill>
                  <a:schemeClr val="tx1"/>
                </a:solidFill>
              </a:rPr>
              <a:t> 3-19 </a:t>
            </a:r>
            <a:r>
              <a:rPr lang="ru-RU" sz="2400" i="1" dirty="0" err="1">
                <a:solidFill>
                  <a:schemeClr val="tx1"/>
                </a:solidFill>
              </a:rPr>
              <a:t>липня</a:t>
            </a:r>
            <a:r>
              <a:rPr lang="ru-RU" sz="2400" i="1" dirty="0">
                <a:solidFill>
                  <a:schemeClr val="tx1"/>
                </a:solidFill>
              </a:rPr>
              <a:t> 1974 як командир </a:t>
            </a:r>
            <a:r>
              <a:rPr lang="ru-RU" sz="2400" i="1" dirty="0" err="1">
                <a:solidFill>
                  <a:schemeClr val="tx1"/>
                </a:solidFill>
              </a:rPr>
              <a:t>екіпажу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корабля «Союз-14» (</a:t>
            </a:r>
            <a:r>
              <a:rPr lang="ru-RU" sz="2400" i="1" dirty="0" err="1">
                <a:solidFill>
                  <a:schemeClr val="tx1"/>
                </a:solidFill>
              </a:rPr>
              <a:t>спільно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бортінженером</a:t>
            </a:r>
            <a:r>
              <a:rPr lang="ru-RU" sz="2400" i="1" dirty="0">
                <a:solidFill>
                  <a:schemeClr val="tx1"/>
                </a:solidFill>
              </a:rPr>
              <a:t> Ю. П. </a:t>
            </a:r>
            <a:r>
              <a:rPr lang="ru-RU" sz="2400" i="1" dirty="0" err="1">
                <a:solidFill>
                  <a:schemeClr val="tx1"/>
                </a:solidFill>
              </a:rPr>
              <a:t>Артюхіним</a:t>
            </a:r>
            <a:r>
              <a:rPr lang="ru-RU" sz="2400" i="1" dirty="0">
                <a:solidFill>
                  <a:schemeClr val="tx1"/>
                </a:solidFill>
              </a:rPr>
              <a:t>). 5 </a:t>
            </a:r>
            <a:r>
              <a:rPr lang="ru-RU" sz="2400" i="1" dirty="0" err="1">
                <a:solidFill>
                  <a:schemeClr val="tx1"/>
                </a:solidFill>
              </a:rPr>
              <a:t>липня</a:t>
            </a:r>
            <a:r>
              <a:rPr lang="ru-RU" sz="2400" i="1" dirty="0">
                <a:solidFill>
                  <a:schemeClr val="tx1"/>
                </a:solidFill>
              </a:rPr>
              <a:t> 1974 «Союз-14» </a:t>
            </a:r>
            <a:r>
              <a:rPr lang="ru-RU" sz="2400" i="1" dirty="0" err="1">
                <a:solidFill>
                  <a:schemeClr val="tx1"/>
                </a:solidFill>
              </a:rPr>
              <a:t>провів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стиковку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науковою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станцією</a:t>
            </a:r>
            <a:r>
              <a:rPr lang="ru-RU" sz="2400" i="1" dirty="0">
                <a:solidFill>
                  <a:schemeClr val="tx1"/>
                </a:solidFill>
              </a:rPr>
              <a:t> «Салют-3», </a:t>
            </a:r>
            <a:r>
              <a:rPr lang="ru-RU" sz="2400" i="1" dirty="0" err="1">
                <a:solidFill>
                  <a:schemeClr val="tx1"/>
                </a:solidFill>
              </a:rPr>
              <a:t>що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знаходилася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орбіті</a:t>
            </a:r>
            <a:r>
              <a:rPr lang="ru-RU" sz="2400" i="1" dirty="0">
                <a:solidFill>
                  <a:schemeClr val="tx1"/>
                </a:solidFill>
              </a:rPr>
              <a:t> з 25 </a:t>
            </a:r>
            <a:r>
              <a:rPr lang="ru-RU" sz="2400" i="1" dirty="0" err="1">
                <a:solidFill>
                  <a:schemeClr val="tx1"/>
                </a:solidFill>
              </a:rPr>
              <a:t>червня</a:t>
            </a:r>
            <a:r>
              <a:rPr lang="ru-RU" sz="2400" i="1" dirty="0">
                <a:solidFill>
                  <a:schemeClr val="tx1"/>
                </a:solidFill>
              </a:rPr>
              <a:t> 1974 року. </a:t>
            </a:r>
            <a:r>
              <a:rPr lang="ru-RU" sz="2400" i="1" dirty="0" err="1">
                <a:solidFill>
                  <a:schemeClr val="tx1"/>
                </a:solidFill>
              </a:rPr>
              <a:t>Сумісний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комплексу «Салют-3» — «Союз-14» </a:t>
            </a:r>
            <a:r>
              <a:rPr lang="ru-RU" sz="2400" i="1" dirty="0" err="1">
                <a:solidFill>
                  <a:schemeClr val="tx1"/>
                </a:solidFill>
              </a:rPr>
              <a:t>продовжувався</a:t>
            </a:r>
            <a:r>
              <a:rPr lang="ru-RU" sz="2400" i="1" dirty="0">
                <a:solidFill>
                  <a:schemeClr val="tx1"/>
                </a:solidFill>
              </a:rPr>
              <a:t> 15 </a:t>
            </a:r>
            <a:r>
              <a:rPr lang="ru-RU" sz="2400" i="1" dirty="0" err="1">
                <a:solidFill>
                  <a:schemeClr val="tx1"/>
                </a:solidFill>
              </a:rPr>
              <a:t>діб</a:t>
            </a:r>
            <a:r>
              <a:rPr lang="ru-RU" sz="2400" i="1" dirty="0">
                <a:solidFill>
                  <a:schemeClr val="tx1"/>
                </a:solidFill>
              </a:rPr>
              <a:t>. За час </a:t>
            </a:r>
            <a:r>
              <a:rPr lang="ru-RU" sz="2400" i="1" dirty="0" err="1">
                <a:solidFill>
                  <a:schemeClr val="tx1"/>
                </a:solidFill>
              </a:rPr>
              <a:t>польоту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космонавти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досліджували</a:t>
            </a:r>
            <a:r>
              <a:rPr lang="ru-RU" sz="2400" i="1" dirty="0">
                <a:solidFill>
                  <a:schemeClr val="tx1"/>
                </a:solidFill>
              </a:rPr>
              <a:t> геолого-</a:t>
            </a:r>
            <a:r>
              <a:rPr lang="ru-RU" sz="2400" i="1" dirty="0" err="1">
                <a:solidFill>
                  <a:schemeClr val="tx1"/>
                </a:solidFill>
              </a:rPr>
              <a:t>морфологічні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об'єкти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земної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поверхні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атмосферні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утворення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явища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фізичні</a:t>
            </a:r>
            <a:r>
              <a:rPr lang="ru-RU" sz="2400" i="1" dirty="0">
                <a:solidFill>
                  <a:schemeClr val="tx1"/>
                </a:solidFill>
              </a:rPr>
              <a:t> характеристики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простору, провели </a:t>
            </a:r>
            <a:r>
              <a:rPr lang="ru-RU" sz="2400" i="1" dirty="0" err="1">
                <a:solidFill>
                  <a:schemeClr val="tx1"/>
                </a:solidFill>
              </a:rPr>
              <a:t>медично-біологічні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дослідження</a:t>
            </a:r>
            <a:r>
              <a:rPr lang="ru-RU" sz="2400" i="1" dirty="0">
                <a:solidFill>
                  <a:schemeClr val="tx1"/>
                </a:solidFill>
              </a:rPr>
              <a:t> з </a:t>
            </a:r>
            <a:r>
              <a:rPr lang="ru-RU" sz="2400" i="1" dirty="0" err="1">
                <a:solidFill>
                  <a:schemeClr val="tx1"/>
                </a:solidFill>
              </a:rPr>
              <a:t>вивчення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впливу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чинників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польоту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організм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людини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визначення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раціональних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режимів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роботи</a:t>
            </a:r>
            <a:r>
              <a:rPr lang="ru-RU" sz="2400" i="1" dirty="0">
                <a:solidFill>
                  <a:schemeClr val="tx1"/>
                </a:solidFill>
              </a:rPr>
              <a:t> на борту </a:t>
            </a:r>
            <a:r>
              <a:rPr lang="ru-RU" sz="2400" i="1" dirty="0" err="1">
                <a:solidFill>
                  <a:schemeClr val="tx1"/>
                </a:solidFill>
              </a:rPr>
              <a:t>станції</a:t>
            </a:r>
            <a:r>
              <a:rPr lang="ru-RU" sz="2400" i="1" dirty="0">
                <a:solidFill>
                  <a:schemeClr val="tx1"/>
                </a:solidFill>
              </a:rPr>
              <a:t>. За </a:t>
            </a:r>
            <a:r>
              <a:rPr lang="ru-RU" sz="2400" i="1" dirty="0" err="1">
                <a:solidFill>
                  <a:schemeClr val="tx1"/>
                </a:solidFill>
              </a:rPr>
              <a:t>цей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політ</a:t>
            </a:r>
            <a:r>
              <a:rPr lang="ru-RU" sz="2400" i="1" dirty="0">
                <a:solidFill>
                  <a:schemeClr val="tx1"/>
                </a:solidFill>
              </a:rPr>
              <a:t> на </a:t>
            </a:r>
            <a:r>
              <a:rPr lang="ru-RU" sz="2400" i="1" dirty="0" err="1">
                <a:solidFill>
                  <a:schemeClr val="tx1"/>
                </a:solidFill>
              </a:rPr>
              <a:t>орбітальній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станції</a:t>
            </a:r>
            <a:r>
              <a:rPr lang="ru-RU" sz="2400" i="1" dirty="0">
                <a:solidFill>
                  <a:schemeClr val="tx1"/>
                </a:solidFill>
              </a:rPr>
              <a:t> «Салют-3» і </a:t>
            </a:r>
            <a:r>
              <a:rPr lang="ru-RU" sz="2400" i="1" dirty="0" err="1">
                <a:solidFill>
                  <a:schemeClr val="tx1"/>
                </a:solidFill>
              </a:rPr>
              <a:t>космічному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кораблі</a:t>
            </a:r>
            <a:r>
              <a:rPr lang="ru-RU" sz="2400" i="1" dirty="0">
                <a:solidFill>
                  <a:schemeClr val="tx1"/>
                </a:solidFill>
              </a:rPr>
              <a:t> «Союз-14» Павлу Поповичу повторно </a:t>
            </a:r>
            <a:r>
              <a:rPr lang="ru-RU" sz="2400" i="1" dirty="0" err="1">
                <a:solidFill>
                  <a:schemeClr val="tx1"/>
                </a:solidFill>
              </a:rPr>
              <a:t>присвоєне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звання</a:t>
            </a:r>
            <a:r>
              <a:rPr lang="ru-RU" sz="2400" i="1" dirty="0">
                <a:solidFill>
                  <a:schemeClr val="tx1"/>
                </a:solidFill>
              </a:rPr>
              <a:t> Героя </a:t>
            </a:r>
            <a:r>
              <a:rPr lang="ru-RU" sz="2400" i="1" dirty="0" err="1">
                <a:solidFill>
                  <a:schemeClr val="tx1"/>
                </a:solidFill>
              </a:rPr>
              <a:t>Радянського</a:t>
            </a:r>
            <a:r>
              <a:rPr lang="ru-RU" sz="2400" i="1" dirty="0">
                <a:solidFill>
                  <a:schemeClr val="tx1"/>
                </a:solidFill>
              </a:rPr>
              <a:t> Союзу.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60380" y="1009677"/>
            <a:ext cx="233321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/>
              <a:t>Другий політ</a:t>
            </a:r>
            <a:endParaRPr lang="ru-RU" sz="2800" dirty="0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4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5637" y="989364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622" y="1875126"/>
            <a:ext cx="10289458" cy="2243198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Був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обраний</a:t>
            </a:r>
            <a:r>
              <a:rPr lang="ru-RU" sz="2400" i="1" dirty="0">
                <a:solidFill>
                  <a:schemeClr val="tx1"/>
                </a:solidFill>
              </a:rPr>
              <a:t> депутатом </a:t>
            </a:r>
            <a:r>
              <a:rPr lang="ru-RU" sz="2400" i="1" dirty="0" err="1">
                <a:solidFill>
                  <a:schemeClr val="tx1"/>
                </a:solidFill>
              </a:rPr>
              <a:t>Верховної</a:t>
            </a:r>
            <a:r>
              <a:rPr lang="ru-RU" sz="2400" i="1" dirty="0">
                <a:solidFill>
                  <a:schemeClr val="tx1"/>
                </a:solidFill>
              </a:rPr>
              <a:t> Ради УРСР (1964–1988).</a:t>
            </a:r>
          </a:p>
          <a:p>
            <a:pPr algn="just"/>
            <a:endParaRPr lang="ru-RU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З </a:t>
            </a:r>
            <a:r>
              <a:rPr lang="ru-RU" sz="2400" i="1" dirty="0">
                <a:solidFill>
                  <a:schemeClr val="tx1"/>
                </a:solidFill>
              </a:rPr>
              <a:t>1993 року — генерал-майор </a:t>
            </a:r>
            <a:r>
              <a:rPr lang="ru-RU" sz="2400" i="1" dirty="0" err="1">
                <a:solidFill>
                  <a:schemeClr val="tx1"/>
                </a:solidFill>
              </a:rPr>
              <a:t>авіації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запасі</a:t>
            </a:r>
            <a:r>
              <a:rPr lang="ru-RU" sz="2400" i="1" dirty="0">
                <a:solidFill>
                  <a:schemeClr val="tx1"/>
                </a:solidFill>
              </a:rPr>
              <a:t>. До </a:t>
            </a:r>
            <a:r>
              <a:rPr lang="ru-RU" sz="2400" i="1" dirty="0" err="1">
                <a:solidFill>
                  <a:schemeClr val="tx1"/>
                </a:solidFill>
              </a:rPr>
              <a:t>вересня</a:t>
            </a:r>
            <a:r>
              <a:rPr lang="ru-RU" sz="2400" i="1" dirty="0">
                <a:solidFill>
                  <a:schemeClr val="tx1"/>
                </a:solidFill>
              </a:rPr>
              <a:t> 2009 року </a:t>
            </a:r>
            <a:r>
              <a:rPr lang="ru-RU" sz="2400" i="1" dirty="0" err="1">
                <a:solidFill>
                  <a:schemeClr val="tx1"/>
                </a:solidFill>
              </a:rPr>
              <a:t>Павло</a:t>
            </a:r>
            <a:r>
              <a:rPr lang="ru-RU" sz="2400" i="1" dirty="0">
                <a:solidFill>
                  <a:schemeClr val="tx1"/>
                </a:solidFill>
              </a:rPr>
              <a:t> Романович </a:t>
            </a:r>
            <a:r>
              <a:rPr lang="ru-RU" sz="2400" i="1" dirty="0" err="1">
                <a:solidFill>
                  <a:schemeClr val="tx1"/>
                </a:solidFill>
              </a:rPr>
              <a:t>працював</a:t>
            </a:r>
            <a:r>
              <a:rPr lang="ru-RU" sz="2400" i="1" dirty="0">
                <a:solidFill>
                  <a:schemeClr val="tx1"/>
                </a:solidFill>
              </a:rPr>
              <a:t> головою ради </a:t>
            </a:r>
            <a:r>
              <a:rPr lang="ru-RU" sz="2400" i="1" dirty="0" err="1">
                <a:solidFill>
                  <a:schemeClr val="tx1"/>
                </a:solidFill>
              </a:rPr>
              <a:t>директорів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Всеросійського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інституту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сільськогосподарських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аерофотогеодезичних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досліджень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53600" y="1009677"/>
            <a:ext cx="253999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/>
              <a:t>Після космосу</a:t>
            </a:r>
            <a:endParaRPr lang="ru-RU" sz="2800" dirty="0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4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35637" y="989364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0622" y="1875126"/>
            <a:ext cx="10289458" cy="2243198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За </a:t>
            </a:r>
            <a:r>
              <a:rPr lang="ru-RU" sz="2400" i="1" dirty="0">
                <a:solidFill>
                  <a:schemeClr val="tx1"/>
                </a:solidFill>
              </a:rPr>
              <a:t>заслуги в </a:t>
            </a:r>
            <a:r>
              <a:rPr lang="ru-RU" sz="2400" i="1" dirty="0" err="1">
                <a:solidFill>
                  <a:schemeClr val="tx1"/>
                </a:solidFill>
              </a:rPr>
              <a:t>освоєнні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простору </a:t>
            </a:r>
            <a:r>
              <a:rPr lang="ru-RU" sz="2400" i="1" dirty="0" err="1">
                <a:solidFill>
                  <a:schemeClr val="tx1"/>
                </a:solidFill>
              </a:rPr>
              <a:t>удостоєний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Золотої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медалі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ім</a:t>
            </a:r>
            <a:r>
              <a:rPr lang="ru-RU" sz="2400" i="1" dirty="0">
                <a:solidFill>
                  <a:schemeClr val="tx1"/>
                </a:solidFill>
              </a:rPr>
              <a:t>. К. Е. </a:t>
            </a:r>
            <a:r>
              <a:rPr lang="ru-RU" sz="2400" i="1" dirty="0" err="1">
                <a:solidFill>
                  <a:schemeClr val="tx1"/>
                </a:solidFill>
              </a:rPr>
              <a:t>Ціолковського</a:t>
            </a:r>
            <a:r>
              <a:rPr lang="ru-RU" sz="2400" i="1" dirty="0">
                <a:solidFill>
                  <a:schemeClr val="tx1"/>
                </a:solidFill>
              </a:rPr>
              <a:t> (АН СРСР), </a:t>
            </a:r>
            <a:r>
              <a:rPr lang="ru-RU" sz="2400" i="1" dirty="0" err="1">
                <a:solidFill>
                  <a:schemeClr val="tx1"/>
                </a:solidFill>
              </a:rPr>
              <a:t>медалі</a:t>
            </a:r>
            <a:r>
              <a:rPr lang="ru-RU" sz="2400" i="1" dirty="0">
                <a:solidFill>
                  <a:schemeClr val="tx1"/>
                </a:solidFill>
              </a:rPr>
              <a:t> де </a:t>
            </a:r>
            <a:r>
              <a:rPr lang="ru-RU" sz="2400" i="1" dirty="0" err="1">
                <a:solidFill>
                  <a:schemeClr val="tx1"/>
                </a:solidFill>
              </a:rPr>
              <a:t>Лаво</a:t>
            </a:r>
            <a:r>
              <a:rPr lang="ru-RU" sz="2400" i="1" dirty="0">
                <a:solidFill>
                  <a:schemeClr val="tx1"/>
                </a:solidFill>
              </a:rPr>
              <a:t> (ФАІ). </a:t>
            </a:r>
            <a:r>
              <a:rPr lang="ru-RU" sz="2400" i="1" dirty="0" err="1">
                <a:solidFill>
                  <a:schemeClr val="tx1"/>
                </a:solidFill>
              </a:rPr>
              <a:t>Йому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присвоєне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звання</a:t>
            </a:r>
            <a:r>
              <a:rPr lang="ru-RU" sz="2400" i="1" dirty="0">
                <a:solidFill>
                  <a:schemeClr val="tx1"/>
                </a:solidFill>
              </a:rPr>
              <a:t> Героя </a:t>
            </a:r>
            <a:r>
              <a:rPr lang="ru-RU" sz="2400" i="1" dirty="0" err="1">
                <a:solidFill>
                  <a:schemeClr val="tx1"/>
                </a:solidFill>
              </a:rPr>
              <a:t>Праці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Соціалістичної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Республіки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В'єтнам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Нагороджений</a:t>
            </a:r>
            <a:r>
              <a:rPr lang="ru-RU" sz="2400" i="1" dirty="0">
                <a:solidFill>
                  <a:schemeClr val="tx1"/>
                </a:solidFill>
              </a:rPr>
              <a:t> 2 орденами </a:t>
            </a:r>
            <a:r>
              <a:rPr lang="ru-RU" sz="2400" i="1" dirty="0" err="1">
                <a:solidFill>
                  <a:schemeClr val="tx1"/>
                </a:solidFill>
              </a:rPr>
              <a:t>Леніна</a:t>
            </a:r>
            <a:r>
              <a:rPr lang="ru-RU" sz="2400" i="1" dirty="0">
                <a:solidFill>
                  <a:schemeClr val="tx1"/>
                </a:solidFill>
              </a:rPr>
              <a:t>, орденом </a:t>
            </a:r>
            <a:r>
              <a:rPr lang="ru-RU" sz="2400" i="1" dirty="0" err="1">
                <a:solidFill>
                  <a:schemeClr val="tx1"/>
                </a:solidFill>
              </a:rPr>
              <a:t>Червоної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Зірки</a:t>
            </a:r>
            <a:r>
              <a:rPr lang="ru-RU" sz="2400" i="1" dirty="0">
                <a:solidFill>
                  <a:schemeClr val="tx1"/>
                </a:solidFill>
              </a:rPr>
              <a:t> і медалями, а </a:t>
            </a:r>
            <a:r>
              <a:rPr lang="ru-RU" sz="2400" i="1" dirty="0" err="1">
                <a:solidFill>
                  <a:schemeClr val="tx1"/>
                </a:solidFill>
              </a:rPr>
              <a:t>також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іноземними</a:t>
            </a:r>
            <a:r>
              <a:rPr lang="ru-RU" sz="2400" i="1" dirty="0">
                <a:solidFill>
                  <a:schemeClr val="tx1"/>
                </a:solidFill>
              </a:rPr>
              <a:t> орденами.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33733" y="988061"/>
            <a:ext cx="175622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/>
              <a:t>Нагороди</a:t>
            </a:r>
            <a:endParaRPr lang="ru-RU" sz="28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0622" y="4223805"/>
            <a:ext cx="10289458" cy="953242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Почесний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громадянин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українських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міст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Біла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Церква</a:t>
            </a:r>
            <a:r>
              <a:rPr lang="ru-RU" sz="2400" i="1" dirty="0">
                <a:solidFill>
                  <a:schemeClr val="tx1"/>
                </a:solidFill>
              </a:rPr>
              <a:t>, Полтава, </a:t>
            </a:r>
            <a:r>
              <a:rPr lang="ru-RU" sz="2400" i="1" dirty="0" err="1">
                <a:solidFill>
                  <a:schemeClr val="tx1"/>
                </a:solidFill>
              </a:rPr>
              <a:t>Запоріжжя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Васильків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0622" y="5281856"/>
            <a:ext cx="10289458" cy="953242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Президент </a:t>
            </a:r>
            <a:r>
              <a:rPr lang="ru-RU" sz="2400" i="1" dirty="0" err="1">
                <a:solidFill>
                  <a:schemeClr val="tx1"/>
                </a:solidFill>
              </a:rPr>
              <a:t>уфологічної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асоціації</a:t>
            </a:r>
            <a:r>
              <a:rPr lang="ru-RU" sz="2400" i="1" dirty="0">
                <a:solidFill>
                  <a:schemeClr val="tx1"/>
                </a:solidFill>
              </a:rPr>
              <a:t> СНД, </a:t>
            </a:r>
            <a:r>
              <a:rPr lang="ru-RU" sz="2400" i="1" dirty="0" err="1">
                <a:solidFill>
                  <a:schemeClr val="tx1"/>
                </a:solidFill>
              </a:rPr>
              <a:t>Академії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енерго-інформаційних</a:t>
            </a:r>
            <a:r>
              <a:rPr lang="ru-RU" sz="2400" i="1" dirty="0">
                <a:solidFill>
                  <a:schemeClr val="tx1"/>
                </a:solidFill>
              </a:rPr>
              <a:t> наук. Голова </a:t>
            </a:r>
            <a:r>
              <a:rPr lang="ru-RU" sz="2400" i="1" dirty="0" err="1">
                <a:solidFill>
                  <a:schemeClr val="tx1"/>
                </a:solidFill>
              </a:rPr>
              <a:t>української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діаспори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Москві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  <a:endParaRPr lang="ru-RU" sz="2400" i="1" dirty="0" smtClean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6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36" y="-1180491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осм_деятельность_201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33810"/>
            <a:ext cx="12192000" cy="5912133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7" name="Скругленный прямоугольник 6">
            <a:hlinkClick r:id="rId8" action="ppaction://hlinksldjump"/>
          </p:cNvPr>
          <p:cNvSpPr/>
          <p:nvPr/>
        </p:nvSpPr>
        <p:spPr>
          <a:xfrm>
            <a:off x="7065106" y="-59382"/>
            <a:ext cx="3206318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Цікаве</a:t>
            </a:r>
            <a:endParaRPr lang="ru-RU" sz="2400" dirty="0"/>
          </a:p>
        </p:txBody>
      </p:sp>
      <p:pic>
        <p:nvPicPr>
          <p:cNvPr id="9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4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36" y="-1180491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7" name="Скругленный прямоугольник 6">
            <a:hlinkClick r:id="rId7" action="ppaction://hlinksldjump"/>
          </p:cNvPr>
          <p:cNvSpPr/>
          <p:nvPr/>
        </p:nvSpPr>
        <p:spPr>
          <a:xfrm>
            <a:off x="7065106" y="-59382"/>
            <a:ext cx="3206318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Цікаве</a:t>
            </a:r>
            <a:endParaRPr lang="ru-RU" sz="2400" dirty="0"/>
          </a:p>
        </p:txBody>
      </p:sp>
      <p:pic>
        <p:nvPicPr>
          <p:cNvPr id="3" name="выдающиеся успех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3437" y="700586"/>
            <a:ext cx="12478872" cy="6005014"/>
          </a:xfrm>
        </p:spPr>
      </p:pic>
      <p:pic>
        <p:nvPicPr>
          <p:cNvPr id="8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3" name="Скругленный прямоугольник 2">
            <a:hlinkClick r:id="rId7" action="ppaction://hlinksldjump"/>
          </p:cNvPr>
          <p:cNvSpPr/>
          <p:nvPr/>
        </p:nvSpPr>
        <p:spPr>
          <a:xfrm>
            <a:off x="-114841" y="1906812"/>
            <a:ext cx="3641812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387392" y="1906812"/>
            <a:ext cx="3206318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Загальн</a:t>
            </a:r>
            <a:r>
              <a:rPr lang="uk-UA" sz="2400" dirty="0" smtClean="0"/>
              <a:t>і відомості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35557" y="6193567"/>
            <a:ext cx="3206318" cy="7599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Автор</a:t>
            </a:r>
            <a:endParaRPr lang="ru-RU" sz="2800" dirty="0"/>
          </a:p>
        </p:txBody>
      </p:sp>
      <p:sp>
        <p:nvSpPr>
          <p:cNvPr id="10" name="Скругленный прямоугольник 9">
            <a:hlinkClick r:id="rId8" action="ppaction://hlinksldjump"/>
          </p:cNvPr>
          <p:cNvSpPr/>
          <p:nvPr/>
        </p:nvSpPr>
        <p:spPr>
          <a:xfrm>
            <a:off x="451282" y="12232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hlinkClick r:id="rId9" action="ppaction://hlinksldjump"/>
          </p:cNvPr>
          <p:cNvSpPr/>
          <p:nvPr/>
        </p:nvSpPr>
        <p:spPr>
          <a:xfrm>
            <a:off x="451282" y="2242107"/>
            <a:ext cx="5521549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Леоні́д</a:t>
            </a:r>
            <a:r>
              <a:rPr lang="ru-RU" sz="2800" b="1" dirty="0"/>
              <a:t> </a:t>
            </a:r>
            <a:r>
              <a:rPr lang="ru-RU" sz="2800" b="1" dirty="0" err="1"/>
              <a:t>Костянти́нович</a:t>
            </a:r>
            <a:r>
              <a:rPr lang="ru-RU" sz="2800" b="1" dirty="0"/>
              <a:t> </a:t>
            </a:r>
            <a:r>
              <a:rPr lang="ru-RU" sz="2800" b="1" dirty="0" err="1"/>
              <a:t>Каденю́к</a:t>
            </a:r>
            <a:endParaRPr lang="ru-RU" sz="2800" dirty="0"/>
          </a:p>
        </p:txBody>
      </p:sp>
      <p:sp>
        <p:nvSpPr>
          <p:cNvPr id="13" name="Скругленный прямоугольник 12">
            <a:hlinkClick r:id="rId10" action="ppaction://hlinksldjump"/>
          </p:cNvPr>
          <p:cNvSpPr/>
          <p:nvPr/>
        </p:nvSpPr>
        <p:spPr>
          <a:xfrm>
            <a:off x="451282" y="3260950"/>
            <a:ext cx="4407593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/>
              <a:t>Попович Павло Романович</a:t>
            </a:r>
          </a:p>
        </p:txBody>
      </p:sp>
      <p:pic>
        <p:nvPicPr>
          <p:cNvPr id="15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61758 -0.28657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1432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906812"/>
            <a:ext cx="10536200" cy="4226971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Космонавтика </a:t>
            </a:r>
            <a:r>
              <a:rPr lang="ru-RU" sz="2400" i="1" dirty="0" err="1">
                <a:solidFill>
                  <a:schemeClr val="tx1"/>
                </a:solidFill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</a:rPr>
              <a:t> — </a:t>
            </a:r>
            <a:r>
              <a:rPr lang="ru-RU" sz="2400" i="1" dirty="0" err="1">
                <a:solidFill>
                  <a:schemeClr val="tx1"/>
                </a:solidFill>
              </a:rPr>
              <a:t>це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діяльність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сфері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надання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послуг</a:t>
            </a:r>
            <a:r>
              <a:rPr lang="ru-RU" sz="2400" i="1" dirty="0">
                <a:solidFill>
                  <a:schemeClr val="tx1"/>
                </a:solidFill>
              </a:rPr>
              <a:t> та вся </a:t>
            </a:r>
            <a:r>
              <a:rPr lang="ru-RU" sz="2400" i="1" dirty="0" err="1">
                <a:solidFill>
                  <a:schemeClr val="tx1"/>
                </a:solidFill>
              </a:rPr>
              <a:t>її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діяльність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пов'язана</a:t>
            </a:r>
            <a:r>
              <a:rPr lang="ru-RU" sz="2400" i="1" dirty="0">
                <a:solidFill>
                  <a:schemeClr val="tx1"/>
                </a:solidFill>
              </a:rPr>
              <a:t> з космосом. </a:t>
            </a:r>
            <a:r>
              <a:rPr lang="ru-RU" sz="2400" i="1" dirty="0" err="1">
                <a:solidFill>
                  <a:schemeClr val="tx1"/>
                </a:solidFill>
              </a:rPr>
              <a:t>Українські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конструктори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вчені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науковці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зробили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значний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внесок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розвиток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світової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космічної</a:t>
            </a:r>
            <a:r>
              <a:rPr lang="ru-RU" sz="2400" i="1" dirty="0">
                <a:solidFill>
                  <a:schemeClr val="tx1"/>
                </a:solidFill>
              </a:rPr>
              <a:t> науки.</a:t>
            </a:r>
          </a:p>
          <a:p>
            <a:pPr algn="just"/>
            <a:endParaRPr lang="ru-RU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Саме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українські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вчені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розвинули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ідеї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міжпланетних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перельотів</a:t>
            </a:r>
            <a:r>
              <a:rPr lang="ru-RU" sz="2400" i="1" dirty="0">
                <a:solidFill>
                  <a:schemeClr val="tx1"/>
                </a:solidFill>
              </a:rPr>
              <a:t>, та </a:t>
            </a:r>
            <a:r>
              <a:rPr lang="ru-RU" sz="2400" i="1" dirty="0" err="1">
                <a:solidFill>
                  <a:schemeClr val="tx1"/>
                </a:solidFill>
              </a:rPr>
              <a:t>пророблялась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теорія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техніки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Українські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підприємства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займали</a:t>
            </a:r>
            <a:r>
              <a:rPr lang="ru-RU" sz="2400" i="1" dirty="0">
                <a:solidFill>
                  <a:schemeClr val="tx1"/>
                </a:solidFill>
              </a:rPr>
              <a:t> й </a:t>
            </a:r>
            <a:r>
              <a:rPr lang="ru-RU" sz="2400" i="1" dirty="0" err="1">
                <a:solidFill>
                  <a:schemeClr val="tx1"/>
                </a:solidFill>
              </a:rPr>
              <a:t>продовжують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займати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лідируючі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позиції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світовій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космонавтиці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Провідну</a:t>
            </a:r>
            <a:r>
              <a:rPr lang="ru-RU" sz="2400" i="1" dirty="0">
                <a:solidFill>
                  <a:schemeClr val="tx1"/>
                </a:solidFill>
              </a:rPr>
              <a:t> роль в </a:t>
            </a:r>
            <a:r>
              <a:rPr lang="ru-RU" sz="2400" i="1" dirty="0" err="1">
                <a:solidFill>
                  <a:schemeClr val="tx1"/>
                </a:solidFill>
              </a:rPr>
              <a:t>цьому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грає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Південний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машинобудівний</a:t>
            </a:r>
            <a:r>
              <a:rPr lang="ru-RU" sz="2400" i="1" dirty="0">
                <a:solidFill>
                  <a:schemeClr val="tx1"/>
                </a:solidFill>
              </a:rPr>
              <a:t> завод та КБ </a:t>
            </a:r>
            <a:r>
              <a:rPr lang="ru-RU" sz="2400" i="1" dirty="0" err="1">
                <a:solidFill>
                  <a:schemeClr val="tx1"/>
                </a:solidFill>
              </a:rPr>
              <a:t>Південне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Дніпропетровську</a:t>
            </a:r>
            <a:r>
              <a:rPr lang="ru-RU" sz="2400" i="1" dirty="0">
                <a:solidFill>
                  <a:schemeClr val="tx1"/>
                </a:solidFill>
              </a:rPr>
              <a:t>. Тут </a:t>
            </a:r>
            <a:r>
              <a:rPr lang="ru-RU" sz="2400" i="1" dirty="0" err="1">
                <a:solidFill>
                  <a:schemeClr val="tx1"/>
                </a:solidFill>
              </a:rPr>
              <a:t>виготовлено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понад</a:t>
            </a:r>
            <a:r>
              <a:rPr lang="ru-RU" sz="2400" i="1" dirty="0">
                <a:solidFill>
                  <a:schemeClr val="tx1"/>
                </a:solidFill>
              </a:rPr>
              <a:t> 400 </a:t>
            </a:r>
            <a:r>
              <a:rPr lang="ru-RU" sz="2400" i="1" dirty="0" err="1">
                <a:solidFill>
                  <a:schemeClr val="tx1"/>
                </a:solidFill>
              </a:rPr>
              <a:t>штучних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супутників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землі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Скругленный прямоугольник 11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9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906812"/>
            <a:ext cx="10536200" cy="4226971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smtClean="0">
                <a:solidFill>
                  <a:schemeClr val="tx1"/>
                </a:solidFill>
              </a:rPr>
              <a:t>	</a:t>
            </a:r>
            <a:r>
              <a:rPr lang="ru-RU" sz="2400" i="1" dirty="0" err="1" smtClean="0">
                <a:solidFill>
                  <a:schemeClr val="tx1"/>
                </a:solidFill>
              </a:rPr>
              <a:t>Україна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>
                <a:solidFill>
                  <a:schemeClr val="tx1"/>
                </a:solidFill>
              </a:rPr>
              <a:t>— </a:t>
            </a:r>
            <a:r>
              <a:rPr lang="ru-RU" sz="2400" i="1" dirty="0" err="1">
                <a:solidFill>
                  <a:schemeClr val="tx1"/>
                </a:solidFill>
              </a:rPr>
              <a:t>визнана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світі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космічна</a:t>
            </a:r>
            <a:r>
              <a:rPr lang="ru-RU" sz="2400" i="1" dirty="0">
                <a:solidFill>
                  <a:schemeClr val="tx1"/>
                </a:solidFill>
              </a:rPr>
              <a:t> держава. Вона входить до </a:t>
            </a:r>
            <a:r>
              <a:rPr lang="ru-RU" sz="2400" i="1" dirty="0" err="1">
                <a:solidFill>
                  <a:schemeClr val="tx1"/>
                </a:solidFill>
              </a:rPr>
              <a:t>п'яти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провідних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країн</a:t>
            </a:r>
            <a:r>
              <a:rPr lang="ru-RU" sz="2400" i="1" dirty="0">
                <a:solidFill>
                  <a:schemeClr val="tx1"/>
                </a:solidFill>
              </a:rPr>
              <a:t> на ринку </a:t>
            </a:r>
            <a:r>
              <a:rPr lang="ru-RU" sz="2400" i="1" dirty="0" err="1">
                <a:solidFill>
                  <a:schemeClr val="tx1"/>
                </a:solidFill>
              </a:rPr>
              <a:t>космічних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послуг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технологій</a:t>
            </a:r>
            <a:r>
              <a:rPr lang="ru-RU" sz="2400" i="1" dirty="0">
                <a:solidFill>
                  <a:schemeClr val="tx1"/>
                </a:solidFill>
              </a:rPr>
              <a:t>. До </a:t>
            </a:r>
            <a:r>
              <a:rPr lang="ru-RU" sz="2400" i="1" dirty="0" err="1">
                <a:solidFill>
                  <a:schemeClr val="tx1"/>
                </a:solidFill>
              </a:rPr>
              <a:t>української</a:t>
            </a:r>
            <a:r>
              <a:rPr lang="ru-RU" sz="2400" i="1" dirty="0">
                <a:solidFill>
                  <a:schemeClr val="tx1"/>
                </a:solidFill>
              </a:rPr>
              <a:t> ракетно-</a:t>
            </a:r>
            <a:r>
              <a:rPr lang="ru-RU" sz="2400" i="1" dirty="0" err="1">
                <a:solidFill>
                  <a:schemeClr val="tx1"/>
                </a:solidFill>
              </a:rPr>
              <a:t>космічної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галузі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входять</a:t>
            </a:r>
            <a:r>
              <a:rPr lang="ru-RU" sz="2400" i="1" dirty="0">
                <a:solidFill>
                  <a:schemeClr val="tx1"/>
                </a:solidFill>
              </a:rPr>
              <a:t> 40 </a:t>
            </a:r>
            <a:r>
              <a:rPr lang="ru-RU" sz="2400" i="1" dirty="0" err="1">
                <a:solidFill>
                  <a:schemeClr val="tx1"/>
                </a:solidFill>
              </a:rPr>
              <a:t>підприємств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Провідним</a:t>
            </a:r>
            <a:r>
              <a:rPr lang="ru-RU" sz="2400" i="1" dirty="0">
                <a:solidFill>
                  <a:schemeClr val="tx1"/>
                </a:solidFill>
              </a:rPr>
              <a:t> центром </a:t>
            </a:r>
            <a:r>
              <a:rPr lang="ru-RU" sz="2400" i="1" dirty="0" err="1">
                <a:solidFill>
                  <a:schemeClr val="tx1"/>
                </a:solidFill>
              </a:rPr>
              <a:t>серед</a:t>
            </a:r>
            <a:r>
              <a:rPr lang="ru-RU" sz="2400" i="1" dirty="0">
                <a:solidFill>
                  <a:schemeClr val="tx1"/>
                </a:solidFill>
              </a:rPr>
              <a:t> них є </a:t>
            </a:r>
            <a:r>
              <a:rPr lang="ru-RU" sz="2400" i="1" dirty="0" err="1">
                <a:solidFill>
                  <a:schemeClr val="tx1"/>
                </a:solidFill>
              </a:rPr>
              <a:t>всесвітньо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відоме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конструкторське</a:t>
            </a:r>
            <a:r>
              <a:rPr lang="ru-RU" sz="2400" i="1" dirty="0">
                <a:solidFill>
                  <a:schemeClr val="tx1"/>
                </a:solidFill>
              </a:rPr>
              <a:t> бюро «</a:t>
            </a:r>
            <a:r>
              <a:rPr lang="ru-RU" sz="2400" i="1" dirty="0" err="1">
                <a:solidFill>
                  <a:schemeClr val="tx1"/>
                </a:solidFill>
              </a:rPr>
              <a:t>Південне</a:t>
            </a:r>
            <a:r>
              <a:rPr lang="ru-RU" sz="2400" i="1" dirty="0">
                <a:solidFill>
                  <a:schemeClr val="tx1"/>
                </a:solidFill>
              </a:rPr>
              <a:t>» та </a:t>
            </a:r>
            <a:r>
              <a:rPr lang="ru-RU" sz="2400" i="1" dirty="0" err="1">
                <a:solidFill>
                  <a:schemeClr val="tx1"/>
                </a:solidFill>
              </a:rPr>
              <a:t>виробниче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об'єднання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Південний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машинобудівний</a:t>
            </a:r>
            <a:r>
              <a:rPr lang="ru-RU" sz="2400" i="1" dirty="0">
                <a:solidFill>
                  <a:schemeClr val="tx1"/>
                </a:solidFill>
              </a:rPr>
              <a:t> завод» у </a:t>
            </a:r>
            <a:r>
              <a:rPr lang="ru-RU" sz="2400" i="1" dirty="0" err="1">
                <a:solidFill>
                  <a:schemeClr val="tx1"/>
                </a:solidFill>
              </a:rPr>
              <a:t>Дніпропетровську</a:t>
            </a:r>
            <a:r>
              <a:rPr lang="ru-RU" sz="2400" i="1" dirty="0">
                <a:solidFill>
                  <a:schemeClr val="tx1"/>
                </a:solidFill>
              </a:rPr>
              <a:t>. Там </a:t>
            </a:r>
            <a:r>
              <a:rPr lang="ru-RU" sz="2400" i="1" dirty="0" err="1">
                <a:solidFill>
                  <a:schemeClr val="tx1"/>
                </a:solidFill>
              </a:rPr>
              <a:t>створюють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серійно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виробляють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ракети-носії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космічні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апарати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системи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управління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орієнтації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траєкторних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вимірювань</a:t>
            </a:r>
            <a:r>
              <a:rPr lang="ru-RU" sz="2400" i="1" dirty="0">
                <a:solidFill>
                  <a:schemeClr val="tx1"/>
                </a:solidFill>
              </a:rPr>
              <a:t>. Великими </a:t>
            </a:r>
            <a:r>
              <a:rPr lang="ru-RU" sz="2400" i="1" dirty="0" err="1">
                <a:solidFill>
                  <a:schemeClr val="tx1"/>
                </a:solidFill>
              </a:rPr>
              <a:t>досягненнями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українських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фахівців</a:t>
            </a:r>
            <a:r>
              <a:rPr lang="ru-RU" sz="2400" i="1" dirty="0">
                <a:solidFill>
                  <a:schemeClr val="tx1"/>
                </a:solidFill>
              </a:rPr>
              <a:t> стало </a:t>
            </a:r>
            <a:r>
              <a:rPr lang="ru-RU" sz="2400" i="1" dirty="0" err="1">
                <a:solidFill>
                  <a:schemeClr val="tx1"/>
                </a:solidFill>
              </a:rPr>
              <a:t>створення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апаратів</a:t>
            </a:r>
            <a:r>
              <a:rPr lang="ru-RU" sz="2400" i="1" dirty="0">
                <a:solidFill>
                  <a:schemeClr val="tx1"/>
                </a:solidFill>
              </a:rPr>
              <a:t> «Січ-1», «Океан-О», «АУОС» та «</a:t>
            </a:r>
            <a:r>
              <a:rPr lang="ru-RU" sz="2400" i="1" dirty="0" err="1">
                <a:solidFill>
                  <a:schemeClr val="tx1"/>
                </a:solidFill>
              </a:rPr>
              <a:t>Мікрон</a:t>
            </a:r>
            <a:r>
              <a:rPr lang="ru-RU" sz="2400" i="1" dirty="0">
                <a:solidFill>
                  <a:schemeClr val="tx1"/>
                </a:solidFill>
              </a:rPr>
              <a:t>», </a:t>
            </a:r>
            <a:r>
              <a:rPr lang="ru-RU" sz="2400" i="1" dirty="0" err="1">
                <a:solidFill>
                  <a:schemeClr val="tx1"/>
                </a:solidFill>
              </a:rPr>
              <a:t>ракетоносіїв</a:t>
            </a:r>
            <a:r>
              <a:rPr lang="ru-RU" sz="2400" i="1" dirty="0">
                <a:solidFill>
                  <a:schemeClr val="tx1"/>
                </a:solidFill>
              </a:rPr>
              <a:t> «Зеніт-3</a:t>
            </a:r>
            <a:r>
              <a:rPr lang="en-US" sz="2400" i="1" dirty="0">
                <a:solidFill>
                  <a:schemeClr val="tx1"/>
                </a:solidFill>
              </a:rPr>
              <a:t>SL», «</a:t>
            </a:r>
            <a:r>
              <a:rPr lang="ru-RU" sz="2400" i="1" dirty="0" err="1">
                <a:solidFill>
                  <a:schemeClr val="tx1"/>
                </a:solidFill>
              </a:rPr>
              <a:t>Дніпро</a:t>
            </a:r>
            <a:r>
              <a:rPr lang="ru-RU" sz="2400" i="1" dirty="0">
                <a:solidFill>
                  <a:schemeClr val="tx1"/>
                </a:solidFill>
              </a:rPr>
              <a:t>», «Циклон-3».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ild-world.net/uploads/posts/2013-09/1379272934_ear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25415"/>
            <a:ext cx="12478871" cy="91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reelance.ru/img/portfolio/pics/00/0E/3A/9323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7" b="94667" l="150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9629">
            <a:off x="5231898" y="646719"/>
            <a:ext cx="1347194" cy="10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1282" y="-154886"/>
            <a:ext cx="5102352" cy="9509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Космонавтика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83504" y="989364"/>
            <a:ext cx="3827022" cy="759968"/>
          </a:xfrm>
          <a:prstGeom prst="roundRect">
            <a:avLst/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Загальні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відомості</a:t>
            </a:r>
            <a:endParaRPr lang="ru-RU" sz="2800" dirty="0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11120081" y="5639223"/>
            <a:ext cx="1071919" cy="1254528"/>
          </a:xfrm>
          <a:prstGeom prst="actionButtonForwardNex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8915" y="1906812"/>
            <a:ext cx="10536200" cy="4951188"/>
          </a:xfrm>
          <a:prstGeom prst="round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i="1" dirty="0" err="1">
                <a:solidFill>
                  <a:schemeClr val="tx1"/>
                </a:solidFill>
              </a:rPr>
              <a:t>Досягнення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</a:rPr>
              <a:t> в ракетно-</a:t>
            </a:r>
            <a:r>
              <a:rPr lang="ru-RU" sz="2400" i="1" dirty="0" err="1">
                <a:solidFill>
                  <a:schemeClr val="tx1"/>
                </a:solidFill>
              </a:rPr>
              <a:t>космічній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галузі</a:t>
            </a:r>
            <a:r>
              <a:rPr lang="ru-RU" sz="2400" i="1" dirty="0">
                <a:solidFill>
                  <a:schemeClr val="tx1"/>
                </a:solidFill>
              </a:rPr>
              <a:t> дозволили </a:t>
            </a:r>
            <a:r>
              <a:rPr lang="ru-RU" sz="2400" i="1" dirty="0" err="1">
                <a:solidFill>
                  <a:schemeClr val="tx1"/>
                </a:solidFill>
              </a:rPr>
              <a:t>їй</a:t>
            </a:r>
            <a:r>
              <a:rPr lang="ru-RU" sz="2400" i="1" dirty="0">
                <a:solidFill>
                  <a:schemeClr val="tx1"/>
                </a:solidFill>
              </a:rPr>
              <a:t> разом </a:t>
            </a:r>
            <a:r>
              <a:rPr lang="ru-RU" sz="2400" i="1" dirty="0" err="1">
                <a:solidFill>
                  <a:schemeClr val="tx1"/>
                </a:solidFill>
              </a:rPr>
              <a:t>із</a:t>
            </a:r>
            <a:r>
              <a:rPr lang="ru-RU" sz="2400" i="1" dirty="0">
                <a:solidFill>
                  <a:schemeClr val="tx1"/>
                </a:solidFill>
              </a:rPr>
              <a:t> США, </a:t>
            </a:r>
            <a:r>
              <a:rPr lang="ru-RU" sz="2400" i="1" dirty="0" err="1">
                <a:solidFill>
                  <a:schemeClr val="tx1"/>
                </a:solidFill>
              </a:rPr>
              <a:t>Росією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Норвегією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взяти</a:t>
            </a:r>
            <a:r>
              <a:rPr lang="ru-RU" sz="2400" i="1" dirty="0">
                <a:solidFill>
                  <a:schemeClr val="tx1"/>
                </a:solidFill>
              </a:rPr>
              <a:t> участь у </a:t>
            </a:r>
            <a:r>
              <a:rPr lang="ru-RU" sz="2400" i="1" dirty="0" err="1">
                <a:solidFill>
                  <a:schemeClr val="tx1"/>
                </a:solidFill>
              </a:rPr>
              <a:t>спільному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міжнародному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проекті</a:t>
            </a:r>
            <a:r>
              <a:rPr lang="ru-RU" sz="2400" i="1" dirty="0">
                <a:solidFill>
                  <a:schemeClr val="tx1"/>
                </a:solidFill>
              </a:rPr>
              <a:t> «</a:t>
            </a:r>
            <a:r>
              <a:rPr lang="ru-RU" sz="2400" i="1" dirty="0" err="1">
                <a:solidFill>
                  <a:schemeClr val="tx1"/>
                </a:solidFill>
              </a:rPr>
              <a:t>Морський</a:t>
            </a:r>
            <a:r>
              <a:rPr lang="ru-RU" sz="2400" i="1" dirty="0">
                <a:solidFill>
                  <a:schemeClr val="tx1"/>
                </a:solidFill>
              </a:rPr>
              <a:t> старт» для запуску в Тихому </a:t>
            </a:r>
            <a:r>
              <a:rPr lang="ru-RU" sz="2400" i="1" dirty="0" err="1">
                <a:solidFill>
                  <a:schemeClr val="tx1"/>
                </a:solidFill>
              </a:rPr>
              <a:t>океані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супутників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різного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призначення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err="1">
                <a:solidFill>
                  <a:schemeClr val="tx1"/>
                </a:solidFill>
              </a:rPr>
              <a:t>Крім</a:t>
            </a:r>
            <a:r>
              <a:rPr lang="ru-RU" sz="2400" i="1" dirty="0">
                <a:solidFill>
                  <a:schemeClr val="tx1"/>
                </a:solidFill>
              </a:rPr>
              <a:t> того, наша </a:t>
            </a:r>
            <a:r>
              <a:rPr lang="ru-RU" sz="2400" i="1" dirty="0" err="1">
                <a:solidFill>
                  <a:schemeClr val="tx1"/>
                </a:solidFill>
              </a:rPr>
              <a:t>країна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бере</a:t>
            </a:r>
            <a:r>
              <a:rPr lang="ru-RU" sz="2400" i="1" dirty="0">
                <a:solidFill>
                  <a:schemeClr val="tx1"/>
                </a:solidFill>
              </a:rPr>
              <a:t> участь у </a:t>
            </a:r>
            <a:r>
              <a:rPr lang="ru-RU" sz="2400" i="1" dirty="0" err="1">
                <a:solidFill>
                  <a:schemeClr val="tx1"/>
                </a:solidFill>
              </a:rPr>
              <a:t>міжнародних</a:t>
            </a:r>
            <a:r>
              <a:rPr lang="ru-RU" sz="2400" i="1" dirty="0">
                <a:solidFill>
                  <a:schemeClr val="tx1"/>
                </a:solidFill>
              </a:rPr>
              <a:t> проектах </a:t>
            </a:r>
            <a:r>
              <a:rPr lang="ru-RU" sz="2400" i="1" dirty="0" err="1">
                <a:solidFill>
                  <a:schemeClr val="tx1"/>
                </a:solidFill>
              </a:rPr>
              <a:t>створенні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носіїв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Antares </a:t>
            </a:r>
            <a:r>
              <a:rPr lang="ru-RU" sz="2400" i="1" dirty="0">
                <a:solidFill>
                  <a:schemeClr val="tx1"/>
                </a:solidFill>
              </a:rPr>
              <a:t>та </a:t>
            </a:r>
            <a:r>
              <a:rPr lang="en-US" sz="2400" i="1" dirty="0">
                <a:solidFill>
                  <a:schemeClr val="tx1"/>
                </a:solidFill>
              </a:rPr>
              <a:t>VEGA.</a:t>
            </a:r>
          </a:p>
          <a:p>
            <a:pPr algn="just"/>
            <a:endParaRPr lang="en-US" sz="2400" i="1" dirty="0">
              <a:solidFill>
                <a:schemeClr val="tx1"/>
              </a:solidFill>
            </a:endParaRPr>
          </a:p>
          <a:p>
            <a:pPr algn="just"/>
            <a:r>
              <a:rPr lang="ru-RU" sz="2400" i="1" dirty="0" err="1">
                <a:solidFill>
                  <a:schemeClr val="tx1"/>
                </a:solidFill>
              </a:rPr>
              <a:t>Україна</a:t>
            </a:r>
            <a:r>
              <a:rPr lang="ru-RU" sz="2400" i="1" dirty="0">
                <a:solidFill>
                  <a:schemeClr val="tx1"/>
                </a:solidFill>
              </a:rPr>
              <a:t>, як </a:t>
            </a:r>
            <a:r>
              <a:rPr lang="ru-RU" sz="2400" i="1" dirty="0" err="1">
                <a:solidFill>
                  <a:schemeClr val="tx1"/>
                </a:solidFill>
              </a:rPr>
              <a:t>справжня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космічна</a:t>
            </a:r>
            <a:r>
              <a:rPr lang="ru-RU" sz="2400" i="1" dirty="0">
                <a:solidFill>
                  <a:schemeClr val="tx1"/>
                </a:solidFill>
              </a:rPr>
              <a:t> держава </a:t>
            </a:r>
            <a:r>
              <a:rPr lang="ru-RU" sz="2400" i="1" dirty="0" err="1">
                <a:solidFill>
                  <a:schemeClr val="tx1"/>
                </a:solidFill>
              </a:rPr>
              <a:t>має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чималу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кількість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видатних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творців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теоретиків</a:t>
            </a:r>
            <a:r>
              <a:rPr lang="ru-RU" sz="2400" i="1" dirty="0">
                <a:solidFill>
                  <a:schemeClr val="tx1"/>
                </a:solidFill>
              </a:rPr>
              <a:t> космонавтики. </a:t>
            </a:r>
            <a:r>
              <a:rPr lang="ru-RU" sz="2400" i="1" dirty="0" err="1">
                <a:solidFill>
                  <a:schemeClr val="tx1"/>
                </a:solidFill>
              </a:rPr>
              <a:t>Її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вчені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багато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зробили</a:t>
            </a:r>
            <a:r>
              <a:rPr lang="ru-RU" sz="2400" i="1" dirty="0">
                <a:solidFill>
                  <a:schemeClr val="tx1"/>
                </a:solidFill>
              </a:rPr>
              <a:t> для </a:t>
            </a:r>
            <a:r>
              <a:rPr lang="ru-RU" sz="2400" i="1" dirty="0" err="1">
                <a:solidFill>
                  <a:schemeClr val="tx1"/>
                </a:solidFill>
              </a:rPr>
              <a:t>розвитку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світової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космічної</a:t>
            </a:r>
            <a:r>
              <a:rPr lang="ru-RU" sz="2400" i="1" dirty="0">
                <a:solidFill>
                  <a:schemeClr val="tx1"/>
                </a:solidFill>
              </a:rPr>
              <a:t> науки. </a:t>
            </a:r>
            <a:r>
              <a:rPr lang="ru-RU" sz="2400" i="1" dirty="0" err="1">
                <a:solidFill>
                  <a:schemeClr val="tx1"/>
                </a:solidFill>
              </a:rPr>
              <a:t>Зокрема</a:t>
            </a:r>
            <a:r>
              <a:rPr lang="ru-RU" sz="2400" i="1" dirty="0">
                <a:solidFill>
                  <a:schemeClr val="tx1"/>
                </a:solidFill>
              </a:rPr>
              <a:t>, на </a:t>
            </a:r>
            <a:r>
              <a:rPr lang="ru-RU" sz="2400" i="1" dirty="0" err="1">
                <a:solidFill>
                  <a:schemeClr val="tx1"/>
                </a:solidFill>
              </a:rPr>
              <a:t>Південному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машинобудівному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заводі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Дніпропетровську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сконструйовано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виготовлено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понад</a:t>
            </a:r>
            <a:r>
              <a:rPr lang="ru-RU" sz="2400" i="1" dirty="0">
                <a:solidFill>
                  <a:schemeClr val="tx1"/>
                </a:solidFill>
              </a:rPr>
              <a:t> 400 </a:t>
            </a:r>
            <a:r>
              <a:rPr lang="ru-RU" sz="2400" i="1" dirty="0" err="1">
                <a:solidFill>
                  <a:schemeClr val="tx1"/>
                </a:solidFill>
              </a:rPr>
              <a:t>штучних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супутників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землі</a:t>
            </a:r>
            <a:r>
              <a:rPr lang="ru-RU" sz="2400" i="1" dirty="0">
                <a:solidFill>
                  <a:schemeClr val="tx1"/>
                </a:solidFill>
              </a:rPr>
              <a:t>. Великий </a:t>
            </a:r>
            <a:r>
              <a:rPr lang="ru-RU" sz="2400" i="1" dirty="0" err="1">
                <a:solidFill>
                  <a:schemeClr val="tx1"/>
                </a:solidFill>
              </a:rPr>
              <a:t>внесок</a:t>
            </a:r>
            <a:r>
              <a:rPr lang="ru-RU" sz="2400" i="1" dirty="0">
                <a:solidFill>
                  <a:schemeClr val="tx1"/>
                </a:solidFill>
              </a:rPr>
              <a:t> в </a:t>
            </a:r>
            <a:r>
              <a:rPr lang="ru-RU" sz="2400" i="1" dirty="0" err="1">
                <a:solidFill>
                  <a:schemeClr val="tx1"/>
                </a:solidFill>
              </a:rPr>
              <a:t>освоєння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космічного</a:t>
            </a:r>
            <a:r>
              <a:rPr lang="ru-RU" sz="2400" i="1" dirty="0">
                <a:solidFill>
                  <a:schemeClr val="tx1"/>
                </a:solidFill>
              </a:rPr>
              <a:t> простору </a:t>
            </a:r>
            <a:r>
              <a:rPr lang="ru-RU" sz="2400" i="1" dirty="0" err="1">
                <a:solidFill>
                  <a:schemeClr val="tx1"/>
                </a:solidFill>
              </a:rPr>
              <a:t>зробили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такі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видатні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вчені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країни</a:t>
            </a:r>
            <a:r>
              <a:rPr lang="ru-RU" sz="2400" i="1" dirty="0">
                <a:solidFill>
                  <a:schemeClr val="tx1"/>
                </a:solidFill>
              </a:rPr>
              <a:t>, як С. </a:t>
            </a:r>
            <a:r>
              <a:rPr lang="ru-RU" sz="2400" i="1" dirty="0" err="1">
                <a:solidFill>
                  <a:schemeClr val="tx1"/>
                </a:solidFill>
              </a:rPr>
              <a:t>Корольов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В.Челомей</a:t>
            </a:r>
            <a:r>
              <a:rPr lang="ru-RU" sz="2400" i="1" dirty="0">
                <a:solidFill>
                  <a:schemeClr val="tx1"/>
                </a:solidFill>
              </a:rPr>
              <a:t>, М. </a:t>
            </a:r>
            <a:r>
              <a:rPr lang="ru-RU" sz="2400" i="1" dirty="0" err="1">
                <a:solidFill>
                  <a:schemeClr val="tx1"/>
                </a:solidFill>
              </a:rPr>
              <a:t>Янгель</a:t>
            </a:r>
            <a:r>
              <a:rPr lang="ru-RU" sz="2400" i="1" dirty="0">
                <a:solidFill>
                  <a:schemeClr val="tx1"/>
                </a:solidFill>
              </a:rPr>
              <a:t>, Ю. Кондратюк, В. </a:t>
            </a:r>
            <a:r>
              <a:rPr lang="ru-RU" sz="2400" i="1" dirty="0" err="1">
                <a:solidFill>
                  <a:schemeClr val="tx1"/>
                </a:solidFill>
              </a:rPr>
              <a:t>Уткін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5699008"/>
            <a:ext cx="972766" cy="1254528"/>
          </a:xfrm>
          <a:prstGeom prst="actionButtonBackPrevious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7114737" y="-56283"/>
            <a:ext cx="3576089" cy="75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космонавтика</a:t>
            </a:r>
            <a:endParaRPr lang="ru-RU" sz="2400" dirty="0"/>
          </a:p>
        </p:txBody>
      </p:sp>
      <p:pic>
        <p:nvPicPr>
          <p:cNvPr id="12" name="Джеффри Томпсон - 2 Awakened Mind System  vksaved.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0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-0.02407 C 0.12826 -0.02407 0.21902 0.14375 0.21902 0.35093 C 0.21902 0.55764 0.12826 0.72593 0.01654 0.72593 C -0.09518 0.72593 -0.18568 0.55764 -0.18568 0.35093 C -0.18568 0.14375 -0.09518 -0.02407 0.01654 -0.02407 Z " pathEditMode="relative" rAng="0" ptsTypes="AAAAA">
                                      <p:cBhvr>
                                        <p:cTn id="6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7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8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438</Words>
  <Application>Microsoft Office PowerPoint</Application>
  <PresentationFormat>Широкоэкранный</PresentationFormat>
  <Paragraphs>175</Paragraphs>
  <Slides>32</Slides>
  <Notes>0</Notes>
  <HiddenSlides>0</HiddenSlides>
  <MMClips>32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Завражный</dc:creator>
  <cp:lastModifiedBy>Дмитрий Завражный</cp:lastModifiedBy>
  <cp:revision>30</cp:revision>
  <dcterms:created xsi:type="dcterms:W3CDTF">2014-04-27T20:34:02Z</dcterms:created>
  <dcterms:modified xsi:type="dcterms:W3CDTF">2014-06-03T15:06:42Z</dcterms:modified>
</cp:coreProperties>
</file>