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9" r:id="rId10"/>
    <p:sldId id="270" r:id="rId11"/>
    <p:sldId id="263" r:id="rId12"/>
    <p:sldId id="264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00FF"/>
    <a:srgbClr val="FF66FF"/>
    <a:srgbClr val="CC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24.10.2013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13000">
              <a:srgbClr val="0047FF"/>
            </a:gs>
            <a:gs pos="28000">
              <a:srgbClr val="000082"/>
            </a:gs>
            <a:gs pos="42999">
              <a:srgbClr val="0047FF"/>
            </a:gs>
            <a:gs pos="58000">
              <a:srgbClr val="000082"/>
            </a:gs>
            <a:gs pos="72000">
              <a:srgbClr val="0047FF"/>
            </a:gs>
            <a:gs pos="87000">
              <a:srgbClr val="000082"/>
            </a:gs>
            <a:gs pos="100000">
              <a:srgbClr val="0047FF"/>
            </a:gs>
          </a:gsLst>
          <a:lin ang="36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42853"/>
            <a:ext cx="7772400" cy="2786082"/>
          </a:xfrm>
        </p:spPr>
        <p:txBody>
          <a:bodyPr/>
          <a:lstStyle/>
          <a:p>
            <a:r>
              <a:rPr lang="uk-UA" dirty="0" smtClean="0">
                <a:solidFill>
                  <a:srgbClr val="FFFF66"/>
                </a:solidFill>
              </a:rPr>
              <a:t>Презентація на тему: </a:t>
            </a:r>
            <a:br>
              <a:rPr lang="uk-UA" dirty="0" smtClean="0">
                <a:solidFill>
                  <a:srgbClr val="FFFF66"/>
                </a:solidFill>
              </a:rPr>
            </a:br>
            <a:r>
              <a:rPr lang="uk-UA" dirty="0" err="1" smtClean="0">
                <a:solidFill>
                  <a:srgbClr val="FFFF66"/>
                </a:solidFill>
              </a:rPr>
              <a:t>“Сузір'я</a:t>
            </a:r>
            <a:r>
              <a:rPr lang="uk-UA" dirty="0" smtClean="0">
                <a:solidFill>
                  <a:srgbClr val="FFFF66"/>
                </a:solidFill>
              </a:rPr>
              <a:t> </a:t>
            </a:r>
            <a:r>
              <a:rPr lang="uk-UA" dirty="0" err="1" smtClean="0">
                <a:solidFill>
                  <a:srgbClr val="FFFF66"/>
                </a:solidFill>
              </a:rPr>
              <a:t>Близнюки”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2050" name="Picture 2" descr="D:\презентації\Новая папка\Geminiurani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2428868"/>
            <a:ext cx="5287010" cy="401003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D:\презентації\Новая папка\86748.gi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79534">
            <a:off x="5408626" y="3560764"/>
            <a:ext cx="3524694" cy="280915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5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539552" y="908720"/>
            <a:ext cx="7800422" cy="3384376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sz="2400" dirty="0" smtClean="0">
                <a:solidFill>
                  <a:srgbClr val="FFFF66"/>
                </a:solidFill>
              </a:rPr>
              <a:t>Дана </a:t>
            </a:r>
            <a:r>
              <a:rPr lang="ru-RU" sz="2400" dirty="0" err="1" smtClean="0">
                <a:solidFill>
                  <a:srgbClr val="FFFF66"/>
                </a:solidFill>
              </a:rPr>
              <a:t>подія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викликала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бурхливий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інтерес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фахівців</a:t>
            </a:r>
            <a:r>
              <a:rPr lang="ru-RU" sz="2400" dirty="0" smtClean="0">
                <a:solidFill>
                  <a:srgbClr val="FFFF66"/>
                </a:solidFill>
              </a:rPr>
              <a:t>. На Хоккайдо - </a:t>
            </a:r>
            <a:r>
              <a:rPr lang="ru-RU" sz="2400" dirty="0" err="1" smtClean="0">
                <a:solidFill>
                  <a:srgbClr val="FFFF66"/>
                </a:solidFill>
              </a:rPr>
              <a:t>саме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відтіля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можна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було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найкраще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спостерігати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затьмарення</a:t>
            </a:r>
            <a:r>
              <a:rPr lang="ru-RU" sz="2400" dirty="0" smtClean="0">
                <a:solidFill>
                  <a:srgbClr val="FFFF66"/>
                </a:solidFill>
              </a:rPr>
              <a:t> - </a:t>
            </a:r>
            <a:r>
              <a:rPr lang="ru-RU" sz="2400" dirty="0" err="1" smtClean="0">
                <a:solidFill>
                  <a:srgbClr val="FFFF66"/>
                </a:solidFill>
              </a:rPr>
              <a:t>з'їхалися</a:t>
            </a:r>
            <a:r>
              <a:rPr lang="ru-RU" sz="2400" dirty="0" smtClean="0">
                <a:solidFill>
                  <a:srgbClr val="FFFF66"/>
                </a:solidFill>
              </a:rPr>
              <a:t> не </a:t>
            </a:r>
            <a:r>
              <a:rPr lang="ru-RU" sz="2400" dirty="0" err="1" smtClean="0">
                <a:solidFill>
                  <a:srgbClr val="FFFF66"/>
                </a:solidFill>
              </a:rPr>
              <a:t>тільки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астрономи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з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усієї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Японії</a:t>
            </a:r>
            <a:r>
              <a:rPr lang="ru-RU" sz="2400" dirty="0" smtClean="0">
                <a:solidFill>
                  <a:srgbClr val="FFFF66"/>
                </a:solidFill>
              </a:rPr>
              <a:t>, </a:t>
            </a:r>
            <a:r>
              <a:rPr lang="ru-RU" sz="2400" dirty="0" err="1" smtClean="0">
                <a:solidFill>
                  <a:srgbClr val="FFFF66"/>
                </a:solidFill>
              </a:rPr>
              <a:t>але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і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закордонні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експерти</a:t>
            </a:r>
            <a:r>
              <a:rPr lang="ru-RU" sz="2400" dirty="0" smtClean="0">
                <a:solidFill>
                  <a:srgbClr val="FFFF66"/>
                </a:solidFill>
              </a:rPr>
              <a:t>, у тому </a:t>
            </a:r>
            <a:r>
              <a:rPr lang="ru-RU" sz="2400" dirty="0" err="1" smtClean="0">
                <a:solidFill>
                  <a:srgbClr val="FFFF66"/>
                </a:solidFill>
              </a:rPr>
              <a:t>числі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з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американського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космічного</a:t>
            </a:r>
            <a:r>
              <a:rPr lang="ru-RU" sz="2400" dirty="0" smtClean="0">
                <a:solidFill>
                  <a:srgbClr val="FFFF66"/>
                </a:solidFill>
              </a:rPr>
              <a:t> агентства </a:t>
            </a:r>
            <a:r>
              <a:rPr lang="en-US" sz="2400" dirty="0" smtClean="0">
                <a:solidFill>
                  <a:srgbClr val="FFFF66"/>
                </a:solidFill>
              </a:rPr>
              <a:t>NASA. </a:t>
            </a:r>
            <a:r>
              <a:rPr lang="ru-RU" sz="2400" dirty="0" smtClean="0">
                <a:solidFill>
                  <a:srgbClr val="FFFF66"/>
                </a:solidFill>
              </a:rPr>
              <a:t>За словами </a:t>
            </a:r>
            <a:r>
              <a:rPr lang="ru-RU" sz="2400" dirty="0" err="1" smtClean="0">
                <a:solidFill>
                  <a:srgbClr val="FFFF66"/>
                </a:solidFill>
              </a:rPr>
              <a:t>вчених</a:t>
            </a:r>
            <a:r>
              <a:rPr lang="ru-RU" sz="2400" dirty="0" smtClean="0">
                <a:solidFill>
                  <a:srgbClr val="FFFF66"/>
                </a:solidFill>
              </a:rPr>
              <a:t>, </a:t>
            </a:r>
            <a:r>
              <a:rPr lang="ru-RU" sz="2400" dirty="0" err="1" smtClean="0">
                <a:solidFill>
                  <a:srgbClr val="FFFF66"/>
                </a:solidFill>
              </a:rPr>
              <a:t>затьмарення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може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піднести</a:t>
            </a:r>
            <a:r>
              <a:rPr lang="ru-RU" sz="2400" dirty="0" smtClean="0">
                <a:solidFill>
                  <a:srgbClr val="FFFF66"/>
                </a:solidFill>
              </a:rPr>
              <a:t> "</a:t>
            </a:r>
            <a:r>
              <a:rPr lang="ru-RU" sz="2400" dirty="0" err="1" smtClean="0">
                <a:solidFill>
                  <a:srgbClr val="FFFF66"/>
                </a:solidFill>
              </a:rPr>
              <a:t>зовсім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несподівані</a:t>
            </a:r>
            <a:r>
              <a:rPr lang="ru-RU" sz="2400" dirty="0" smtClean="0">
                <a:solidFill>
                  <a:srgbClr val="FFFF66"/>
                </a:solidFill>
              </a:rPr>
              <a:t> </a:t>
            </a:r>
            <a:r>
              <a:rPr lang="ru-RU" sz="2400" dirty="0" err="1" smtClean="0">
                <a:solidFill>
                  <a:srgbClr val="FFFF66"/>
                </a:solidFill>
              </a:rPr>
              <a:t>відкриття</a:t>
            </a:r>
            <a:r>
              <a:rPr lang="ru-RU" sz="2400" dirty="0" smtClean="0">
                <a:solidFill>
                  <a:srgbClr val="FFFF66"/>
                </a:solidFill>
              </a:rPr>
              <a:t>".</a:t>
            </a:r>
            <a:endParaRPr lang="ru-RU" sz="2400" dirty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689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3000">
              <a:srgbClr val="92D050">
                <a:alpha val="48000"/>
              </a:srgbClr>
            </a:gs>
            <a:gs pos="39999">
              <a:srgbClr val="0A128C"/>
            </a:gs>
            <a:gs pos="71000">
              <a:srgbClr val="181CC7">
                <a:alpha val="80000"/>
              </a:srgbClr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2066" y="714356"/>
            <a:ext cx="4071934" cy="6143644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dirty="0" smtClean="0">
                <a:solidFill>
                  <a:srgbClr val="FFFF66"/>
                </a:solidFill>
              </a:rPr>
              <a:t>     Близнюки (21.05-21.06) - знак </a:t>
            </a:r>
            <a:r>
              <a:rPr lang="ru-RU" dirty="0" err="1" smtClean="0">
                <a:solidFill>
                  <a:srgbClr val="FFFF66"/>
                </a:solidFill>
              </a:rPr>
              <a:t>стихії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повітря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Це</a:t>
            </a:r>
            <a:r>
              <a:rPr lang="ru-RU" dirty="0" smtClean="0">
                <a:solidFill>
                  <a:srgbClr val="FFFF66"/>
                </a:solidFill>
              </a:rPr>
              <a:t> знак </a:t>
            </a:r>
            <a:r>
              <a:rPr lang="ru-RU" dirty="0" err="1" smtClean="0">
                <a:solidFill>
                  <a:srgbClr val="FFFF66"/>
                </a:solidFill>
              </a:rPr>
              <a:t>подвійності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Позитивні</a:t>
            </a:r>
            <a:r>
              <a:rPr lang="ru-RU" dirty="0" smtClean="0">
                <a:solidFill>
                  <a:srgbClr val="FFFF66"/>
                </a:solidFill>
              </a:rPr>
              <a:t> характеристики - </a:t>
            </a:r>
            <a:r>
              <a:rPr lang="ru-RU" dirty="0" err="1" smtClean="0">
                <a:solidFill>
                  <a:srgbClr val="FFFF66"/>
                </a:solidFill>
              </a:rPr>
              <a:t>обдарований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допитливий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спритний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виразний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Негативними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якостями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Близнюків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мінливість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поверховість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занепокоєння</a:t>
            </a:r>
            <a:r>
              <a:rPr lang="ru-RU" dirty="0" smtClean="0">
                <a:solidFill>
                  <a:srgbClr val="FFFF66"/>
                </a:solidFill>
              </a:rPr>
              <a:t>, вони часто не </a:t>
            </a:r>
            <a:r>
              <a:rPr lang="ru-RU" dirty="0" err="1" smtClean="0">
                <a:solidFill>
                  <a:srgbClr val="FFFF66"/>
                </a:solidFill>
              </a:rPr>
              <a:t>доводять</a:t>
            </a:r>
            <a:r>
              <a:rPr lang="ru-RU" dirty="0" smtClean="0">
                <a:solidFill>
                  <a:srgbClr val="FFFF66"/>
                </a:solidFill>
              </a:rPr>
              <a:t> до </a:t>
            </a:r>
            <a:r>
              <a:rPr lang="ru-RU" dirty="0" err="1" smtClean="0">
                <a:solidFill>
                  <a:srgbClr val="FFFF66"/>
                </a:solidFill>
              </a:rPr>
              <a:t>кінця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початої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справи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Ключове</a:t>
            </a:r>
            <a:r>
              <a:rPr lang="ru-RU" dirty="0" smtClean="0">
                <a:solidFill>
                  <a:srgbClr val="FFFF66"/>
                </a:solidFill>
              </a:rPr>
              <a:t> слово - "</a:t>
            </a:r>
            <a:r>
              <a:rPr lang="ru-RU" dirty="0" err="1" smtClean="0">
                <a:solidFill>
                  <a:srgbClr val="FFFF66"/>
                </a:solidFill>
              </a:rPr>
              <a:t>різнобічний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розвиток</a:t>
            </a:r>
            <a:r>
              <a:rPr lang="ru-RU" dirty="0" smtClean="0">
                <a:solidFill>
                  <a:srgbClr val="FFFF66"/>
                </a:solidFill>
              </a:rPr>
              <a:t>".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4098" name="Picture 2" descr="D:\презентації\Новая папка\33156315_web_gemin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85728"/>
            <a:ext cx="4214842" cy="529634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86000">
              <a:srgbClr val="92D050"/>
            </a:gs>
            <a:gs pos="39999">
              <a:srgbClr val="0A128C"/>
            </a:gs>
            <a:gs pos="71000">
              <a:srgbClr val="181CC7">
                <a:alpha val="80000"/>
              </a:srgbClr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type="body" idx="1"/>
          </p:nvPr>
        </p:nvSpPr>
        <p:spPr>
          <a:xfrm>
            <a:off x="714348" y="142852"/>
            <a:ext cx="8129590" cy="21431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600" dirty="0" smtClean="0"/>
              <a:t>         </a:t>
            </a:r>
            <a:r>
              <a:rPr lang="ru-RU" sz="2600" dirty="0" err="1" smtClean="0">
                <a:solidFill>
                  <a:srgbClr val="FFFF66"/>
                </a:solidFill>
              </a:rPr>
              <a:t>Сузір'я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Близнюків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назване</a:t>
            </a:r>
            <a:r>
              <a:rPr lang="ru-RU" sz="2600" dirty="0" smtClean="0">
                <a:solidFill>
                  <a:srgbClr val="FFFF66"/>
                </a:solidFill>
              </a:rPr>
              <a:t> так на честь </a:t>
            </a:r>
            <a:r>
              <a:rPr lang="ru-RU" sz="2600" dirty="0" err="1" smtClean="0">
                <a:solidFill>
                  <a:srgbClr val="FFFF66"/>
                </a:solidFill>
              </a:rPr>
              <a:t>аргонавтів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Діоскурів</a:t>
            </a:r>
            <a:r>
              <a:rPr lang="ru-RU" sz="2600" dirty="0" smtClean="0">
                <a:solidFill>
                  <a:srgbClr val="FFFF66"/>
                </a:solidFill>
              </a:rPr>
              <a:t> — Кастора </a:t>
            </a:r>
            <a:r>
              <a:rPr lang="ru-RU" sz="2600" dirty="0" err="1" smtClean="0">
                <a:solidFill>
                  <a:srgbClr val="FFFF66"/>
                </a:solidFill>
              </a:rPr>
              <a:t>й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Поллукса</a:t>
            </a:r>
            <a:r>
              <a:rPr lang="ru-RU" sz="2600" dirty="0" smtClean="0">
                <a:solidFill>
                  <a:srgbClr val="FFFF66"/>
                </a:solidFill>
              </a:rPr>
              <a:t> — </a:t>
            </a:r>
            <a:r>
              <a:rPr lang="ru-RU" sz="2600" dirty="0" err="1" smtClean="0">
                <a:solidFill>
                  <a:srgbClr val="FFFF66"/>
                </a:solidFill>
              </a:rPr>
              <a:t>синів</a:t>
            </a:r>
            <a:r>
              <a:rPr lang="ru-RU" sz="2600" dirty="0" smtClean="0">
                <a:solidFill>
                  <a:srgbClr val="FFFF66"/>
                </a:solidFill>
              </a:rPr>
              <a:t> Зевса </a:t>
            </a:r>
            <a:r>
              <a:rPr lang="ru-RU" sz="2600" dirty="0" err="1" smtClean="0">
                <a:solidFill>
                  <a:srgbClr val="FFFF66"/>
                </a:solidFill>
              </a:rPr>
              <a:t>і</a:t>
            </a:r>
            <a:r>
              <a:rPr lang="ru-RU" sz="2600" dirty="0" smtClean="0">
                <a:solidFill>
                  <a:srgbClr val="FFFF66"/>
                </a:solidFill>
              </a:rPr>
              <a:t> Леди. У </a:t>
            </a:r>
            <a:r>
              <a:rPr lang="ru-RU" sz="2600" dirty="0" err="1" smtClean="0">
                <a:solidFill>
                  <a:srgbClr val="FFFF66"/>
                </a:solidFill>
              </a:rPr>
              <a:t>сузір'ї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є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дві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яскраві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й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дуже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близько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розташовані</a:t>
            </a:r>
            <a:r>
              <a:rPr lang="ru-RU" sz="2600" dirty="0" smtClean="0">
                <a:solidFill>
                  <a:srgbClr val="FFFF66"/>
                </a:solidFill>
              </a:rPr>
              <a:t> одна до </a:t>
            </a:r>
            <a:r>
              <a:rPr lang="ru-RU" sz="2600" dirty="0" err="1" smtClean="0">
                <a:solidFill>
                  <a:srgbClr val="FFFF66"/>
                </a:solidFill>
              </a:rPr>
              <a:t>одної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зорі</a:t>
            </a:r>
            <a:r>
              <a:rPr lang="ru-RU" sz="2600" dirty="0" smtClean="0">
                <a:solidFill>
                  <a:srgbClr val="FFFF66"/>
                </a:solidFill>
              </a:rPr>
              <a:t>. </a:t>
            </a:r>
            <a:r>
              <a:rPr lang="ru-RU" sz="2600" dirty="0" err="1" smtClean="0">
                <a:solidFill>
                  <a:srgbClr val="FFFF66"/>
                </a:solidFill>
              </a:rPr>
              <a:t>Брати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Діоскури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вважалися</a:t>
            </a:r>
            <a:r>
              <a:rPr lang="ru-RU" sz="2600" dirty="0" smtClean="0">
                <a:solidFill>
                  <a:srgbClr val="FFFF66"/>
                </a:solidFill>
              </a:rPr>
              <a:t> в </a:t>
            </a:r>
            <a:r>
              <a:rPr lang="ru-RU" sz="2600" dirty="0" err="1" smtClean="0">
                <a:solidFill>
                  <a:srgbClr val="FFFF66"/>
                </a:solidFill>
              </a:rPr>
              <a:t>давнину</a:t>
            </a:r>
            <a:r>
              <a:rPr lang="ru-RU" sz="2600" dirty="0" smtClean="0">
                <a:solidFill>
                  <a:srgbClr val="FFFF66"/>
                </a:solidFill>
              </a:rPr>
              <a:t> заступниками </a:t>
            </a:r>
            <a:r>
              <a:rPr lang="ru-RU" sz="2600" dirty="0" err="1" smtClean="0">
                <a:solidFill>
                  <a:srgbClr val="FFFF66"/>
                </a:solidFill>
              </a:rPr>
              <a:t>моряків</a:t>
            </a:r>
            <a:r>
              <a:rPr lang="ru-RU" sz="2600" dirty="0" smtClean="0">
                <a:solidFill>
                  <a:srgbClr val="FFFF66"/>
                </a:solidFill>
              </a:rPr>
              <a:t>, </a:t>
            </a:r>
            <a:r>
              <a:rPr lang="ru-RU" sz="2600" dirty="0" err="1" smtClean="0">
                <a:solidFill>
                  <a:srgbClr val="FFFF66"/>
                </a:solidFill>
              </a:rPr>
              <a:t>що</a:t>
            </a:r>
            <a:r>
              <a:rPr lang="ru-RU" sz="2600" dirty="0" smtClean="0">
                <a:solidFill>
                  <a:srgbClr val="FFFF66"/>
                </a:solidFill>
              </a:rPr>
              <a:t> </a:t>
            </a:r>
            <a:r>
              <a:rPr lang="ru-RU" sz="2600" dirty="0" err="1" smtClean="0">
                <a:solidFill>
                  <a:srgbClr val="FFFF66"/>
                </a:solidFill>
              </a:rPr>
              <a:t>потрапили</a:t>
            </a:r>
            <a:r>
              <a:rPr lang="ru-RU" sz="2600" dirty="0" smtClean="0">
                <a:solidFill>
                  <a:srgbClr val="FFFF66"/>
                </a:solidFill>
              </a:rPr>
              <a:t> в бурю. </a:t>
            </a:r>
            <a:r>
              <a:rPr lang="ru-RU" dirty="0" smtClean="0">
                <a:solidFill>
                  <a:srgbClr val="FFFF66"/>
                </a:solidFill>
              </a:rPr>
              <a:t>      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5123" name="Picture 3" descr="D:\презентації\Новая папка\KastorPollu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2285992"/>
            <a:ext cx="2643206" cy="4429132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07454">
            <a:off x="397171" y="2738345"/>
            <a:ext cx="4000444" cy="3600400"/>
          </a:xfrm>
          <a:prstGeom prst="rect">
            <a:avLst/>
          </a:prstGeom>
          <a:effectLst>
            <a:glow rad="228600">
              <a:schemeClr val="tx2">
                <a:lumMod val="50000"/>
                <a:alpha val="40000"/>
              </a:schemeClr>
            </a:glow>
            <a:reflection blurRad="6350" stA="35000" endPos="40000" dist="101600" dir="5400000" sy="-100000" algn="bl" rotWithShape="0"/>
          </a:effectLst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413630" y="342717"/>
            <a:ext cx="4749192" cy="6310484"/>
          </a:xfrm>
        </p:spPr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FF66"/>
                </a:solidFill>
              </a:rPr>
              <a:t>Кастор </a:t>
            </a:r>
            <a:r>
              <a:rPr lang="ru-RU" sz="1800" dirty="0" err="1" smtClean="0">
                <a:solidFill>
                  <a:srgbClr val="FFFF66"/>
                </a:solidFill>
              </a:rPr>
              <a:t>славився</a:t>
            </a:r>
            <a:r>
              <a:rPr lang="ru-RU" sz="1800" dirty="0" smtClean="0">
                <a:solidFill>
                  <a:srgbClr val="FFFF66"/>
                </a:solidFill>
              </a:rPr>
              <a:t> як </a:t>
            </a:r>
            <a:r>
              <a:rPr lang="ru-RU" sz="1800" dirty="0" err="1" smtClean="0">
                <a:solidFill>
                  <a:srgbClr val="FFFF66"/>
                </a:solidFill>
              </a:rPr>
              <a:t>вправний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візник</a:t>
            </a:r>
            <a:r>
              <a:rPr lang="ru-RU" sz="1800" dirty="0" smtClean="0">
                <a:solidFill>
                  <a:srgbClr val="FFFF66"/>
                </a:solidFill>
              </a:rPr>
              <a:t>, а </a:t>
            </a:r>
            <a:r>
              <a:rPr lang="ru-RU" sz="1800" dirty="0" err="1" smtClean="0">
                <a:solidFill>
                  <a:srgbClr val="FFFF66"/>
                </a:solidFill>
              </a:rPr>
              <a:t>Поллукс</a:t>
            </a:r>
            <a:r>
              <a:rPr lang="ru-RU" sz="1800" dirty="0" smtClean="0">
                <a:solidFill>
                  <a:srgbClr val="FFFF66"/>
                </a:solidFill>
              </a:rPr>
              <a:t> — як </a:t>
            </a:r>
            <a:r>
              <a:rPr lang="ru-RU" sz="1800" dirty="0" err="1" smtClean="0">
                <a:solidFill>
                  <a:srgbClr val="FFFF66"/>
                </a:solidFill>
              </a:rPr>
              <a:t>неперевершений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кулачний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боєць</a:t>
            </a:r>
            <a:r>
              <a:rPr lang="ru-RU" sz="1800" dirty="0" smtClean="0">
                <a:solidFill>
                  <a:srgbClr val="FFFF66"/>
                </a:solidFill>
              </a:rPr>
              <a:t>. Одного разу </a:t>
            </a:r>
            <a:r>
              <a:rPr lang="ru-RU" sz="1800" dirty="0" err="1" smtClean="0">
                <a:solidFill>
                  <a:srgbClr val="FFFF66"/>
                </a:solidFill>
              </a:rPr>
              <a:t>Діоскури</a:t>
            </a:r>
            <a:r>
              <a:rPr lang="ru-RU" sz="1800" dirty="0" smtClean="0">
                <a:solidFill>
                  <a:srgbClr val="FFFF66"/>
                </a:solidFill>
              </a:rPr>
              <a:t> не </a:t>
            </a:r>
            <a:r>
              <a:rPr lang="ru-RU" sz="1800" dirty="0" err="1" smtClean="0">
                <a:solidFill>
                  <a:srgbClr val="FFFF66"/>
                </a:solidFill>
              </a:rPr>
              <a:t>поділили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здобич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зі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своїми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двоюрідними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братами</a:t>
            </a:r>
            <a:r>
              <a:rPr lang="ru-RU" sz="1800" dirty="0" smtClean="0">
                <a:solidFill>
                  <a:srgbClr val="FFFF66"/>
                </a:solidFill>
              </a:rPr>
              <a:t>, </a:t>
            </a:r>
            <a:r>
              <a:rPr lang="ru-RU" sz="1800" dirty="0" err="1" smtClean="0">
                <a:solidFill>
                  <a:srgbClr val="FFFF66"/>
                </a:solidFill>
              </a:rPr>
              <a:t>велетнями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Ідасом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Лінкеєм</a:t>
            </a:r>
            <a:r>
              <a:rPr lang="ru-RU" sz="1800" dirty="0" smtClean="0">
                <a:solidFill>
                  <a:srgbClr val="FFFF66"/>
                </a:solidFill>
              </a:rPr>
              <a:t>. У </a:t>
            </a:r>
            <a:r>
              <a:rPr lang="ru-RU" sz="1800" dirty="0" err="1" smtClean="0">
                <a:solidFill>
                  <a:srgbClr val="FFFF66"/>
                </a:solidFill>
              </a:rPr>
              <a:t>битві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з</a:t>
            </a:r>
            <a:r>
              <a:rPr lang="ru-RU" sz="1800" dirty="0" smtClean="0">
                <a:solidFill>
                  <a:srgbClr val="FFFF66"/>
                </a:solidFill>
              </a:rPr>
              <a:t> ними </a:t>
            </a:r>
            <a:r>
              <a:rPr lang="ru-RU" sz="1800" dirty="0" err="1" smtClean="0">
                <a:solidFill>
                  <a:srgbClr val="FFFF66"/>
                </a:solidFill>
              </a:rPr>
              <a:t>брати</a:t>
            </a:r>
            <a:r>
              <a:rPr lang="ru-RU" sz="1800" dirty="0" smtClean="0">
                <a:solidFill>
                  <a:srgbClr val="FFFF66"/>
                </a:solidFill>
              </a:rPr>
              <a:t> сильно </a:t>
            </a:r>
            <a:r>
              <a:rPr lang="ru-RU" sz="1800" dirty="0" err="1" smtClean="0">
                <a:solidFill>
                  <a:srgbClr val="FFFF66"/>
                </a:solidFill>
              </a:rPr>
              <a:t>постраждали</a:t>
            </a:r>
            <a:r>
              <a:rPr lang="ru-RU" sz="1800" dirty="0" smtClean="0">
                <a:solidFill>
                  <a:srgbClr val="FFFF66"/>
                </a:solidFill>
              </a:rPr>
              <a:t>. Коли Кастор помер </a:t>
            </a:r>
            <a:r>
              <a:rPr lang="ru-RU" sz="1800" dirty="0" err="1" smtClean="0">
                <a:solidFill>
                  <a:srgbClr val="FFFF66"/>
                </a:solidFill>
              </a:rPr>
              <a:t>від</a:t>
            </a:r>
            <a:r>
              <a:rPr lang="ru-RU" sz="1800" dirty="0" smtClean="0">
                <a:solidFill>
                  <a:srgbClr val="FFFF66"/>
                </a:solidFill>
              </a:rPr>
              <a:t> ран, </a:t>
            </a:r>
            <a:r>
              <a:rPr lang="ru-RU" sz="1800" dirty="0" err="1" smtClean="0">
                <a:solidFill>
                  <a:srgbClr val="FFFF66"/>
                </a:solidFill>
              </a:rPr>
              <a:t>Поллукс</a:t>
            </a:r>
            <a:r>
              <a:rPr lang="ru-RU" sz="1800" dirty="0" smtClean="0">
                <a:solidFill>
                  <a:srgbClr val="FFFF66"/>
                </a:solidFill>
              </a:rPr>
              <a:t> не </a:t>
            </a:r>
            <a:r>
              <a:rPr lang="ru-RU" sz="1800" dirty="0" err="1" smtClean="0">
                <a:solidFill>
                  <a:srgbClr val="FFFF66"/>
                </a:solidFill>
              </a:rPr>
              <a:t>захотів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розлучитися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з</a:t>
            </a:r>
            <a:r>
              <a:rPr lang="ru-RU" sz="1800" dirty="0" smtClean="0">
                <a:solidFill>
                  <a:srgbClr val="FFFF66"/>
                </a:solidFill>
              </a:rPr>
              <a:t> ним </a:t>
            </a:r>
            <a:r>
              <a:rPr lang="ru-RU" sz="1800" dirty="0" err="1" smtClean="0">
                <a:solidFill>
                  <a:srgbClr val="FFFF66"/>
                </a:solidFill>
              </a:rPr>
              <a:t>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попрохав</a:t>
            </a:r>
            <a:r>
              <a:rPr lang="ru-RU" sz="1800" dirty="0" smtClean="0">
                <a:solidFill>
                  <a:srgbClr val="FFFF66"/>
                </a:solidFill>
              </a:rPr>
              <a:t> батька не </a:t>
            </a:r>
            <a:r>
              <a:rPr lang="ru-RU" sz="1800" dirty="0" err="1" smtClean="0">
                <a:solidFill>
                  <a:srgbClr val="FFFF66"/>
                </a:solidFill>
              </a:rPr>
              <a:t>розлучати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їх</a:t>
            </a:r>
            <a:r>
              <a:rPr lang="ru-RU" sz="1800" dirty="0" smtClean="0">
                <a:solidFill>
                  <a:srgbClr val="FFFF66"/>
                </a:solidFill>
              </a:rPr>
              <a:t>. З того часу </a:t>
            </a:r>
            <a:r>
              <a:rPr lang="ru-RU" sz="1800" dirty="0" err="1" smtClean="0">
                <a:solidFill>
                  <a:srgbClr val="FFFF66"/>
                </a:solidFill>
              </a:rPr>
              <a:t>завдяки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Зевсові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брати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півроку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проводять</a:t>
            </a:r>
            <a:r>
              <a:rPr lang="ru-RU" sz="1800" dirty="0" smtClean="0">
                <a:solidFill>
                  <a:srgbClr val="FFFF66"/>
                </a:solidFill>
              </a:rPr>
              <a:t> у </a:t>
            </a:r>
            <a:r>
              <a:rPr lang="ru-RU" sz="1800" dirty="0" err="1" smtClean="0">
                <a:solidFill>
                  <a:srgbClr val="FFFF66"/>
                </a:solidFill>
              </a:rPr>
              <a:t>царстві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похмурого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Аїда</a:t>
            </a:r>
            <a:r>
              <a:rPr lang="ru-RU" sz="1800" dirty="0" smtClean="0">
                <a:solidFill>
                  <a:srgbClr val="FFFF66"/>
                </a:solidFill>
              </a:rPr>
              <a:t>, а </a:t>
            </a:r>
            <a:r>
              <a:rPr lang="ru-RU" sz="1800" dirty="0" err="1" smtClean="0">
                <a:solidFill>
                  <a:srgbClr val="FFFF66"/>
                </a:solidFill>
              </a:rPr>
              <a:t>півроку</a:t>
            </a:r>
            <a:r>
              <a:rPr lang="ru-RU" sz="1800" dirty="0" smtClean="0">
                <a:solidFill>
                  <a:srgbClr val="FFFF66"/>
                </a:solidFill>
              </a:rPr>
              <a:t> — у </a:t>
            </a:r>
            <a:r>
              <a:rPr lang="ru-RU" sz="1800" dirty="0" err="1" smtClean="0">
                <a:solidFill>
                  <a:srgbClr val="FFFF66"/>
                </a:solidFill>
              </a:rPr>
              <a:t>променях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Олімпу</a:t>
            </a:r>
            <a:r>
              <a:rPr lang="ru-RU" sz="1800" dirty="0" smtClean="0">
                <a:solidFill>
                  <a:srgbClr val="FFFF66"/>
                </a:solidFill>
              </a:rPr>
              <a:t>. </a:t>
            </a:r>
            <a:r>
              <a:rPr lang="ru-RU" sz="1800" dirty="0" err="1" smtClean="0">
                <a:solidFill>
                  <a:srgbClr val="FFFF66"/>
                </a:solidFill>
              </a:rPr>
              <a:t>Бувають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періоди</a:t>
            </a:r>
            <a:r>
              <a:rPr lang="ru-RU" sz="1800" dirty="0" smtClean="0">
                <a:solidFill>
                  <a:srgbClr val="FFFF66"/>
                </a:solidFill>
              </a:rPr>
              <a:t>, коли в той </a:t>
            </a:r>
            <a:r>
              <a:rPr lang="ru-RU" sz="1800" dirty="0" err="1" smtClean="0">
                <a:solidFill>
                  <a:srgbClr val="FFFF66"/>
                </a:solidFill>
              </a:rPr>
              <a:t>самий</a:t>
            </a:r>
            <a:r>
              <a:rPr lang="ru-RU" sz="1800" dirty="0" smtClean="0">
                <a:solidFill>
                  <a:srgbClr val="FFFF66"/>
                </a:solidFill>
              </a:rPr>
              <a:t> день зорю Кастор видно на </a:t>
            </a:r>
            <a:r>
              <a:rPr lang="ru-RU" sz="1800" dirty="0" err="1" smtClean="0">
                <a:solidFill>
                  <a:srgbClr val="FFFF66"/>
                </a:solidFill>
              </a:rPr>
              <a:t>світанку</a:t>
            </a:r>
            <a:r>
              <a:rPr lang="ru-RU" sz="1800" dirty="0" smtClean="0">
                <a:solidFill>
                  <a:srgbClr val="FFFF66"/>
                </a:solidFill>
              </a:rPr>
              <a:t>, а </a:t>
            </a:r>
            <a:r>
              <a:rPr lang="ru-RU" sz="1800" dirty="0" err="1" smtClean="0">
                <a:solidFill>
                  <a:srgbClr val="FFFF66"/>
                </a:solidFill>
              </a:rPr>
              <a:t>Поллукс</a:t>
            </a:r>
            <a:r>
              <a:rPr lang="ru-RU" sz="1800" dirty="0" smtClean="0">
                <a:solidFill>
                  <a:srgbClr val="FFFF66"/>
                </a:solidFill>
              </a:rPr>
              <a:t> — </a:t>
            </a:r>
            <a:r>
              <a:rPr lang="ru-RU" sz="1800" dirty="0" err="1" smtClean="0">
                <a:solidFill>
                  <a:srgbClr val="FFFF66"/>
                </a:solidFill>
              </a:rPr>
              <a:t>увечері</a:t>
            </a:r>
            <a:r>
              <a:rPr lang="ru-RU" sz="1800" dirty="0" smtClean="0">
                <a:solidFill>
                  <a:srgbClr val="FFFF66"/>
                </a:solidFill>
              </a:rPr>
              <a:t>. </a:t>
            </a:r>
            <a:r>
              <a:rPr lang="ru-RU" sz="1800" dirty="0" err="1" smtClean="0">
                <a:solidFill>
                  <a:srgbClr val="FFFF66"/>
                </a:solidFill>
              </a:rPr>
              <a:t>Можливо</a:t>
            </a:r>
            <a:r>
              <a:rPr lang="ru-RU" sz="1800" dirty="0" smtClean="0">
                <a:solidFill>
                  <a:srgbClr val="FFFF66"/>
                </a:solidFill>
              </a:rPr>
              <a:t>, </a:t>
            </a:r>
            <a:r>
              <a:rPr lang="ru-RU" sz="1800" dirty="0" err="1" smtClean="0">
                <a:solidFill>
                  <a:srgbClr val="FFFF66"/>
                </a:solidFill>
              </a:rPr>
              <a:t>саме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ця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обставина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сприяла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народженню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легенди</a:t>
            </a:r>
            <a:r>
              <a:rPr lang="ru-RU" sz="1800" dirty="0" smtClean="0">
                <a:solidFill>
                  <a:srgbClr val="FFFF66"/>
                </a:solidFill>
              </a:rPr>
              <a:t> про </a:t>
            </a:r>
            <a:r>
              <a:rPr lang="ru-RU" sz="1800" dirty="0" err="1" smtClean="0">
                <a:solidFill>
                  <a:srgbClr val="FFFF66"/>
                </a:solidFill>
              </a:rPr>
              <a:t>братів</a:t>
            </a:r>
            <a:r>
              <a:rPr lang="ru-RU" sz="1800" dirty="0" smtClean="0">
                <a:solidFill>
                  <a:srgbClr val="FFFF66"/>
                </a:solidFill>
              </a:rPr>
              <a:t>, </a:t>
            </a:r>
            <a:r>
              <a:rPr lang="ru-RU" sz="1800" dirty="0" err="1" smtClean="0">
                <a:solidFill>
                  <a:srgbClr val="FFFF66"/>
                </a:solidFill>
              </a:rPr>
              <a:t>які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живуть</a:t>
            </a:r>
            <a:r>
              <a:rPr lang="ru-RU" sz="1800" dirty="0" smtClean="0">
                <a:solidFill>
                  <a:srgbClr val="FFFF66"/>
                </a:solidFill>
              </a:rPr>
              <a:t> то в </a:t>
            </a:r>
            <a:r>
              <a:rPr lang="ru-RU" sz="1800" dirty="0" err="1" smtClean="0">
                <a:solidFill>
                  <a:srgbClr val="FFFF66"/>
                </a:solidFill>
              </a:rPr>
              <a:t>царстві</a:t>
            </a:r>
            <a:r>
              <a:rPr lang="ru-RU" sz="1800" dirty="0" smtClean="0">
                <a:solidFill>
                  <a:srgbClr val="FFFF66"/>
                </a:solidFill>
              </a:rPr>
              <a:t> </a:t>
            </a:r>
            <a:r>
              <a:rPr lang="ru-RU" sz="1800" dirty="0" err="1" smtClean="0">
                <a:solidFill>
                  <a:srgbClr val="FFFF66"/>
                </a:solidFill>
              </a:rPr>
              <a:t>мертвих</a:t>
            </a:r>
            <a:r>
              <a:rPr lang="ru-RU" sz="1800" dirty="0" smtClean="0">
                <a:solidFill>
                  <a:srgbClr val="FFFF66"/>
                </a:solidFill>
              </a:rPr>
              <a:t>, то на </a:t>
            </a:r>
            <a:r>
              <a:rPr lang="ru-RU" sz="1800" dirty="0" err="1" smtClean="0">
                <a:solidFill>
                  <a:srgbClr val="FFFF66"/>
                </a:solidFill>
              </a:rPr>
              <a:t>небі</a:t>
            </a:r>
            <a:r>
              <a:rPr lang="ru-RU" sz="1800" dirty="0" smtClean="0">
                <a:solidFill>
                  <a:srgbClr val="FFFF66"/>
                </a:solidFill>
              </a:rPr>
              <a:t>.</a:t>
            </a:r>
            <a:r>
              <a:rPr lang="ru-RU" sz="1600" dirty="0" smtClean="0">
                <a:solidFill>
                  <a:srgbClr val="FFFF66"/>
                </a:solidFill>
              </a:rPr>
              <a:t/>
            </a:r>
            <a:br>
              <a:rPr lang="ru-RU" sz="1600" dirty="0" smtClean="0">
                <a:solidFill>
                  <a:srgbClr val="FFFF66"/>
                </a:solidFill>
              </a:rPr>
            </a:b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907694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251520" y="548681"/>
            <a:ext cx="8640959" cy="6048672"/>
          </a:xfrm>
        </p:spPr>
        <p:txBody>
          <a:bodyPr>
            <a:noAutofit/>
          </a:bodyPr>
          <a:lstStyle/>
          <a:p>
            <a:r>
              <a:rPr lang="ru-RU" sz="2400" dirty="0">
                <a:solidFill>
                  <a:srgbClr val="FFFF00"/>
                </a:solidFill>
              </a:rPr>
              <a:t>У </a:t>
            </a:r>
            <a:r>
              <a:rPr lang="ru-RU" sz="2400" dirty="0" err="1">
                <a:solidFill>
                  <a:srgbClr val="FFFF00"/>
                </a:solidFill>
              </a:rPr>
              <a:t>затменной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подвійній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системі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U </a:t>
            </a:r>
            <a:r>
              <a:rPr lang="ru-RU" sz="2400" dirty="0" err="1">
                <a:solidFill>
                  <a:srgbClr val="FFFF00"/>
                </a:solidFill>
              </a:rPr>
              <a:t>Близнюків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компоненти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розташовані</a:t>
            </a:r>
            <a:r>
              <a:rPr lang="ru-RU" sz="2400" dirty="0">
                <a:solidFill>
                  <a:srgbClr val="FFFF00"/>
                </a:solidFill>
              </a:rPr>
              <a:t> так </a:t>
            </a:r>
            <a:r>
              <a:rPr lang="ru-RU" sz="2400" dirty="0" err="1">
                <a:solidFill>
                  <a:srgbClr val="FFFF00"/>
                </a:solidFill>
              </a:rPr>
              <a:t>близько</a:t>
            </a:r>
            <a:r>
              <a:rPr lang="ru-RU" sz="2400" dirty="0">
                <a:solidFill>
                  <a:srgbClr val="FFFF00"/>
                </a:solidFill>
              </a:rPr>
              <a:t> один до одного,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речовина</a:t>
            </a:r>
            <a:r>
              <a:rPr lang="ru-RU" sz="2400" dirty="0">
                <a:solidFill>
                  <a:srgbClr val="FFFF00"/>
                </a:solidFill>
              </a:rPr>
              <a:t> з одного з них (нормальна </a:t>
            </a:r>
            <a:r>
              <a:rPr lang="ru-RU" sz="2400" dirty="0" err="1">
                <a:solidFill>
                  <a:srgbClr val="FFFF00"/>
                </a:solidFill>
              </a:rPr>
              <a:t>зірка</a:t>
            </a:r>
            <a:r>
              <a:rPr lang="ru-RU" sz="2400" dirty="0">
                <a:solidFill>
                  <a:srgbClr val="FFFF00"/>
                </a:solidFill>
              </a:rPr>
              <a:t>) </a:t>
            </a:r>
            <a:r>
              <a:rPr lang="ru-RU" sz="2400" dirty="0" err="1">
                <a:solidFill>
                  <a:srgbClr val="FFFF00"/>
                </a:solidFill>
              </a:rPr>
              <a:t>перетікає</a:t>
            </a:r>
            <a:r>
              <a:rPr lang="ru-RU" sz="2400" dirty="0">
                <a:solidFill>
                  <a:srgbClr val="FFFF00"/>
                </a:solidFill>
              </a:rPr>
              <a:t> на </a:t>
            </a:r>
            <a:r>
              <a:rPr lang="ru-RU" sz="2400" dirty="0" err="1">
                <a:solidFill>
                  <a:srgbClr val="FFFF00"/>
                </a:solidFill>
              </a:rPr>
              <a:t>поверхню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іншого</a:t>
            </a:r>
            <a:r>
              <a:rPr lang="ru-RU" sz="2400" dirty="0">
                <a:solidFill>
                  <a:srgbClr val="FFFF00"/>
                </a:solidFill>
              </a:rPr>
              <a:t> ( </a:t>
            </a:r>
            <a:r>
              <a:rPr lang="ru-RU" sz="2400" dirty="0" err="1">
                <a:solidFill>
                  <a:srgbClr val="FFFF00"/>
                </a:solidFill>
              </a:rPr>
              <a:t>білий</a:t>
            </a:r>
            <a:r>
              <a:rPr lang="ru-RU" sz="2400" dirty="0">
                <a:solidFill>
                  <a:srgbClr val="FFFF00"/>
                </a:solidFill>
              </a:rPr>
              <a:t> карлик). У </a:t>
            </a:r>
            <a:r>
              <a:rPr lang="ru-RU" sz="2400" dirty="0" err="1">
                <a:solidFill>
                  <a:srgbClr val="FFFF00"/>
                </a:solidFill>
              </a:rPr>
              <a:t>Скоп'є</a:t>
            </a:r>
            <a:r>
              <a:rPr lang="ru-RU" sz="2400" dirty="0">
                <a:solidFill>
                  <a:srgbClr val="FFFF00"/>
                </a:solidFill>
              </a:rPr>
              <a:t> на </a:t>
            </a:r>
            <a:r>
              <a:rPr lang="ru-RU" sz="2400" dirty="0" err="1">
                <a:solidFill>
                  <a:srgbClr val="FFFF00"/>
                </a:solidFill>
              </a:rPr>
              <a:t>поверхні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білого</a:t>
            </a:r>
            <a:r>
              <a:rPr lang="ru-RU" sz="2400" dirty="0">
                <a:solidFill>
                  <a:srgbClr val="FFFF00"/>
                </a:solidFill>
              </a:rPr>
              <a:t> карлика </a:t>
            </a:r>
            <a:r>
              <a:rPr lang="ru-RU" sz="2400" dirty="0" err="1">
                <a:solidFill>
                  <a:srgbClr val="FFFF00"/>
                </a:solidFill>
              </a:rPr>
              <a:t>газі</a:t>
            </a:r>
            <a:r>
              <a:rPr lang="ru-RU" sz="2400" dirty="0">
                <a:solidFill>
                  <a:srgbClr val="FFFF00"/>
                </a:solidFill>
              </a:rPr>
              <a:t> раз на </a:t>
            </a:r>
            <a:r>
              <a:rPr lang="ru-RU" sz="2400" dirty="0" err="1">
                <a:solidFill>
                  <a:srgbClr val="FFFF00"/>
                </a:solidFill>
              </a:rPr>
              <a:t>кілька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місяців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починаються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термоядерні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реакції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призводять</a:t>
            </a:r>
            <a:r>
              <a:rPr lang="ru-RU" sz="2400" dirty="0">
                <a:solidFill>
                  <a:srgbClr val="FFFF00"/>
                </a:solidFill>
              </a:rPr>
              <a:t> до </a:t>
            </a:r>
            <a:r>
              <a:rPr lang="ru-RU" sz="2400" dirty="0" err="1">
                <a:solidFill>
                  <a:srgbClr val="FFFF00"/>
                </a:solidFill>
              </a:rPr>
              <a:t>вибуху</a:t>
            </a:r>
            <a:r>
              <a:rPr lang="ru-RU" sz="2400" dirty="0">
                <a:solidFill>
                  <a:srgbClr val="FFFF00"/>
                </a:solidFill>
              </a:rPr>
              <a:t>: на 1-2 </a:t>
            </a:r>
            <a:r>
              <a:rPr lang="ru-RU" sz="2400" dirty="0" err="1">
                <a:solidFill>
                  <a:srgbClr val="FFFF00"/>
                </a:solidFill>
              </a:rPr>
              <a:t>дні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блиск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системи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зростає</a:t>
            </a:r>
            <a:r>
              <a:rPr lang="ru-RU" sz="2400" dirty="0">
                <a:solidFill>
                  <a:srgbClr val="FFFF00"/>
                </a:solidFill>
              </a:rPr>
              <a:t> з 14 до 9 </a:t>
            </a:r>
            <a:r>
              <a:rPr lang="ru-RU" sz="2400" dirty="0" err="1" smtClean="0">
                <a:solidFill>
                  <a:srgbClr val="FFFF00"/>
                </a:solidFill>
              </a:rPr>
              <a:t>зоряної</a:t>
            </a:r>
            <a:r>
              <a:rPr lang="ru-RU" sz="2400" dirty="0" smtClean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величини</a:t>
            </a:r>
            <a:r>
              <a:rPr lang="ru-RU" sz="2400" dirty="0" smtClean="0">
                <a:solidFill>
                  <a:srgbClr val="FFFF00"/>
                </a:solidFill>
              </a:rPr>
              <a:t>. </a:t>
            </a:r>
            <a:r>
              <a:rPr lang="ru-RU" sz="2400" dirty="0">
                <a:solidFill>
                  <a:srgbClr val="FFFF00"/>
                </a:solidFill>
              </a:rPr>
              <a:t>Тому </a:t>
            </a:r>
            <a:r>
              <a:rPr lang="ru-RU" sz="2400" dirty="0" err="1">
                <a:solidFill>
                  <a:srgbClr val="FFFF00"/>
                </a:solidFill>
              </a:rPr>
              <a:t>її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 smtClean="0">
                <a:solidFill>
                  <a:srgbClr val="FFFF00"/>
                </a:solidFill>
              </a:rPr>
              <a:t>називають</a:t>
            </a:r>
            <a:r>
              <a:rPr lang="uk-UA" sz="2400" dirty="0" smtClean="0">
                <a:solidFill>
                  <a:srgbClr val="FFFF00"/>
                </a:solidFill>
              </a:rPr>
              <a:t> карликової нової</a:t>
            </a:r>
            <a:r>
              <a:rPr lang="ru-RU" sz="2400" dirty="0" smtClean="0">
                <a:solidFill>
                  <a:srgbClr val="FFFF00"/>
                </a:solidFill>
              </a:rPr>
              <a:t>.</a:t>
            </a:r>
            <a:endParaRPr lang="ru-RU" sz="2400" dirty="0">
              <a:solidFill>
                <a:srgbClr val="FFFF00"/>
              </a:solidFill>
            </a:endParaRPr>
          </a:p>
          <a:p>
            <a:r>
              <a:rPr lang="ru-RU" sz="2400" dirty="0" err="1">
                <a:solidFill>
                  <a:srgbClr val="FFFF00"/>
                </a:solidFill>
              </a:rPr>
              <a:t>Розсіяне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скупчення</a:t>
            </a:r>
            <a:r>
              <a:rPr lang="ru-RU" sz="2400" dirty="0">
                <a:solidFill>
                  <a:srgbClr val="FFFF00"/>
                </a:solidFill>
              </a:rPr>
              <a:t> М 35 і </a:t>
            </a:r>
            <a:r>
              <a:rPr lang="ru-RU" sz="2400" dirty="0" err="1">
                <a:solidFill>
                  <a:srgbClr val="FFFF00"/>
                </a:solidFill>
              </a:rPr>
              <a:t>планетарна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туманність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Ескімос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або</a:t>
            </a:r>
            <a:r>
              <a:rPr lang="ru-RU" sz="2400" dirty="0">
                <a:solidFill>
                  <a:srgbClr val="FFFF00"/>
                </a:solidFill>
              </a:rPr>
              <a:t> Клоун ( </a:t>
            </a:r>
            <a:r>
              <a:rPr lang="en-US" sz="2400" dirty="0">
                <a:solidFill>
                  <a:srgbClr val="FFFF00"/>
                </a:solidFill>
              </a:rPr>
              <a:t>NGC 2392), </a:t>
            </a:r>
            <a:r>
              <a:rPr lang="ru-RU" sz="2400" dirty="0" err="1">
                <a:solidFill>
                  <a:srgbClr val="FFFF00"/>
                </a:solidFill>
              </a:rPr>
              <a:t>що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складається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із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зірки</a:t>
            </a:r>
            <a:r>
              <a:rPr lang="ru-RU" sz="2400" dirty="0">
                <a:solidFill>
                  <a:srgbClr val="FFFF00"/>
                </a:solidFill>
              </a:rPr>
              <a:t> 10-ї </a:t>
            </a:r>
            <a:r>
              <a:rPr lang="ru-RU" sz="2400" dirty="0" err="1">
                <a:solidFill>
                  <a:srgbClr val="FFFF00"/>
                </a:solidFill>
              </a:rPr>
              <a:t>величини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оточеній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яскравою</a:t>
            </a:r>
            <a:r>
              <a:rPr lang="ru-RU" sz="2400" dirty="0">
                <a:solidFill>
                  <a:srgbClr val="FFFF00"/>
                </a:solidFill>
              </a:rPr>
              <a:t> і </a:t>
            </a:r>
            <a:r>
              <a:rPr lang="ru-RU" sz="2400" dirty="0" err="1">
                <a:solidFill>
                  <a:srgbClr val="FFFF00"/>
                </a:solidFill>
              </a:rPr>
              <a:t>однорідної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оболонкою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  <a:p>
            <a:r>
              <a:rPr lang="ru-RU" sz="2400" dirty="0">
                <a:solidFill>
                  <a:srgbClr val="FFFF00"/>
                </a:solidFill>
              </a:rPr>
              <a:t>До </a:t>
            </a:r>
            <a:r>
              <a:rPr lang="ru-RU" sz="2400" dirty="0" err="1">
                <a:solidFill>
                  <a:srgbClr val="FFFF00"/>
                </a:solidFill>
              </a:rPr>
              <a:t>зірки</a:t>
            </a:r>
            <a:r>
              <a:rPr lang="ru-RU" sz="2400" dirty="0">
                <a:solidFill>
                  <a:srgbClr val="FFFF00"/>
                </a:solidFill>
              </a:rPr>
              <a:t> 37 </a:t>
            </a:r>
            <a:r>
              <a:rPr lang="ru-RU" sz="2400" dirty="0" err="1">
                <a:solidFill>
                  <a:srgbClr val="FFFF00"/>
                </a:solidFill>
              </a:rPr>
              <a:t>Близнюків</a:t>
            </a:r>
            <a:r>
              <a:rPr lang="ru-RU" sz="2400" dirty="0">
                <a:solidFill>
                  <a:srgbClr val="FFFF00"/>
                </a:solidFill>
              </a:rPr>
              <a:t>, </a:t>
            </a:r>
            <a:r>
              <a:rPr lang="ru-RU" sz="2400" dirty="0" err="1">
                <a:solidFill>
                  <a:srgbClr val="FFFF00"/>
                </a:solidFill>
              </a:rPr>
              <a:t>схожої</a:t>
            </a:r>
            <a:r>
              <a:rPr lang="ru-RU" sz="2400" dirty="0">
                <a:solidFill>
                  <a:srgbClr val="FFFF00"/>
                </a:solidFill>
              </a:rPr>
              <a:t> на </a:t>
            </a:r>
            <a:r>
              <a:rPr lang="ru-RU" sz="2400" dirty="0" err="1">
                <a:solidFill>
                  <a:srgbClr val="FFFF00"/>
                </a:solidFill>
              </a:rPr>
              <a:t>Сонце</a:t>
            </a:r>
            <a:r>
              <a:rPr lang="ru-RU" sz="2400" dirty="0">
                <a:solidFill>
                  <a:srgbClr val="FFFF00"/>
                </a:solidFill>
              </a:rPr>
              <a:t>, в 2001 </a:t>
            </a:r>
            <a:r>
              <a:rPr lang="ru-RU" sz="2400" dirty="0" err="1">
                <a:solidFill>
                  <a:srgbClr val="FFFF00"/>
                </a:solidFill>
              </a:rPr>
              <a:t>році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було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надіслано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радіопосланіе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жителів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Землі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позаземним</a:t>
            </a:r>
            <a:r>
              <a:rPr lang="ru-RU" sz="2400" dirty="0">
                <a:solidFill>
                  <a:srgbClr val="FFFF00"/>
                </a:solidFill>
              </a:rPr>
              <a:t> </a:t>
            </a:r>
            <a:r>
              <a:rPr lang="ru-RU" sz="2400" dirty="0" err="1">
                <a:solidFill>
                  <a:srgbClr val="FFFF00"/>
                </a:solidFill>
              </a:rPr>
              <a:t>цивілізаціям</a:t>
            </a:r>
            <a:r>
              <a:rPr lang="ru-RU" sz="2400" dirty="0">
                <a:solidFill>
                  <a:srgbClr val="FFFF00"/>
                </a:solidFill>
              </a:rPr>
              <a:t>.</a:t>
            </a:r>
          </a:p>
          <a:p>
            <a:endParaRPr lang="uk-UA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11438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36912"/>
            <a:ext cx="8420472" cy="1938139"/>
          </a:xfrm>
        </p:spPr>
        <p:txBody>
          <a:bodyPr>
            <a:normAutofit/>
          </a:bodyPr>
          <a:lstStyle/>
          <a:p>
            <a:r>
              <a:rPr lang="uk-UA" sz="8000" dirty="0" smtClean="0">
                <a:solidFill>
                  <a:srgbClr val="FFFF00"/>
                </a:solidFill>
              </a:rPr>
              <a:t>Дякую за увагу!</a:t>
            </a:r>
            <a:endParaRPr lang="uk-UA" sz="8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081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36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14810" y="785794"/>
            <a:ext cx="492919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>
                <a:solidFill>
                  <a:srgbClr val="FFFF66"/>
                </a:solidFill>
              </a:rPr>
              <a:t>      </a:t>
            </a:r>
            <a:r>
              <a:rPr lang="vi-VN" dirty="0" smtClean="0">
                <a:solidFill>
                  <a:srgbClr val="FFFF66"/>
                </a:solidFill>
              </a:rPr>
              <a:t>Близня́та (лат. </a:t>
            </a:r>
            <a:r>
              <a:rPr lang="en-US" dirty="0" smtClean="0">
                <a:solidFill>
                  <a:srgbClr val="FFFF66"/>
                </a:solidFill>
              </a:rPr>
              <a:t>Gemini) — </a:t>
            </a:r>
            <a:r>
              <a:rPr lang="vi-VN" dirty="0" smtClean="0">
                <a:solidFill>
                  <a:srgbClr val="FFFF66"/>
                </a:solidFill>
              </a:rPr>
              <a:t>одне з 12 сузір'їв зодіаку. Відоме з найдавніших часів.</a:t>
            </a:r>
            <a:endParaRPr lang="uk-UA" dirty="0" smtClean="0">
              <a:solidFill>
                <a:srgbClr val="FFFF66"/>
              </a:solidFill>
            </a:endParaRPr>
          </a:p>
          <a:p>
            <a:pPr>
              <a:buNone/>
            </a:pPr>
            <a:r>
              <a:rPr lang="ru-RU" dirty="0" smtClean="0">
                <a:solidFill>
                  <a:srgbClr val="FFFF66"/>
                </a:solidFill>
              </a:rPr>
              <a:t>      Близнюки </a:t>
            </a:r>
            <a:r>
              <a:rPr lang="ru-RU" dirty="0" err="1" smtClean="0">
                <a:solidFill>
                  <a:srgbClr val="FFFF66"/>
                </a:solidFill>
              </a:rPr>
              <a:t>займають</a:t>
            </a:r>
            <a:r>
              <a:rPr lang="ru-RU" dirty="0" smtClean="0">
                <a:solidFill>
                  <a:srgbClr val="FFFF66"/>
                </a:solidFill>
              </a:rPr>
              <a:t> на </a:t>
            </a:r>
            <a:r>
              <a:rPr lang="ru-RU" dirty="0" err="1" smtClean="0">
                <a:solidFill>
                  <a:srgbClr val="FFFF66"/>
                </a:solidFill>
              </a:rPr>
              <a:t>небі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площу</a:t>
            </a:r>
            <a:r>
              <a:rPr lang="ru-RU" dirty="0" smtClean="0">
                <a:solidFill>
                  <a:srgbClr val="FFFF66"/>
                </a:solidFill>
              </a:rPr>
              <a:t> в 513.8 квадратного градуса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містять</a:t>
            </a:r>
            <a:r>
              <a:rPr lang="ru-RU" dirty="0" smtClean="0">
                <a:solidFill>
                  <a:srgbClr val="FFFF66"/>
                </a:solidFill>
              </a:rPr>
              <a:t> 121 </a:t>
            </a:r>
            <a:r>
              <a:rPr lang="ru-RU" dirty="0" err="1" smtClean="0">
                <a:solidFill>
                  <a:srgbClr val="FFFF66"/>
                </a:solidFill>
              </a:rPr>
              <a:t>зірку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видиму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неозброєним</a:t>
            </a:r>
            <a:r>
              <a:rPr lang="ru-RU" dirty="0" smtClean="0">
                <a:solidFill>
                  <a:srgbClr val="FFFF66"/>
                </a:solidFill>
              </a:rPr>
              <a:t> оком.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3074" name="Picture 2" descr="D:\презентації\Новая папка\zd61124th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643050"/>
            <a:ext cx="4695797" cy="414338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6357982" cy="635798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     </a:t>
            </a:r>
            <a:r>
              <a:rPr lang="ru-RU" dirty="0" err="1" smtClean="0">
                <a:solidFill>
                  <a:srgbClr val="FFFF66"/>
                </a:solidFill>
              </a:rPr>
              <a:t>Зодіакальне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сузір'я</a:t>
            </a:r>
            <a:r>
              <a:rPr lang="ru-RU" dirty="0" smtClean="0">
                <a:solidFill>
                  <a:srgbClr val="FFFF66"/>
                </a:solidFill>
              </a:rPr>
              <a:t>, контур </a:t>
            </a:r>
            <a:r>
              <a:rPr lang="ru-RU" dirty="0" err="1" smtClean="0">
                <a:solidFill>
                  <a:srgbClr val="FFFF66"/>
                </a:solidFill>
              </a:rPr>
              <a:t>якого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дійсно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нагадує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дві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людські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фігури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Зірки</a:t>
            </a:r>
            <a:r>
              <a:rPr lang="ru-RU" dirty="0" smtClean="0">
                <a:solidFill>
                  <a:srgbClr val="FFFF66"/>
                </a:solidFill>
              </a:rPr>
              <a:t> Кастор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Поллукс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представляють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голови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близнюків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тіла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яких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спускаються</a:t>
            </a:r>
            <a:r>
              <a:rPr lang="ru-RU" dirty="0" smtClean="0">
                <a:solidFill>
                  <a:srgbClr val="FFFF66"/>
                </a:solidFill>
              </a:rPr>
              <a:t> по Молочному Шляху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граничать</a:t>
            </a:r>
            <a:r>
              <a:rPr lang="ru-RU" dirty="0" smtClean="0">
                <a:solidFill>
                  <a:srgbClr val="FFFF66"/>
                </a:solidFill>
              </a:rPr>
              <a:t> там </a:t>
            </a:r>
            <a:r>
              <a:rPr lang="ru-RU" dirty="0" err="1" smtClean="0">
                <a:solidFill>
                  <a:srgbClr val="FFFF66"/>
                </a:solidFill>
              </a:rPr>
              <a:t>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Оріоном</a:t>
            </a:r>
            <a:r>
              <a:rPr lang="ru-RU" dirty="0" smtClean="0">
                <a:solidFill>
                  <a:srgbClr val="FFFF66"/>
                </a:solidFill>
              </a:rPr>
              <a:t>.</a:t>
            </a:r>
          </a:p>
          <a:p>
            <a:pPr>
              <a:buNone/>
            </a:pPr>
            <a:r>
              <a:rPr lang="ru-RU" dirty="0" smtClean="0">
                <a:solidFill>
                  <a:srgbClr val="FFFF66"/>
                </a:solidFill>
              </a:rPr>
              <a:t>      Кастор - </a:t>
            </a:r>
            <a:r>
              <a:rPr lang="ru-RU" dirty="0" err="1" smtClean="0">
                <a:solidFill>
                  <a:srgbClr val="FFFF66"/>
                </a:solidFill>
              </a:rPr>
              <a:t>це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крихітне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скупчення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із</a:t>
            </a:r>
            <a:r>
              <a:rPr lang="ru-RU" dirty="0" smtClean="0">
                <a:solidFill>
                  <a:srgbClr val="FFFF66"/>
                </a:solidFill>
              </a:rPr>
              <a:t> шести </a:t>
            </a:r>
            <a:r>
              <a:rPr lang="ru-RU" dirty="0" err="1" smtClean="0">
                <a:solidFill>
                  <a:srgbClr val="FFFF66"/>
                </a:solidFill>
              </a:rPr>
              <a:t>зірок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Їх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сумарна</a:t>
            </a:r>
            <a:r>
              <a:rPr lang="ru-RU" dirty="0" smtClean="0">
                <a:solidFill>
                  <a:srgbClr val="FFFF66"/>
                </a:solidFill>
              </a:rPr>
              <a:t> видима </a:t>
            </a:r>
            <a:r>
              <a:rPr lang="ru-RU" dirty="0" err="1" smtClean="0">
                <a:solidFill>
                  <a:srgbClr val="FFFF66"/>
                </a:solidFill>
              </a:rPr>
              <a:t>зоряна</a:t>
            </a:r>
            <a:r>
              <a:rPr lang="ru-RU" dirty="0" smtClean="0">
                <a:solidFill>
                  <a:srgbClr val="FFFF66"/>
                </a:solidFill>
              </a:rPr>
              <a:t> величина 1.59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відстань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від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Сонця</a:t>
            </a:r>
            <a:r>
              <a:rPr lang="ru-RU" dirty="0" smtClean="0">
                <a:solidFill>
                  <a:srgbClr val="FFFF66"/>
                </a:solidFill>
              </a:rPr>
              <a:t> 45 св. </a:t>
            </a:r>
            <a:r>
              <a:rPr lang="ru-RU" dirty="0" err="1" smtClean="0">
                <a:solidFill>
                  <a:srgbClr val="FFFF66"/>
                </a:solidFill>
              </a:rPr>
              <a:t>років</a:t>
            </a:r>
            <a:r>
              <a:rPr lang="ru-RU" dirty="0" smtClean="0">
                <a:solidFill>
                  <a:srgbClr val="FFFF66"/>
                </a:solidFill>
              </a:rPr>
              <a:t>. А </a:t>
            </a:r>
            <a:r>
              <a:rPr lang="ru-RU" dirty="0" err="1" smtClean="0">
                <a:solidFill>
                  <a:srgbClr val="FFFF66"/>
                </a:solidFill>
              </a:rPr>
              <a:t>зоряна</a:t>
            </a:r>
            <a:r>
              <a:rPr lang="ru-RU" dirty="0" smtClean="0">
                <a:solidFill>
                  <a:srgbClr val="FFFF66"/>
                </a:solidFill>
              </a:rPr>
              <a:t> величина </a:t>
            </a:r>
            <a:r>
              <a:rPr lang="ru-RU" dirty="0" err="1" smtClean="0">
                <a:solidFill>
                  <a:srgbClr val="FFFF66"/>
                </a:solidFill>
              </a:rPr>
              <a:t>Поллукса</a:t>
            </a:r>
            <a:r>
              <a:rPr lang="ru-RU" dirty="0" smtClean="0">
                <a:solidFill>
                  <a:srgbClr val="FFFF66"/>
                </a:solidFill>
              </a:rPr>
              <a:t> 1.16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відстань</a:t>
            </a:r>
            <a:r>
              <a:rPr lang="ru-RU" dirty="0" smtClean="0">
                <a:solidFill>
                  <a:srgbClr val="FFFF66"/>
                </a:solidFill>
              </a:rPr>
              <a:t> 35 св. </a:t>
            </a:r>
            <a:r>
              <a:rPr lang="ru-RU" dirty="0" err="1" smtClean="0">
                <a:solidFill>
                  <a:srgbClr val="FFFF66"/>
                </a:solidFill>
              </a:rPr>
              <a:t>років</a:t>
            </a:r>
            <a:r>
              <a:rPr lang="ru-RU" dirty="0" smtClean="0">
                <a:solidFill>
                  <a:srgbClr val="FFFF66"/>
                </a:solidFill>
              </a:rPr>
              <a:t>.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6" name="Picture 2" descr="D:\презентації\Новая папка\image0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72264" y="857232"/>
            <a:ext cx="2408481" cy="478634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39999">
              <a:srgbClr val="0A128C"/>
            </a:gs>
            <a:gs pos="71000">
              <a:srgbClr val="181CC7">
                <a:alpha val="80000"/>
              </a:srgbClr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3571876"/>
            <a:ext cx="8329642" cy="3143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solidFill>
                  <a:srgbClr val="FFFF66"/>
                </a:solidFill>
              </a:rPr>
              <a:t>Кастор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Поллукс</a:t>
            </a:r>
            <a:r>
              <a:rPr lang="ru-RU" dirty="0" smtClean="0">
                <a:solidFill>
                  <a:srgbClr val="FFFF66"/>
                </a:solidFill>
              </a:rPr>
              <a:t> - </a:t>
            </a:r>
            <a:r>
              <a:rPr lang="ru-RU" dirty="0" err="1" smtClean="0">
                <a:solidFill>
                  <a:srgbClr val="FFFF66"/>
                </a:solidFill>
              </a:rPr>
              <a:t>дві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головні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самі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яскраві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зірки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сузір'я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Близнюків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судячи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їхніх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імен</a:t>
            </a:r>
            <a:r>
              <a:rPr lang="ru-RU" dirty="0" smtClean="0">
                <a:solidFill>
                  <a:srgbClr val="FFFF66"/>
                </a:solidFill>
              </a:rPr>
              <a:t>, </a:t>
            </a:r>
            <a:r>
              <a:rPr lang="ru-RU" dirty="0" err="1" smtClean="0">
                <a:solidFill>
                  <a:srgbClr val="FFFF66"/>
                </a:solidFill>
              </a:rPr>
              <a:t>повинні</a:t>
            </a:r>
            <a:r>
              <a:rPr lang="ru-RU" dirty="0" smtClean="0">
                <a:solidFill>
                  <a:srgbClr val="FFFF66"/>
                </a:solidFill>
              </a:rPr>
              <a:t> бути </a:t>
            </a:r>
            <a:r>
              <a:rPr lang="ru-RU" dirty="0" err="1" smtClean="0">
                <a:solidFill>
                  <a:srgbClr val="FFFF66"/>
                </a:solidFill>
              </a:rPr>
              <a:t>начебто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дуже</a:t>
            </a:r>
            <a:r>
              <a:rPr lang="ru-RU" dirty="0" smtClean="0">
                <a:solidFill>
                  <a:srgbClr val="FFFF66"/>
                </a:solidFill>
              </a:rPr>
              <a:t> схожими один на одного. Природа, </a:t>
            </a:r>
            <a:r>
              <a:rPr lang="ru-RU" dirty="0" err="1" smtClean="0">
                <a:solidFill>
                  <a:srgbClr val="FFFF66"/>
                </a:solidFill>
              </a:rPr>
              <a:t>однак</a:t>
            </a:r>
            <a:r>
              <a:rPr lang="ru-RU" dirty="0" smtClean="0">
                <a:solidFill>
                  <a:srgbClr val="FFFF66"/>
                </a:solidFill>
              </a:rPr>
              <a:t>, не </a:t>
            </a:r>
            <a:r>
              <a:rPr lang="ru-RU" dirty="0" err="1" smtClean="0">
                <a:solidFill>
                  <a:srgbClr val="FFFF66"/>
                </a:solidFill>
              </a:rPr>
              <a:t>побажала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рахуватися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міфами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наділила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ці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зірки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дуже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різними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властивостями</a:t>
            </a:r>
            <a:r>
              <a:rPr lang="ru-RU" dirty="0" smtClean="0">
                <a:solidFill>
                  <a:srgbClr val="FFFF66"/>
                </a:solidFill>
              </a:rPr>
              <a:t>.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7170" name="Picture 2" descr="D:\презентації\Новая папка\близнюки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5961" y="285728"/>
            <a:ext cx="4191029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7171" name="Picture 3" descr="D:\презентації\Новая папка\1255951720_240861c14c8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214290"/>
            <a:ext cx="3357586" cy="33575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7000">
              <a:srgbClr val="92D050">
                <a:alpha val="82000"/>
              </a:srgbClr>
            </a:gs>
            <a:gs pos="39999">
              <a:srgbClr val="0A128C"/>
            </a:gs>
            <a:gs pos="71000">
              <a:srgbClr val="181CC7">
                <a:alpha val="80000"/>
              </a:srgbClr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714596"/>
            <a:ext cx="6972320" cy="4143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          </a:t>
            </a:r>
            <a:r>
              <a:rPr lang="ru-RU" dirty="0" smtClean="0">
                <a:solidFill>
                  <a:srgbClr val="FFFF66"/>
                </a:solidFill>
              </a:rPr>
              <a:t>Кастор - кратна </a:t>
            </a:r>
            <a:r>
              <a:rPr lang="ru-RU" dirty="0" err="1" smtClean="0">
                <a:solidFill>
                  <a:srgbClr val="FFFF66"/>
                </a:solidFill>
              </a:rPr>
              <a:t>зірка</a:t>
            </a:r>
            <a:r>
              <a:rPr lang="ru-RU" dirty="0" smtClean="0">
                <a:solidFill>
                  <a:srgbClr val="FFFF66"/>
                </a:solidFill>
              </a:rPr>
              <a:t>, два </a:t>
            </a:r>
            <a:r>
              <a:rPr lang="ru-RU" dirty="0" err="1" smtClean="0">
                <a:solidFill>
                  <a:srgbClr val="FFFF66"/>
                </a:solidFill>
              </a:rPr>
              <a:t>головних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компоненти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якої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являють</a:t>
            </a:r>
            <a:r>
              <a:rPr lang="ru-RU" dirty="0" smtClean="0">
                <a:solidFill>
                  <a:srgbClr val="FFFF66"/>
                </a:solidFill>
              </a:rPr>
              <a:t> собою </a:t>
            </a:r>
            <a:r>
              <a:rPr lang="ru-RU" dirty="0" err="1" smtClean="0">
                <a:solidFill>
                  <a:srgbClr val="FFFF66"/>
                </a:solidFill>
              </a:rPr>
              <a:t>блакитні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гарячі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зірки</a:t>
            </a:r>
            <a:r>
              <a:rPr lang="ru-RU" dirty="0" smtClean="0">
                <a:solidFill>
                  <a:srgbClr val="FFFF66"/>
                </a:solidFill>
              </a:rPr>
              <a:t>. Кастор - 20-а по </a:t>
            </a:r>
            <a:r>
              <a:rPr lang="ru-RU" dirty="0" err="1" smtClean="0">
                <a:solidFill>
                  <a:srgbClr val="FFFF66"/>
                </a:solidFill>
              </a:rPr>
              <a:t>яскравості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зірка</a:t>
            </a:r>
            <a:r>
              <a:rPr lang="ru-RU" dirty="0" smtClean="0">
                <a:solidFill>
                  <a:srgbClr val="FFFF66"/>
                </a:solidFill>
              </a:rPr>
              <a:t>. Альфа </a:t>
            </a:r>
            <a:r>
              <a:rPr lang="ru-RU" dirty="0" err="1" smtClean="0">
                <a:solidFill>
                  <a:srgbClr val="FFFF66"/>
                </a:solidFill>
              </a:rPr>
              <a:t>Близнюків</a:t>
            </a:r>
            <a:r>
              <a:rPr lang="ru-RU" dirty="0" smtClean="0">
                <a:solidFill>
                  <a:srgbClr val="FFFF66"/>
                </a:solidFill>
              </a:rPr>
              <a:t>, названа на честь героя </a:t>
            </a:r>
            <a:r>
              <a:rPr lang="ru-RU" dirty="0" err="1" smtClean="0">
                <a:solidFill>
                  <a:srgbClr val="FFFF66"/>
                </a:solidFill>
              </a:rPr>
              <a:t>грецької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міфології</a:t>
            </a:r>
            <a:r>
              <a:rPr lang="ru-RU" dirty="0" smtClean="0">
                <a:solidFill>
                  <a:srgbClr val="FFFF66"/>
                </a:solidFill>
              </a:rPr>
              <a:t>, одного </a:t>
            </a:r>
            <a:r>
              <a:rPr lang="ru-RU" dirty="0" err="1" smtClean="0">
                <a:solidFill>
                  <a:srgbClr val="FFFF66"/>
                </a:solidFill>
              </a:rPr>
              <a:t>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братів</a:t>
            </a:r>
            <a:r>
              <a:rPr lang="ru-RU" dirty="0" smtClean="0">
                <a:solidFill>
                  <a:srgbClr val="FFFF66"/>
                </a:solidFill>
              </a:rPr>
              <a:t> - </a:t>
            </a:r>
            <a:r>
              <a:rPr lang="ru-RU" dirty="0" err="1" smtClean="0">
                <a:solidFill>
                  <a:srgbClr val="FFFF66"/>
                </a:solidFill>
              </a:rPr>
              <a:t>Діоскурів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endParaRPr lang="ru-RU" dirty="0">
              <a:solidFill>
                <a:srgbClr val="FFFF66"/>
              </a:solidFill>
            </a:endParaRPr>
          </a:p>
        </p:txBody>
      </p:sp>
      <p:pic>
        <p:nvPicPr>
          <p:cNvPr id="8194" name="Picture 2" descr="D:\презентації\Новая папка\fbeef09a2879a365fda40cb4de9a8d3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6314" y="0"/>
            <a:ext cx="4357686" cy="28066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79000">
              <a:srgbClr val="92D050">
                <a:alpha val="46000"/>
              </a:srgbClr>
            </a:gs>
            <a:gs pos="39999">
              <a:srgbClr val="0A128C"/>
            </a:gs>
            <a:gs pos="71000">
              <a:srgbClr val="181CC7">
                <a:alpha val="80000"/>
              </a:srgbClr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428604"/>
            <a:ext cx="8822214" cy="614366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dirty="0" smtClean="0"/>
              <a:t>       </a:t>
            </a:r>
            <a:r>
              <a:rPr lang="ru-RU" dirty="0" smtClean="0">
                <a:solidFill>
                  <a:srgbClr val="FFFF66"/>
                </a:solidFill>
              </a:rPr>
              <a:t>Видима </a:t>
            </a:r>
            <a:r>
              <a:rPr lang="ru-RU" dirty="0" err="1" smtClean="0">
                <a:solidFill>
                  <a:srgbClr val="FFFF66"/>
                </a:solidFill>
              </a:rPr>
              <a:t>зоряна</a:t>
            </a:r>
            <a:r>
              <a:rPr lang="ru-RU" dirty="0" smtClean="0">
                <a:solidFill>
                  <a:srgbClr val="FFFF66"/>
                </a:solidFill>
              </a:rPr>
              <a:t> величина 1,58m . </a:t>
            </a:r>
            <a:r>
              <a:rPr lang="ru-RU" dirty="0" err="1" smtClean="0">
                <a:solidFill>
                  <a:srgbClr val="FFFF66"/>
                </a:solidFill>
              </a:rPr>
              <a:t>Спектральний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клас</a:t>
            </a:r>
            <a:r>
              <a:rPr lang="ru-RU" dirty="0" smtClean="0">
                <a:solidFill>
                  <a:srgbClr val="FFFF66"/>
                </a:solidFill>
              </a:rPr>
              <a:t> A1 V. Кастор - система </a:t>
            </a:r>
            <a:r>
              <a:rPr lang="ru-RU" dirty="0" err="1" smtClean="0">
                <a:solidFill>
                  <a:srgbClr val="FFFF66"/>
                </a:solidFill>
              </a:rPr>
              <a:t>із</a:t>
            </a:r>
            <a:r>
              <a:rPr lang="ru-RU" dirty="0" smtClean="0">
                <a:solidFill>
                  <a:srgbClr val="FFFF66"/>
                </a:solidFill>
              </a:rPr>
              <a:t> шести </a:t>
            </a:r>
            <a:r>
              <a:rPr lang="ru-RU" dirty="0" err="1" smtClean="0">
                <a:solidFill>
                  <a:srgbClr val="FFFF66"/>
                </a:solidFill>
              </a:rPr>
              <a:t>зірок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Дві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подвійні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системи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розташовані</a:t>
            </a:r>
            <a:r>
              <a:rPr lang="ru-RU" dirty="0" smtClean="0">
                <a:solidFill>
                  <a:srgbClr val="FFFF66"/>
                </a:solidFill>
              </a:rPr>
              <a:t> на </a:t>
            </a:r>
            <a:r>
              <a:rPr lang="ru-RU" dirty="0" err="1" smtClean="0">
                <a:solidFill>
                  <a:srgbClr val="FFFF66"/>
                </a:solidFill>
              </a:rPr>
              <a:t>кутовій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відстані</a:t>
            </a:r>
            <a:r>
              <a:rPr lang="ru-RU" dirty="0" smtClean="0">
                <a:solidFill>
                  <a:srgbClr val="FFFF66"/>
                </a:solidFill>
              </a:rPr>
              <a:t> 4,1". На </a:t>
            </a:r>
            <a:r>
              <a:rPr lang="ru-RU" dirty="0" err="1" smtClean="0">
                <a:solidFill>
                  <a:srgbClr val="FFFF66"/>
                </a:solidFill>
              </a:rPr>
              <a:t>кутовій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відстані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приблизно</a:t>
            </a:r>
            <a:r>
              <a:rPr lang="ru-RU" dirty="0" smtClean="0">
                <a:solidFill>
                  <a:srgbClr val="FFFF66"/>
                </a:solidFill>
              </a:rPr>
              <a:t> 73" </a:t>
            </a:r>
            <a:r>
              <a:rPr lang="ru-RU" dirty="0" err="1" smtClean="0">
                <a:solidFill>
                  <a:srgbClr val="FFFF66"/>
                </a:solidFill>
              </a:rPr>
              <a:t>від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описаної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системи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розташований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третій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подвійний</a:t>
            </a:r>
            <a:r>
              <a:rPr lang="ru-RU" dirty="0" smtClean="0">
                <a:solidFill>
                  <a:srgbClr val="FFFF66"/>
                </a:solidFill>
              </a:rPr>
              <a:t> компонент, </a:t>
            </a:r>
            <a:r>
              <a:rPr lang="ru-RU" dirty="0" err="1" smtClean="0">
                <a:solidFill>
                  <a:srgbClr val="FFFF66"/>
                </a:solidFill>
              </a:rPr>
              <a:t>що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має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середню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видиму</a:t>
            </a:r>
            <a:r>
              <a:rPr lang="ru-RU" dirty="0" smtClean="0">
                <a:solidFill>
                  <a:srgbClr val="FFFF66"/>
                </a:solidFill>
              </a:rPr>
              <a:t> величину 9,0m. </a:t>
            </a:r>
            <a:r>
              <a:rPr lang="ru-RU" dirty="0" err="1" smtClean="0">
                <a:solidFill>
                  <a:srgbClr val="FFFF66"/>
                </a:solidFill>
              </a:rPr>
              <a:t>Період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обертання</a:t>
            </a:r>
            <a:r>
              <a:rPr lang="ru-RU" dirty="0" smtClean="0">
                <a:solidFill>
                  <a:srgbClr val="FFFF66"/>
                </a:solidFill>
              </a:rPr>
              <a:t> Кастору C </a:t>
            </a:r>
            <a:r>
              <a:rPr lang="ru-RU" dirty="0" err="1" smtClean="0">
                <a:solidFill>
                  <a:srgbClr val="FFFF66"/>
                </a:solidFill>
              </a:rPr>
              <a:t>навколо</a:t>
            </a:r>
            <a:r>
              <a:rPr lang="ru-RU" dirty="0" smtClean="0">
                <a:solidFill>
                  <a:srgbClr val="FFFF66"/>
                </a:solidFill>
              </a:rPr>
              <a:t> центра </a:t>
            </a:r>
            <a:r>
              <a:rPr lang="ru-RU" dirty="0" err="1" smtClean="0">
                <a:solidFill>
                  <a:srgbClr val="FFFF66"/>
                </a:solidFill>
              </a:rPr>
              <a:t>мас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усієї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системи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виміряється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декількома</a:t>
            </a:r>
            <a:r>
              <a:rPr lang="ru-RU" dirty="0" smtClean="0">
                <a:solidFill>
                  <a:srgbClr val="FFFF66"/>
                </a:solidFill>
              </a:rPr>
              <a:t> десятками </a:t>
            </a:r>
            <a:r>
              <a:rPr lang="ru-RU" dirty="0" err="1" smtClean="0">
                <a:solidFill>
                  <a:srgbClr val="FFFF66"/>
                </a:solidFill>
              </a:rPr>
              <a:t>тисяч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років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Кожна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цих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трьох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зірок</a:t>
            </a:r>
            <a:r>
              <a:rPr lang="ru-RU" dirty="0" smtClean="0">
                <a:solidFill>
                  <a:srgbClr val="FFFF66"/>
                </a:solidFill>
              </a:rPr>
              <a:t> - </a:t>
            </a:r>
            <a:r>
              <a:rPr lang="ru-RU" dirty="0" err="1" smtClean="0">
                <a:solidFill>
                  <a:srgbClr val="FFFF66"/>
                </a:solidFill>
              </a:rPr>
              <a:t>спектрально-подвійна</a:t>
            </a:r>
            <a:r>
              <a:rPr lang="ru-RU" dirty="0" smtClean="0">
                <a:solidFill>
                  <a:srgbClr val="FFFF66"/>
                </a:solidFill>
              </a:rPr>
              <a:t> (а Кастор З - </a:t>
            </a:r>
            <a:r>
              <a:rPr lang="ru-RU" dirty="0" err="1" smtClean="0">
                <a:solidFill>
                  <a:srgbClr val="FFFF66"/>
                </a:solidFill>
              </a:rPr>
              <a:t>ще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і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затемнено-перемінна</a:t>
            </a:r>
            <a:r>
              <a:rPr lang="ru-RU" dirty="0" smtClean="0">
                <a:solidFill>
                  <a:srgbClr val="FFFF66"/>
                </a:solidFill>
              </a:rPr>
              <a:t>) .</a:t>
            </a:r>
            <a:r>
              <a:rPr lang="ru-RU" dirty="0" err="1" smtClean="0">
                <a:solidFill>
                  <a:srgbClr val="FFFF66"/>
                </a:solidFill>
              </a:rPr>
              <a:t>Відстань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від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системи</a:t>
            </a:r>
            <a:r>
              <a:rPr lang="ru-RU" dirty="0" smtClean="0">
                <a:solidFill>
                  <a:srgbClr val="FFFF66"/>
                </a:solidFill>
              </a:rPr>
              <a:t> Кастору до </a:t>
            </a:r>
            <a:r>
              <a:rPr lang="ru-RU" dirty="0" err="1" smtClean="0">
                <a:solidFill>
                  <a:srgbClr val="FFFF66"/>
                </a:solidFill>
              </a:rPr>
              <a:t>Сонця</a:t>
            </a:r>
            <a:r>
              <a:rPr lang="ru-RU" dirty="0" smtClean="0">
                <a:solidFill>
                  <a:srgbClr val="FFFF66"/>
                </a:solidFill>
              </a:rPr>
              <a:t> 14,3 </a:t>
            </a:r>
            <a:r>
              <a:rPr lang="ru-RU" dirty="0" err="1" smtClean="0">
                <a:solidFill>
                  <a:srgbClr val="FFFF66"/>
                </a:solidFill>
              </a:rPr>
              <a:t>пк</a:t>
            </a:r>
            <a:r>
              <a:rPr lang="ru-RU" dirty="0" smtClean="0">
                <a:solidFill>
                  <a:srgbClr val="FFFF66"/>
                </a:solidFill>
              </a:rPr>
              <a:t>. </a:t>
            </a:r>
            <a:r>
              <a:rPr lang="ru-RU" dirty="0" err="1" smtClean="0">
                <a:solidFill>
                  <a:srgbClr val="FFFF66"/>
                </a:solidFill>
              </a:rPr>
              <a:t>Астрономічне</a:t>
            </a:r>
            <a:r>
              <a:rPr lang="ru-RU" dirty="0" smtClean="0">
                <a:solidFill>
                  <a:srgbClr val="FFFF66"/>
                </a:solidFill>
              </a:rPr>
              <a:t> </a:t>
            </a:r>
            <a:r>
              <a:rPr lang="ru-RU" dirty="0" err="1" smtClean="0">
                <a:solidFill>
                  <a:srgbClr val="FFFF66"/>
                </a:solidFill>
              </a:rPr>
              <a:t>положення</a:t>
            </a:r>
            <a:r>
              <a:rPr lang="ru-RU" dirty="0" smtClean="0">
                <a:solidFill>
                  <a:srgbClr val="FFFF66"/>
                </a:solidFill>
              </a:rPr>
              <a:t> центру ваги на 2000р.: </a:t>
            </a:r>
            <a:r>
              <a:rPr lang="ru-RU" dirty="0" err="1" smtClean="0">
                <a:solidFill>
                  <a:srgbClr val="FFFF66"/>
                </a:solidFill>
              </a:rPr>
              <a:t>пряме</a:t>
            </a:r>
            <a:r>
              <a:rPr lang="ru-RU" dirty="0" smtClean="0">
                <a:solidFill>
                  <a:srgbClr val="FFFF66"/>
                </a:solidFill>
              </a:rPr>
              <a:t> сходження=07ч34,6м; відмінювання=+31°53'. </a:t>
            </a:r>
            <a:endParaRPr lang="ru-RU" dirty="0">
              <a:solidFill>
                <a:srgbClr val="FFFF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5877272"/>
            <a:ext cx="8421687" cy="2334468"/>
          </a:xfrm>
        </p:spPr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rgbClr val="FFFF66"/>
                </a:solidFill>
              </a:rPr>
              <a:t>На </a:t>
            </a:r>
            <a:r>
              <a:rPr lang="ru-RU" sz="2800" dirty="0" err="1">
                <a:solidFill>
                  <a:srgbClr val="FFFF66"/>
                </a:solidFill>
              </a:rPr>
              <a:t>малюнку</a:t>
            </a:r>
            <a:r>
              <a:rPr lang="ru-RU" sz="2800" dirty="0">
                <a:solidFill>
                  <a:srgbClr val="FFFF66"/>
                </a:solidFill>
              </a:rPr>
              <a:t> </a:t>
            </a:r>
            <a:r>
              <a:rPr lang="ru-RU" sz="2800" dirty="0" err="1">
                <a:solidFill>
                  <a:srgbClr val="FFFF66"/>
                </a:solidFill>
              </a:rPr>
              <a:t>сузір'я</a:t>
            </a:r>
            <a:r>
              <a:rPr lang="ru-RU" sz="2800" dirty="0">
                <a:solidFill>
                  <a:srgbClr val="FFFF66"/>
                </a:solidFill>
              </a:rPr>
              <a:t> Кастор </a:t>
            </a:r>
            <a:r>
              <a:rPr lang="ru-RU" sz="2800" dirty="0" err="1">
                <a:solidFill>
                  <a:srgbClr val="FFFF66"/>
                </a:solidFill>
              </a:rPr>
              <a:t>знаходиться</a:t>
            </a:r>
            <a:r>
              <a:rPr lang="ru-RU" sz="2800" dirty="0">
                <a:solidFill>
                  <a:srgbClr val="FFFF66"/>
                </a:solidFill>
              </a:rPr>
              <a:t> на </a:t>
            </a:r>
            <a:r>
              <a:rPr lang="ru-RU" sz="2800" dirty="0" err="1">
                <a:solidFill>
                  <a:srgbClr val="FFFF66"/>
                </a:solidFill>
              </a:rPr>
              <a:t>голові</a:t>
            </a:r>
            <a:r>
              <a:rPr lang="ru-RU" sz="2800" dirty="0">
                <a:solidFill>
                  <a:srgbClr val="FFFF66"/>
                </a:solidFill>
              </a:rPr>
              <a:t> </a:t>
            </a:r>
            <a:r>
              <a:rPr lang="ru-RU" sz="2800" dirty="0" err="1">
                <a:solidFill>
                  <a:srgbClr val="FFFF66"/>
                </a:solidFill>
              </a:rPr>
              <a:t>переднього</a:t>
            </a:r>
            <a:r>
              <a:rPr lang="ru-RU" sz="2800" dirty="0">
                <a:solidFill>
                  <a:srgbClr val="FFFF66"/>
                </a:solidFill>
              </a:rPr>
              <a:t> </a:t>
            </a:r>
            <a:r>
              <a:rPr lang="ru-RU" sz="2800" dirty="0" err="1">
                <a:solidFill>
                  <a:srgbClr val="FFFF66"/>
                </a:solidFill>
              </a:rPr>
              <a:t>Близнюка</a:t>
            </a:r>
            <a:r>
              <a:rPr lang="ru-RU" sz="2800" dirty="0">
                <a:solidFill>
                  <a:srgbClr val="FFFF66"/>
                </a:solidFill>
              </a:rPr>
              <a:t>.</a:t>
            </a:r>
            <a:br>
              <a:rPr lang="ru-RU" sz="2800" dirty="0">
                <a:solidFill>
                  <a:srgbClr val="FFFF66"/>
                </a:solidFill>
              </a:rPr>
            </a:br>
            <a:endParaRPr lang="uk-UA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pic>
        <p:nvPicPr>
          <p:cNvPr id="4" name="Picture 2" descr="D:\презентації\Новая папка\300px-Gemini_constellation_map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690509"/>
            <a:ext cx="5232414" cy="464376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4999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>
                <a:alpha val="46000"/>
              </a:srgbClr>
            </a:gs>
            <a:gs pos="39999">
              <a:srgbClr val="0A128C"/>
            </a:gs>
            <a:gs pos="71000">
              <a:srgbClr val="181CC7">
                <a:alpha val="80000"/>
              </a:srgbClr>
            </a:gs>
            <a:gs pos="88000">
              <a:srgbClr val="7005D4"/>
            </a:gs>
            <a:gs pos="100000">
              <a:srgbClr val="8C3D9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21162822">
            <a:off x="276198" y="907781"/>
            <a:ext cx="4824196" cy="4662649"/>
          </a:xfrm>
        </p:spPr>
        <p:txBody>
          <a:bodyPr>
            <a:normAutofit fontScale="90000"/>
          </a:bodyPr>
          <a:lstStyle/>
          <a:p>
            <a:r>
              <a:rPr lang="ru-RU" sz="1400" dirty="0" smtClean="0"/>
              <a:t> </a:t>
            </a:r>
            <a:r>
              <a:rPr lang="ru-RU" sz="2800" dirty="0" smtClean="0">
                <a:solidFill>
                  <a:srgbClr val="FFFF66"/>
                </a:solidFill>
              </a:rPr>
              <a:t>7 </a:t>
            </a:r>
            <a:r>
              <a:rPr lang="ru-RU" sz="2800" dirty="0" err="1" smtClean="0">
                <a:solidFill>
                  <a:srgbClr val="FFFF66"/>
                </a:solidFill>
              </a:rPr>
              <a:t>квітня</a:t>
            </a:r>
            <a:r>
              <a:rPr lang="ru-RU" sz="2800" dirty="0" smtClean="0">
                <a:solidFill>
                  <a:srgbClr val="FFFF66"/>
                </a:solidFill>
              </a:rPr>
              <a:t> 2002 року </a:t>
            </a:r>
            <a:r>
              <a:rPr lang="ru-RU" sz="2800" dirty="0" err="1" smtClean="0">
                <a:solidFill>
                  <a:srgbClr val="FFFF66"/>
                </a:solidFill>
              </a:rPr>
              <a:t>відбулася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дуже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рідка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подія</a:t>
            </a:r>
            <a:r>
              <a:rPr lang="ru-RU" sz="2800" dirty="0" smtClean="0">
                <a:solidFill>
                  <a:srgbClr val="FFFF66"/>
                </a:solidFill>
              </a:rPr>
              <a:t> - </a:t>
            </a:r>
            <a:r>
              <a:rPr lang="ru-RU" sz="2800" dirty="0" err="1" smtClean="0">
                <a:solidFill>
                  <a:srgbClr val="FFFF66"/>
                </a:solidFill>
              </a:rPr>
              <a:t>покриття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найяскравішої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зірки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сузір'я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Близнюків</a:t>
            </a:r>
            <a:r>
              <a:rPr lang="ru-RU" sz="2800" dirty="0" smtClean="0">
                <a:solidFill>
                  <a:srgbClr val="FFFF66"/>
                </a:solidFill>
              </a:rPr>
              <a:t>, </a:t>
            </a:r>
            <a:r>
              <a:rPr lang="ru-RU" sz="2800" dirty="0" err="1" smtClean="0">
                <a:solidFill>
                  <a:srgbClr val="FFFF66"/>
                </a:solidFill>
              </a:rPr>
              <a:t>астероїдом</a:t>
            </a:r>
            <a:r>
              <a:rPr lang="ru-RU" sz="2800" dirty="0" smtClean="0">
                <a:solidFill>
                  <a:srgbClr val="FFFF66"/>
                </a:solidFill>
              </a:rPr>
              <a:t> Пандора. </a:t>
            </a:r>
            <a:r>
              <a:rPr lang="ru-RU" sz="2800" dirty="0" err="1" smtClean="0">
                <a:solidFill>
                  <a:srgbClr val="FFFF66"/>
                </a:solidFill>
              </a:rPr>
              <a:t>Подію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була</a:t>
            </a:r>
            <a:r>
              <a:rPr lang="ru-RU" sz="2800" dirty="0" smtClean="0">
                <a:solidFill>
                  <a:srgbClr val="FFFF66"/>
                </a:solidFill>
              </a:rPr>
              <a:t> видно в </a:t>
            </a:r>
            <a:r>
              <a:rPr lang="ru-RU" sz="2800" dirty="0" err="1" smtClean="0">
                <a:solidFill>
                  <a:srgbClr val="FFFF66"/>
                </a:solidFill>
              </a:rPr>
              <a:t>Японії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і</a:t>
            </a:r>
            <a:r>
              <a:rPr lang="ru-RU" sz="2800" dirty="0" smtClean="0">
                <a:solidFill>
                  <a:srgbClr val="FFFF66"/>
                </a:solidFill>
              </a:rPr>
              <a:t> на Далекому </a:t>
            </a:r>
            <a:r>
              <a:rPr lang="ru-RU" sz="2800" dirty="0" err="1" smtClean="0">
                <a:solidFill>
                  <a:srgbClr val="FFFF66"/>
                </a:solidFill>
              </a:rPr>
              <a:t>Сході</a:t>
            </a:r>
            <a:r>
              <a:rPr lang="ru-RU" sz="2800" dirty="0" smtClean="0">
                <a:solidFill>
                  <a:srgbClr val="FFFF66"/>
                </a:solidFill>
              </a:rPr>
              <a:t>. Тут же </a:t>
            </a:r>
            <a:r>
              <a:rPr lang="ru-RU" sz="2800" dirty="0" err="1" smtClean="0">
                <a:solidFill>
                  <a:srgbClr val="FFFF66"/>
                </a:solidFill>
              </a:rPr>
              <a:t>можна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було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побачити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проходження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смуги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затьмарення</a:t>
            </a:r>
            <a:r>
              <a:rPr lang="ru-RU" sz="2800" dirty="0" smtClean="0">
                <a:solidFill>
                  <a:srgbClr val="FFFF66"/>
                </a:solidFill>
              </a:rPr>
              <a:t>. У </a:t>
            </a:r>
            <a:r>
              <a:rPr lang="ru-RU" sz="2800" dirty="0" err="1" smtClean="0">
                <a:solidFill>
                  <a:srgbClr val="FFFF66"/>
                </a:solidFill>
              </a:rPr>
              <a:t>найкращих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місцях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затьмарення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Поллукса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тривало</a:t>
            </a:r>
            <a:r>
              <a:rPr lang="ru-RU" sz="2800" dirty="0" smtClean="0">
                <a:solidFill>
                  <a:srgbClr val="FFFF66"/>
                </a:solidFill>
              </a:rPr>
              <a:t> до 5 секунд.</a:t>
            </a:r>
            <a:endParaRPr lang="ru-RU" sz="2800" dirty="0">
              <a:solidFill>
                <a:srgbClr val="FFFF66"/>
              </a:solidFill>
            </a:endParaRPr>
          </a:p>
        </p:txBody>
      </p:sp>
      <p:pic>
        <p:nvPicPr>
          <p:cNvPr id="1026" name="Picture 2" descr="D:\презентації\Новая папка\517_398_eclips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38936" y="260648"/>
            <a:ext cx="4005064" cy="40050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15000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:\презентації\Новая папка\show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557389">
            <a:off x="300698" y="991478"/>
            <a:ext cx="4331592" cy="262987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4067944" y="1556792"/>
            <a:ext cx="4952402" cy="480585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 smtClean="0"/>
          </a:p>
          <a:p>
            <a:r>
              <a:rPr lang="ru-RU" dirty="0" smtClean="0">
                <a:solidFill>
                  <a:srgbClr val="FFFF66"/>
                </a:solidFill>
              </a:rPr>
              <a:t>        </a:t>
            </a:r>
            <a:r>
              <a:rPr lang="ru-RU" sz="2800" dirty="0" err="1" smtClean="0">
                <a:solidFill>
                  <a:srgbClr val="FFFF66"/>
                </a:solidFill>
              </a:rPr>
              <a:t>Затьмарення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дійсно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унікальне</a:t>
            </a:r>
            <a:r>
              <a:rPr lang="ru-RU" sz="2800" dirty="0" smtClean="0">
                <a:solidFill>
                  <a:srgbClr val="FFFF66"/>
                </a:solidFill>
              </a:rPr>
              <a:t>: за всю </a:t>
            </a:r>
            <a:r>
              <a:rPr lang="ru-RU" sz="2800" dirty="0" err="1" smtClean="0">
                <a:solidFill>
                  <a:srgbClr val="FFFF66"/>
                </a:solidFill>
              </a:rPr>
              <a:t>історію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астрономії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ще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жодного</a:t>
            </a:r>
            <a:r>
              <a:rPr lang="ru-RU" sz="2800" dirty="0" smtClean="0">
                <a:solidFill>
                  <a:srgbClr val="FFFF66"/>
                </a:solidFill>
              </a:rPr>
              <a:t> разу не </a:t>
            </a:r>
            <a:r>
              <a:rPr lang="ru-RU" sz="2800" dirty="0" err="1" smtClean="0">
                <a:solidFill>
                  <a:srgbClr val="FFFF66"/>
                </a:solidFill>
              </a:rPr>
              <a:t>спостерігалося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покриття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астероїдом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зірки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першої</a:t>
            </a:r>
            <a:r>
              <a:rPr lang="ru-RU" sz="2800" dirty="0" smtClean="0">
                <a:solidFill>
                  <a:srgbClr val="FFFF66"/>
                </a:solidFill>
              </a:rPr>
              <a:t> </a:t>
            </a:r>
            <a:r>
              <a:rPr lang="ru-RU" sz="2800" dirty="0" err="1" smtClean="0">
                <a:solidFill>
                  <a:srgbClr val="FFFF66"/>
                </a:solidFill>
              </a:rPr>
              <a:t>величини</a:t>
            </a:r>
            <a:r>
              <a:rPr lang="ru-RU" sz="2800" dirty="0" smtClean="0">
                <a:solidFill>
                  <a:srgbClr val="FFFF66"/>
                </a:solidFill>
              </a:rPr>
              <a:t>.</a:t>
            </a:r>
          </a:p>
          <a:p>
            <a:endParaRPr lang="ru-RU" sz="2800" dirty="0" smtClean="0">
              <a:solidFill>
                <a:srgbClr val="FFFF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303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678</Words>
  <Application>Microsoft Office PowerPoint</Application>
  <PresentationFormat>Экран (4:3)</PresentationFormat>
  <Paragraphs>20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Презентація на тему:  “Сузір'я Близнюки”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На малюнку сузір'я Кастор знаходиться на голові переднього Близнюка. </vt:lpstr>
      <vt:lpstr> 7 квітня 2002 року відбулася дуже рідка подія - покриття найяскравішої зірки сузір'я Близнюків, астероїдом Пандора. Подію була видно в Японії і на Далекому Сході. Тут же можна було побачити проходження смуги затьмарення. У найкращих місцях затьмарення Поллукса тривало до 5 секунд.</vt:lpstr>
      <vt:lpstr>Презентация PowerPoint</vt:lpstr>
      <vt:lpstr>Презентация PowerPoint</vt:lpstr>
      <vt:lpstr>Презентация PowerPoint</vt:lpstr>
      <vt:lpstr>Презентация PowerPoint</vt:lpstr>
      <vt:lpstr>Кастор славився як вправний візник, а Поллукс — як неперевершений кулачний боєць. Одного разу Діоскури не поділили здобич зі своїми двоюрідними братами, велетнями Ідасом і Лінкеєм. У битві з ними брати сильно постраждали. Коли Кастор помер від ран, Поллукс не захотів розлучитися з ним і попрохав батька не розлучати їх. З того часу завдяки Зевсові брати півроку проводять у царстві похмурого Аїда, а півроку — у променях Олімпу. Бувають періоди, коли в той самий день зорю Кастор видно на світанку, а Поллукс — увечері. Можливо, саме ця обставина і сприяла народженню легенди про братів, які живуть то в царстві мертвих, то на небі. </vt:lpstr>
      <vt:lpstr>Презентация PowerPoint</vt:lpstr>
      <vt:lpstr>Дякую за увагу!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 “Сузір'я Близнюки”</dc:title>
  <dc:creator>Вика</dc:creator>
  <cp:lastModifiedBy>Вика</cp:lastModifiedBy>
  <cp:revision>10</cp:revision>
  <dcterms:modified xsi:type="dcterms:W3CDTF">2013-10-24T18:37:39Z</dcterms:modified>
</cp:coreProperties>
</file>