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4557-3925-403E-B9CC-1579238E2B25}" type="datetimeFigureOut">
              <a:rPr lang="ru-RU" smtClean="0"/>
              <a:pPr/>
              <a:t>15.12.2014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54427A1-A69B-4F23-AC36-F40D18AB21F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4557-3925-403E-B9CC-1579238E2B25}" type="datetimeFigureOut">
              <a:rPr lang="ru-RU" smtClean="0"/>
              <a:pPr/>
              <a:t>15.12.2014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27A1-A69B-4F23-AC36-F40D18AB21F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4557-3925-403E-B9CC-1579238E2B25}" type="datetimeFigureOut">
              <a:rPr lang="ru-RU" smtClean="0"/>
              <a:pPr/>
              <a:t>15.12.2014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27A1-A69B-4F23-AC36-F40D18AB21F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4557-3925-403E-B9CC-1579238E2B25}" type="datetimeFigureOut">
              <a:rPr lang="ru-RU" smtClean="0"/>
              <a:pPr/>
              <a:t>15.12.2014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27A1-A69B-4F23-AC36-F40D18AB21F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4557-3925-403E-B9CC-1579238E2B25}" type="datetimeFigureOut">
              <a:rPr lang="ru-RU" smtClean="0"/>
              <a:pPr/>
              <a:t>15.12.2014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4427A1-A69B-4F23-AC36-F40D18AB21F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4557-3925-403E-B9CC-1579238E2B25}" type="datetimeFigureOut">
              <a:rPr lang="ru-RU" smtClean="0"/>
              <a:pPr/>
              <a:t>15.12.2014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27A1-A69B-4F23-AC36-F40D18AB21F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4557-3925-403E-B9CC-1579238E2B25}" type="datetimeFigureOut">
              <a:rPr lang="ru-RU" smtClean="0"/>
              <a:pPr/>
              <a:t>15.12.2014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27A1-A69B-4F23-AC36-F40D18AB21F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4557-3925-403E-B9CC-1579238E2B25}" type="datetimeFigureOut">
              <a:rPr lang="ru-RU" smtClean="0"/>
              <a:pPr/>
              <a:t>15.12.2014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27A1-A69B-4F23-AC36-F40D18AB21F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4557-3925-403E-B9CC-1579238E2B25}" type="datetimeFigureOut">
              <a:rPr lang="ru-RU" smtClean="0"/>
              <a:pPr/>
              <a:t>15.12.2014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27A1-A69B-4F23-AC36-F40D18AB21F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4557-3925-403E-B9CC-1579238E2B25}" type="datetimeFigureOut">
              <a:rPr lang="ru-RU" smtClean="0"/>
              <a:pPr/>
              <a:t>15.12.2014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27A1-A69B-4F23-AC36-F40D18AB21F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4557-3925-403E-B9CC-1579238E2B25}" type="datetimeFigureOut">
              <a:rPr lang="ru-RU" smtClean="0"/>
              <a:pPr/>
              <a:t>15.12.2014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4427A1-A69B-4F23-AC36-F40D18AB21F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0D4557-3925-403E-B9CC-1579238E2B25}" type="datetimeFigureOut">
              <a:rPr lang="ru-RU" smtClean="0"/>
              <a:pPr/>
              <a:t>15.12.2014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4427A1-A69B-4F23-AC36-F40D18AB21F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4214818"/>
            <a:ext cx="6400800" cy="160020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учениця 11-А класу</a:t>
            </a:r>
          </a:p>
          <a:p>
            <a:r>
              <a:rPr lang="uk-UA" dirty="0" smtClean="0"/>
              <a:t>Гребінківської гімназії</a:t>
            </a:r>
          </a:p>
          <a:p>
            <a:r>
              <a:rPr lang="uk-UA" dirty="0" smtClean="0"/>
              <a:t>Мороз Дарина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157163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Глобальні екологічні </a:t>
            </a:r>
            <a:r>
              <a:rPr lang="uk-UA" dirty="0" smtClean="0"/>
              <a:t>проблеми </a:t>
            </a:r>
            <a:r>
              <a:rPr lang="uk-UA" dirty="0" err="1" smtClean="0"/>
              <a:t>повязані</a:t>
            </a:r>
            <a:r>
              <a:rPr lang="uk-UA" dirty="0" smtClean="0"/>
              <a:t> </a:t>
            </a:r>
            <a:r>
              <a:rPr lang="uk-UA" dirty="0" smtClean="0"/>
              <a:t>з добуванням та переробкою вуглеводної сировини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Кислотні дощі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124076"/>
          </a:xfrm>
        </p:spPr>
        <p:txBody>
          <a:bodyPr/>
          <a:lstStyle/>
          <a:p>
            <a:r>
              <a:rPr lang="vi-VN" b="1" dirty="0" smtClean="0"/>
              <a:t>Кисло́тний дощ</a:t>
            </a:r>
            <a:r>
              <a:rPr lang="vi-VN" dirty="0" smtClean="0"/>
              <a:t> — всі види метеорологічних опадів: дощ, сніг, град, туман, дощ зі снігом, — кислотність яких вища від нормальної. Мірою кислотності є значення </a:t>
            </a:r>
            <a:r>
              <a:rPr lang="vi-VN" i="1" dirty="0" smtClean="0"/>
              <a:t>рН</a:t>
            </a:r>
            <a:r>
              <a:rPr lang="vi-VN" dirty="0" smtClean="0"/>
              <a:t> (водневий показник). Нормальне </a:t>
            </a:r>
            <a:r>
              <a:rPr lang="de-DE" dirty="0" smtClean="0"/>
              <a:t>pH </a:t>
            </a:r>
            <a:r>
              <a:rPr lang="vi-VN" dirty="0" smtClean="0"/>
              <a:t>у чистих дощах — 5,6.</a:t>
            </a:r>
            <a:endParaRPr lang="uk-UA" dirty="0"/>
          </a:p>
        </p:txBody>
      </p:sp>
      <p:pic>
        <p:nvPicPr>
          <p:cNvPr id="94210" name="Picture 2" descr="http://upload.wikimedia.org/wikipedia/commons/thumb/b/b1/Origins_of_acid_rain.svg/450px-Origins_of_acid_rain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643314"/>
            <a:ext cx="4286250" cy="2886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ПАЛИВО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481134"/>
          </a:xfrm>
        </p:spPr>
        <p:txBody>
          <a:bodyPr/>
          <a:lstStyle/>
          <a:p>
            <a:r>
              <a:rPr lang="ru-RU" dirty="0" smtClean="0"/>
              <a:t>П а л и в о </a:t>
            </a:r>
            <a:r>
              <a:rPr lang="uk-UA" dirty="0" smtClean="0"/>
              <a:t>– це природні або синтетичні речовини, спалювання яких супроводжується виділенням великої кількості теплової енергії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95236" name="Picture 4" descr="http://vidomosti-ua.com/photo/original-13469398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3371850"/>
            <a:ext cx="4548174" cy="2728905"/>
          </a:xfrm>
          <a:prstGeom prst="rect">
            <a:avLst/>
          </a:prstGeom>
          <a:noFill/>
        </p:spPr>
      </p:pic>
      <p:pic>
        <p:nvPicPr>
          <p:cNvPr id="95238" name="Picture 6" descr="http://www.derevo.info/system/application/attachments/photo/pel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429000"/>
            <a:ext cx="3775988" cy="26431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1428736"/>
            <a:ext cx="7772400" cy="45720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	ЖИТТЯ ЛЮДИНИ ПОВСЯКДЕННО ПОВ’ЯЗАНЕ ЗІ СПАЛЮВАННЯМ ГОРЮЧИХ РЕЧОВИН У ПОБУТІ, НА ТРАНСПОРТІ, У ПРОМИСЛОВОСТІ. КРІМ КОРИСТІ ЗАСТОСУВАННЯ НАФТОПРОДУКТІВ, ВУГІЛЛЯ І ПРИРОДНОГО ГАЗУ СТВОРЮЄ РЯД ПРОБЛЕМ, НЕГАТИВНИХ ДЛЯ РОЗВИТКУ ЦИВІЛІЗАЦІЇ ТА ЗАГАЛОМ ДЛЯ ВИЖИВАННЯ ЛЮДСТВА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Забруднення атмосфери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4071966" cy="4400567"/>
          </a:xfrm>
        </p:spPr>
        <p:txBody>
          <a:bodyPr>
            <a:normAutofit/>
          </a:bodyPr>
          <a:lstStyle/>
          <a:p>
            <a:r>
              <a:rPr lang="uk-UA" dirty="0" smtClean="0"/>
              <a:t>Фабричний дим - це вже забруднювач атмосфери, шкідливі токсичні викиди продукції хімічної промисловості становлять глобальну проблему, яка потребує негайного вирішення</a:t>
            </a:r>
          </a:p>
          <a:p>
            <a:endParaRPr lang="uk-UA" dirty="0"/>
          </a:p>
        </p:txBody>
      </p:sp>
      <p:pic>
        <p:nvPicPr>
          <p:cNvPr id="10246" name="Picture 6" descr="http://cd.greenpack.in.ua/upload/menu/31_01_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571612"/>
            <a:ext cx="438150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Основні шкідливі газові викиди: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4686304" cy="4525963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Вуглекислий газ </a:t>
            </a:r>
            <a:r>
              <a:rPr lang="uk-UA" dirty="0" err="1" smtClean="0"/>
              <a:t>СО2</a:t>
            </a:r>
            <a:r>
              <a:rPr lang="uk-UA" dirty="0" smtClean="0"/>
              <a:t> - це основа компонента який спричиняє утворення «парникового ефекту».</a:t>
            </a:r>
          </a:p>
          <a:p>
            <a:r>
              <a:rPr lang="uk-UA" dirty="0" smtClean="0"/>
              <a:t> У результаті неповного згорання виділяється також </a:t>
            </a:r>
            <a:r>
              <a:rPr lang="uk-UA" dirty="0" err="1" smtClean="0"/>
              <a:t>монооксид</a:t>
            </a:r>
            <a:r>
              <a:rPr lang="uk-UA" dirty="0" smtClean="0"/>
              <a:t> вуглецю СО – токсичний газ, що шкідливо впливає на серцево-судинну систему людини.</a:t>
            </a:r>
            <a:endParaRPr lang="uk-UA" dirty="0"/>
          </a:p>
        </p:txBody>
      </p:sp>
      <p:pic>
        <p:nvPicPr>
          <p:cNvPr id="15362" name="Picture 2" descr="http://cd.greenpack.in.ua/upload/menu/404_20_01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571612"/>
            <a:ext cx="4015277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429124" y="714356"/>
            <a:ext cx="4229072" cy="5072098"/>
          </a:xfrm>
        </p:spPr>
        <p:txBody>
          <a:bodyPr>
            <a:normAutofit/>
          </a:bodyPr>
          <a:lstStyle/>
          <a:p>
            <a:r>
              <a:rPr lang="uk-UA" dirty="0" err="1" smtClean="0"/>
              <a:t>Діоксид</a:t>
            </a:r>
            <a:r>
              <a:rPr lang="uk-UA" dirty="0" smtClean="0"/>
              <a:t> сірки</a:t>
            </a:r>
            <a:r>
              <a:rPr lang="ru-RU" dirty="0" smtClean="0"/>
              <a:t>, </a:t>
            </a:r>
            <a:r>
              <a:rPr lang="uk-UA" dirty="0" smtClean="0"/>
              <a:t>або</a:t>
            </a:r>
            <a:r>
              <a:rPr lang="ru-RU" dirty="0" smtClean="0"/>
              <a:t> </a:t>
            </a:r>
            <a:r>
              <a:rPr lang="uk-UA" noProof="1" smtClean="0"/>
              <a:t>сірчистий</a:t>
            </a:r>
            <a:r>
              <a:rPr lang="ru-RU" dirty="0" smtClean="0"/>
              <a:t> </a:t>
            </a:r>
            <a:r>
              <a:rPr lang="ru-RU" dirty="0" err="1" smtClean="0"/>
              <a:t>ангідрид</a:t>
            </a:r>
            <a:r>
              <a:rPr lang="ru-RU" dirty="0" smtClean="0"/>
              <a:t> </a:t>
            </a:r>
            <a:r>
              <a:rPr lang="de-DE" dirty="0" smtClean="0"/>
              <a:t>S</a:t>
            </a:r>
            <a:r>
              <a:rPr lang="ru-RU" dirty="0" smtClean="0"/>
              <a:t>О2 – один </a:t>
            </a:r>
            <a:r>
              <a:rPr lang="uk-UA" dirty="0" smtClean="0"/>
              <a:t>із </a:t>
            </a:r>
            <a:r>
              <a:rPr lang="uk-UA" noProof="1" smtClean="0"/>
              <a:t>найтоксичніших</a:t>
            </a:r>
            <a:r>
              <a:rPr lang="uk-UA" dirty="0" smtClean="0"/>
              <a:t> газоподібних викидів енергоустановок</a:t>
            </a:r>
            <a:r>
              <a:rPr lang="ru-RU" dirty="0" smtClean="0"/>
              <a:t>, становить </a:t>
            </a:r>
            <a:r>
              <a:rPr lang="uk-UA" dirty="0" smtClean="0"/>
              <a:t>приблизно 90 % викидів сірчистих сполук</a:t>
            </a:r>
            <a:r>
              <a:rPr lang="ru-RU" dirty="0" smtClean="0"/>
              <a:t>. </a:t>
            </a:r>
            <a:r>
              <a:rPr lang="uk-UA" dirty="0" smtClean="0"/>
              <a:t>Шкідливо</a:t>
            </a:r>
            <a:r>
              <a:rPr lang="ru-RU" dirty="0" smtClean="0"/>
              <a:t> </a:t>
            </a:r>
            <a:r>
              <a:rPr lang="uk-UA" dirty="0" smtClean="0"/>
              <a:t>впливає на здоров’я людини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Picture 4" descr="http://cd.greenpack.in.ua/upload/menu/51_01_04_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438150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642918"/>
            <a:ext cx="5114932" cy="5340369"/>
          </a:xfrm>
        </p:spPr>
        <p:txBody>
          <a:bodyPr>
            <a:normAutofit/>
          </a:bodyPr>
          <a:lstStyle/>
          <a:p>
            <a:r>
              <a:rPr lang="uk-UA" dirty="0" smtClean="0"/>
              <a:t>Оксиди азоту шкідливо впливають на здоров’я людини, зумовлюють утворення «парникового ефекту» і руйнацію озонового шару. Крім того, оксиди азоту спричиняють «вимирання лісів», «кислотні дощі» тощо.</a:t>
            </a:r>
            <a:endParaRPr lang="uk-UA" dirty="0"/>
          </a:p>
        </p:txBody>
      </p:sp>
      <p:pic>
        <p:nvPicPr>
          <p:cNvPr id="4" name="Picture 2" descr="http://procherk.info/images/news/2102013/bd99ae66fa3b9117cc182c9c7d3f38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500174"/>
            <a:ext cx="3238507" cy="4010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00043"/>
            <a:ext cx="8229600" cy="3500462"/>
          </a:xfrm>
        </p:spPr>
        <p:txBody>
          <a:bodyPr/>
          <a:lstStyle/>
          <a:p>
            <a:r>
              <a:rPr lang="ru-RU" dirty="0" smtClean="0"/>
              <a:t>Озон О3 </a:t>
            </a:r>
            <a:r>
              <a:rPr lang="ru-RU" dirty="0" err="1" smtClean="0"/>
              <a:t>спричиняє</a:t>
            </a:r>
            <a:r>
              <a:rPr lang="ru-RU" dirty="0" smtClean="0"/>
              <a:t> «</a:t>
            </a:r>
            <a:r>
              <a:rPr lang="ru-RU" dirty="0" err="1" smtClean="0"/>
              <a:t>парниковий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», «</a:t>
            </a:r>
            <a:r>
              <a:rPr lang="ru-RU" dirty="0" err="1" smtClean="0"/>
              <a:t>вимирання</a:t>
            </a:r>
            <a:r>
              <a:rPr lang="ru-RU" dirty="0" smtClean="0"/>
              <a:t> </a:t>
            </a:r>
            <a:r>
              <a:rPr lang="ru-RU" dirty="0" err="1" smtClean="0"/>
              <a:t>лісів</a:t>
            </a:r>
            <a:r>
              <a:rPr lang="ru-RU" dirty="0" smtClean="0"/>
              <a:t>», негативно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здоров’я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Метан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причиною </a:t>
            </a:r>
            <a:r>
              <a:rPr lang="ru-RU" dirty="0" err="1" smtClean="0"/>
              <a:t>виникнення</a:t>
            </a:r>
            <a:r>
              <a:rPr lang="ru-RU" dirty="0" smtClean="0"/>
              <a:t> «парникового </a:t>
            </a:r>
            <a:r>
              <a:rPr lang="ru-RU" dirty="0" err="1" smtClean="0"/>
              <a:t>ефекту</a:t>
            </a:r>
            <a:r>
              <a:rPr lang="ru-RU" dirty="0" smtClean="0"/>
              <a:t>»</a:t>
            </a:r>
            <a:endParaRPr lang="uk-UA" dirty="0"/>
          </a:p>
        </p:txBody>
      </p:sp>
      <p:pic>
        <p:nvPicPr>
          <p:cNvPr id="18434" name="Picture 2" descr="http://www.climateinfo.org.ua/sites/default/files/imagecache/250x250/first_image/c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286124"/>
            <a:ext cx="3381382" cy="3178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Парниковий ефект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195514"/>
          </a:xfrm>
        </p:spPr>
        <p:txBody>
          <a:bodyPr/>
          <a:lstStyle/>
          <a:p>
            <a:r>
              <a:rPr lang="vi-VN" dirty="0" smtClean="0"/>
              <a:t>явище в атмосфері Землі та інших планет, при якому енергія сонячних променів, відбиваючись від поверхні, не може повернутися в космос, оскільки затримується молекулами різних газів, що призводить до підвищення температури поверхні.</a:t>
            </a:r>
            <a:endParaRPr lang="uk-UA" dirty="0"/>
          </a:p>
        </p:txBody>
      </p:sp>
      <p:pic>
        <p:nvPicPr>
          <p:cNvPr id="19458" name="Picture 2" descr="Greenhouse Effect uk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643314"/>
            <a:ext cx="3786194" cy="29153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</TotalTime>
  <Words>205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Глобальні екологічні проблеми повязані з добуванням та переробкою вуглеводної сировини</vt:lpstr>
      <vt:lpstr>ПАЛИВО</vt:lpstr>
      <vt:lpstr>Слайд 3</vt:lpstr>
      <vt:lpstr>Забруднення атмосфери</vt:lpstr>
      <vt:lpstr>Основні шкідливі газові викиди:</vt:lpstr>
      <vt:lpstr>Слайд 6</vt:lpstr>
      <vt:lpstr>Слайд 7</vt:lpstr>
      <vt:lpstr>Слайд 8</vt:lpstr>
      <vt:lpstr>Парниковий ефект</vt:lpstr>
      <vt:lpstr>Кислотні дощі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Глобальні екологічні повязані з добуванням та переробкою вуглеводної сировини</dc:title>
  <dc:creator>Дарина</dc:creator>
  <cp:lastModifiedBy>Дарина</cp:lastModifiedBy>
  <cp:revision>6</cp:revision>
  <dcterms:created xsi:type="dcterms:W3CDTF">2014-12-15T05:36:40Z</dcterms:created>
  <dcterms:modified xsi:type="dcterms:W3CDTF">2014-12-15T12:14:27Z</dcterms:modified>
</cp:coreProperties>
</file>