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315200" cy="890561"/>
          </a:xfrm>
        </p:spPr>
        <p:txBody>
          <a:bodyPr/>
          <a:lstStyle/>
          <a:p>
            <a:r>
              <a:rPr lang="ru-RU" dirty="0" smtClean="0"/>
              <a:t>Будова </a:t>
            </a:r>
            <a:r>
              <a:rPr lang="ru-RU" dirty="0" err="1" smtClean="0"/>
              <a:t>Всесвіту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589240"/>
            <a:ext cx="7315200" cy="1144632"/>
          </a:xfrm>
        </p:spPr>
        <p:txBody>
          <a:bodyPr/>
          <a:lstStyle/>
          <a:p>
            <a:r>
              <a:rPr lang="uk-UA" dirty="0" smtClean="0"/>
              <a:t>Підготував</a:t>
            </a:r>
            <a:r>
              <a:rPr lang="en-US" dirty="0" smtClean="0"/>
              <a:t>:</a:t>
            </a:r>
            <a:endParaRPr lang="uk-UA" dirty="0" smtClean="0"/>
          </a:p>
          <a:p>
            <a:r>
              <a:rPr lang="uk-UA" sz="2000" dirty="0" err="1" smtClean="0"/>
              <a:t>Путінцев</a:t>
            </a:r>
            <a:r>
              <a:rPr lang="uk-UA" sz="2000" dirty="0"/>
              <a:t> </a:t>
            </a:r>
            <a:r>
              <a:rPr lang="uk-UA" sz="2000" dirty="0" smtClean="0"/>
              <a:t>Володимир 7-А клас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264696" cy="39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5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6379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Сферична складова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7"/>
            <a:ext cx="7762056" cy="2736303"/>
          </a:xfrm>
        </p:spPr>
        <p:txBody>
          <a:bodyPr/>
          <a:lstStyle/>
          <a:p>
            <a:r>
              <a:rPr lang="uk-UA" dirty="0" smtClean="0"/>
              <a:t>Старі зорі малої світності, які входять у кулясті скупчення, належать до </a:t>
            </a:r>
            <a:r>
              <a:rPr lang="uk-UA" i="1" dirty="0" smtClean="0"/>
              <a:t>сферичної складової </a:t>
            </a:r>
            <a:r>
              <a:rPr lang="uk-UA" i="1" dirty="0" err="1" smtClean="0"/>
              <a:t>Галактики</a:t>
            </a:r>
            <a:r>
              <a:rPr lang="uk-UA" dirty="0" err="1" smtClean="0"/>
              <a:t>.За</a:t>
            </a:r>
            <a:r>
              <a:rPr lang="uk-UA" dirty="0" smtClean="0"/>
              <a:t> хімічним складом зорі містять значно менше важких сполук, ніж Сонце бо це зорі першого покоління  які утворилися разом з Галактикою ще 10 – 15 </a:t>
            </a:r>
            <a:r>
              <a:rPr lang="uk-UA" dirty="0" err="1" smtClean="0"/>
              <a:t>млрд</a:t>
            </a:r>
            <a:r>
              <a:rPr lang="uk-UA" dirty="0" smtClean="0"/>
              <a:t> років тому. Зараз зародження молодих зір і планетарних систем зараз відбувається лише у площині Галактики, де газопилові туманності утворюються після вибуху Нових та Наднових зір.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8" y="3675678"/>
            <a:ext cx="3744416" cy="28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5678"/>
            <a:ext cx="3816424" cy="286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0057"/>
            <a:ext cx="7315200" cy="1154097"/>
          </a:xfrm>
        </p:spPr>
        <p:txBody>
          <a:bodyPr/>
          <a:lstStyle/>
          <a:p>
            <a:r>
              <a:rPr lang="uk-UA" dirty="0" smtClean="0"/>
              <a:t>Наша Галактика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58019"/>
              </p:ext>
            </p:extLst>
          </p:nvPr>
        </p:nvGraphicFramePr>
        <p:xfrm>
          <a:off x="539552" y="1844824"/>
          <a:ext cx="8100392" cy="27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196"/>
                <a:gridCol w="4050196"/>
              </a:tblGrid>
              <a:tr h="547363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Кільксть</a:t>
                      </a:r>
                      <a:r>
                        <a:rPr lang="uk-UA" dirty="0" smtClean="0"/>
                        <a:t> зір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4*10</a:t>
                      </a:r>
                      <a:r>
                        <a:rPr lang="uk-UA" normalizeH="0" baseline="30000" dirty="0" smtClean="0"/>
                        <a:t>11</a:t>
                      </a:r>
                      <a:endParaRPr lang="ru-RU" normalizeH="0" baseline="30000" dirty="0"/>
                    </a:p>
                  </a:txBody>
                  <a:tcPr/>
                </a:tc>
              </a:tr>
              <a:tr h="546853">
                <a:tc>
                  <a:txBody>
                    <a:bodyPr/>
                    <a:lstStyle/>
                    <a:p>
                      <a:r>
                        <a:rPr lang="uk-UA" dirty="0" smtClean="0"/>
                        <a:t>Маса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7*10</a:t>
                      </a:r>
                      <a:r>
                        <a:rPr lang="uk-UA" baseline="30000" dirty="0" smtClean="0"/>
                        <a:t>11  </a:t>
                      </a:r>
                      <a:r>
                        <a:rPr lang="uk-UA" baseline="0" dirty="0" smtClean="0"/>
                        <a:t>Мас Сонця</a:t>
                      </a:r>
                      <a:endParaRPr lang="ru-RU" baseline="0" dirty="0"/>
                    </a:p>
                  </a:txBody>
                  <a:tcPr/>
                </a:tc>
              </a:tr>
              <a:tr h="547363">
                <a:tc>
                  <a:txBody>
                    <a:bodyPr/>
                    <a:lstStyle/>
                    <a:p>
                      <a:r>
                        <a:rPr lang="uk-UA" dirty="0" smtClean="0"/>
                        <a:t>Діаметр диска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3*10</a:t>
                      </a:r>
                      <a:r>
                        <a:rPr lang="uk-UA" baseline="30000" dirty="0" smtClean="0"/>
                        <a:t>5 </a:t>
                      </a:r>
                      <a:r>
                        <a:rPr lang="uk-UA" dirty="0" smtClean="0"/>
                        <a:t>св. років</a:t>
                      </a:r>
                      <a:endParaRPr lang="ru-RU" dirty="0"/>
                    </a:p>
                  </a:txBody>
                  <a:tcPr/>
                </a:tc>
              </a:tr>
              <a:tr h="547363"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Відстань Сонця</a:t>
                      </a:r>
                      <a:r>
                        <a:rPr lang="uk-UA" baseline="0" dirty="0" smtClean="0"/>
                        <a:t> до центру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30 000 </a:t>
                      </a:r>
                      <a:r>
                        <a:rPr lang="uk-UA" dirty="0" err="1" smtClean="0"/>
                        <a:t>св.років</a:t>
                      </a:r>
                      <a:endParaRPr lang="ru-RU" dirty="0"/>
                    </a:p>
                  </a:txBody>
                  <a:tcPr/>
                </a:tc>
              </a:tr>
              <a:tr h="547363">
                <a:tc>
                  <a:txBody>
                    <a:bodyPr/>
                    <a:lstStyle/>
                    <a:p>
                      <a:r>
                        <a:rPr lang="uk-UA" dirty="0" smtClean="0"/>
                        <a:t>Галактичний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2.5*10</a:t>
                      </a:r>
                      <a:r>
                        <a:rPr lang="uk-UA" baseline="30000" dirty="0" smtClean="0"/>
                        <a:t>8</a:t>
                      </a:r>
                      <a:r>
                        <a:rPr lang="uk-UA" dirty="0" smtClean="0"/>
                        <a:t> років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0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709972"/>
          </a:xfrm>
        </p:spPr>
        <p:txBody>
          <a:bodyPr/>
          <a:lstStyle/>
          <a:p>
            <a:r>
              <a:rPr lang="uk-UA" dirty="0" smtClean="0"/>
              <a:t>Центр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7834064" cy="5256624"/>
          </a:xfrm>
        </p:spPr>
        <p:txBody>
          <a:bodyPr/>
          <a:lstStyle/>
          <a:p>
            <a:r>
              <a:rPr lang="uk-UA" dirty="0" smtClean="0"/>
              <a:t>Центр Галактики розташований у напрямку </a:t>
            </a:r>
            <a:r>
              <a:rPr lang="uk-UA" dirty="0" err="1" smtClean="0"/>
              <a:t>сузір</a:t>
            </a:r>
            <a:r>
              <a:rPr lang="en-US" dirty="0" smtClean="0"/>
              <a:t>’</a:t>
            </a:r>
            <a:r>
              <a:rPr lang="uk-UA" dirty="0" smtClean="0"/>
              <a:t>я Стрільця, але ця </a:t>
            </a:r>
            <a:r>
              <a:rPr lang="uk-UA" dirty="0" err="1" smtClean="0"/>
              <a:t>област</a:t>
            </a:r>
            <a:r>
              <a:rPr lang="uk-UA" dirty="0" smtClean="0"/>
              <a:t> захована від нас величезними хмарами пилу.</a:t>
            </a:r>
          </a:p>
          <a:p>
            <a:r>
              <a:rPr lang="uk-UA" dirty="0" smtClean="0"/>
              <a:t>У центрі Галактики розміщене ядро діаметром 1000 – 2000 </a:t>
            </a:r>
            <a:r>
              <a:rPr lang="uk-UA" dirty="0" err="1" smtClean="0"/>
              <a:t>пк</a:t>
            </a:r>
            <a:r>
              <a:rPr lang="uk-UA" dirty="0" smtClean="0"/>
              <a:t>.</a:t>
            </a:r>
          </a:p>
          <a:p>
            <a:r>
              <a:rPr lang="uk-UA" dirty="0" smtClean="0"/>
              <a:t>Хмари гарячого газу оточують центр Галактики щільним покривалом , тому ми не можемо спостерігати ядро Галактики за допомогою оптичних </a:t>
            </a:r>
            <a:r>
              <a:rPr lang="uk-UA" dirty="0" err="1" smtClean="0"/>
              <a:t>телескопів.Тільки</a:t>
            </a:r>
            <a:r>
              <a:rPr lang="uk-UA" dirty="0" smtClean="0"/>
              <a:t> за допомогою радіотелескопів можливо проникнути за хмари газу.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116475" cy="209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44" y="3429000"/>
            <a:ext cx="571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15200" cy="1154097"/>
          </a:xfrm>
        </p:spPr>
        <p:txBody>
          <a:bodyPr/>
          <a:lstStyle/>
          <a:p>
            <a:r>
              <a:rPr lang="uk-UA" dirty="0" smtClean="0"/>
              <a:t>Обертання зір у галактиці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006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у </a:t>
            </a:r>
            <a:r>
              <a:rPr lang="ru-RU" dirty="0" err="1"/>
              <a:t>Галактиці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 Галактики на </a:t>
            </a:r>
            <a:r>
              <a:rPr lang="ru-RU" dirty="0" err="1"/>
              <a:t>відстані</a:t>
            </a:r>
            <a:r>
              <a:rPr lang="ru-RU" dirty="0"/>
              <a:t> 25000 св.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ядра. Вектор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до </a:t>
            </a:r>
            <a:r>
              <a:rPr lang="ru-RU" dirty="0" err="1"/>
              <a:t>сузіря</a:t>
            </a:r>
            <a:r>
              <a:rPr lang="ru-RU" dirty="0"/>
              <a:t> Геркулес</a:t>
            </a:r>
            <a:r>
              <a:rPr lang="ru-RU" dirty="0" smtClean="0"/>
              <a:t>.</a:t>
            </a:r>
          </a:p>
          <a:p>
            <a:r>
              <a:rPr lang="ru-RU" dirty="0"/>
              <a:t> Разом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сусідніми</a:t>
            </a:r>
            <a:r>
              <a:rPr lang="ru-RU" dirty="0"/>
              <a:t> зорями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ядра Галактики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250 км/с.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ядра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галактичним</a:t>
            </a:r>
            <a:r>
              <a:rPr lang="ru-RU" dirty="0"/>
              <a:t> роком,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250000000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суттєву</a:t>
            </a:r>
            <a:r>
              <a:rPr lang="ru-RU" dirty="0"/>
              <a:t>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обєктів</a:t>
            </a:r>
            <a:r>
              <a:rPr lang="ru-RU" dirty="0"/>
              <a:t> у </a:t>
            </a:r>
            <a:r>
              <a:rPr lang="ru-RU" dirty="0" err="1"/>
              <a:t>сферичній</a:t>
            </a:r>
            <a:r>
              <a:rPr lang="ru-RU" dirty="0"/>
              <a:t> та </a:t>
            </a:r>
            <a:r>
              <a:rPr lang="ru-RU" dirty="0" err="1"/>
              <a:t>плоскій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Галактики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плоскої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центра Галактики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, то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сферичної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 </a:t>
            </a:r>
            <a:r>
              <a:rPr lang="ru-RU" dirty="0" err="1"/>
              <a:t>обєднані</a:t>
            </a:r>
            <a:r>
              <a:rPr lang="ru-RU" dirty="0"/>
              <a:t> у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кулясті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центра по </a:t>
            </a:r>
            <a:r>
              <a:rPr lang="ru-RU" dirty="0" err="1"/>
              <a:t>витягнутих</a:t>
            </a:r>
            <a:r>
              <a:rPr lang="ru-RU" dirty="0"/>
              <a:t> </a:t>
            </a:r>
            <a:r>
              <a:rPr lang="ru-RU" dirty="0" err="1"/>
              <a:t>орбітах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площинах</a:t>
            </a:r>
            <a:r>
              <a:rPr lang="ru-RU" dirty="0"/>
              <a:t>. До того ж,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скупчень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Галактики </a:t>
            </a:r>
            <a:r>
              <a:rPr lang="ru-RU" dirty="0" err="1"/>
              <a:t>розподілена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сферичній</a:t>
            </a:r>
            <a:r>
              <a:rPr lang="ru-RU" dirty="0"/>
              <a:t> </a:t>
            </a:r>
            <a:r>
              <a:rPr lang="ru-RU" dirty="0" err="1"/>
              <a:t>складовій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обєкти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випромінюють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у </a:t>
            </a:r>
            <a:r>
              <a:rPr lang="ru-RU" dirty="0" err="1"/>
              <a:t>видимій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спектра,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1748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315200" cy="1154097"/>
          </a:xfrm>
        </p:spPr>
        <p:txBody>
          <a:bodyPr/>
          <a:lstStyle/>
          <a:p>
            <a:r>
              <a:rPr lang="uk-UA" dirty="0" smtClean="0"/>
              <a:t>Спіральні рукави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4896544"/>
          </a:xfrm>
        </p:spPr>
        <p:txBody>
          <a:bodyPr>
            <a:normAutofit/>
          </a:bodyPr>
          <a:lstStyle/>
          <a:p>
            <a:r>
              <a:rPr lang="ru-RU" sz="2800" dirty="0" err="1"/>
              <a:t>Однією</a:t>
            </a:r>
            <a:r>
              <a:rPr lang="ru-RU" sz="2800" dirty="0"/>
              <a:t> з </a:t>
            </a:r>
            <a:r>
              <a:rPr lang="ru-RU" sz="2800" dirty="0" err="1"/>
              <a:t>таємниць</a:t>
            </a:r>
            <a:r>
              <a:rPr lang="ru-RU" sz="2800" dirty="0"/>
              <a:t> Галактики є так </a:t>
            </a:r>
            <a:r>
              <a:rPr lang="ru-RU" sz="2800" dirty="0" err="1"/>
              <a:t>звані</a:t>
            </a:r>
            <a:r>
              <a:rPr lang="ru-RU" sz="2800" dirty="0"/>
              <a:t> </a:t>
            </a:r>
            <a:r>
              <a:rPr lang="ru-RU" sz="2800" dirty="0" err="1"/>
              <a:t>спіральні</a:t>
            </a:r>
            <a:r>
              <a:rPr lang="ru-RU" sz="2800" dirty="0"/>
              <a:t> </a:t>
            </a:r>
            <a:r>
              <a:rPr lang="ru-RU" sz="2800" dirty="0" err="1"/>
              <a:t>рукави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зароджуються</a:t>
            </a:r>
            <a:r>
              <a:rPr lang="ru-RU" sz="2800" dirty="0"/>
              <a:t> </a:t>
            </a:r>
            <a:r>
              <a:rPr lang="ru-RU" sz="2800" dirty="0" err="1"/>
              <a:t>десь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центра. </a:t>
            </a:r>
            <a:r>
              <a:rPr lang="ru-RU" sz="2800" dirty="0" err="1"/>
              <a:t>Сонце</a:t>
            </a:r>
            <a:r>
              <a:rPr lang="ru-RU" sz="2800" dirty="0"/>
              <a:t> </a:t>
            </a:r>
            <a:r>
              <a:rPr lang="ru-RU" sz="2800" dirty="0" err="1"/>
              <a:t>розташовується</a:t>
            </a:r>
            <a:r>
              <a:rPr lang="ru-RU" sz="2800" dirty="0"/>
              <a:t> на </a:t>
            </a:r>
            <a:r>
              <a:rPr lang="ru-RU" sz="2800" dirty="0" err="1"/>
              <a:t>периферії</a:t>
            </a:r>
            <a:r>
              <a:rPr lang="ru-RU" sz="2800" dirty="0"/>
              <a:t> одного з таких </a:t>
            </a:r>
            <a:r>
              <a:rPr lang="ru-RU" sz="2800" dirty="0" err="1"/>
              <a:t>рукавів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закручений</a:t>
            </a:r>
            <a:r>
              <a:rPr lang="ru-RU" sz="2800" dirty="0"/>
              <a:t> у </a:t>
            </a:r>
            <a:r>
              <a:rPr lang="ru-RU" sz="2800" dirty="0" err="1"/>
              <a:t>площині</a:t>
            </a:r>
            <a:r>
              <a:rPr lang="ru-RU" sz="2800" dirty="0"/>
              <a:t> </a:t>
            </a:r>
            <a:r>
              <a:rPr lang="ru-RU" sz="2800" dirty="0" err="1"/>
              <a:t>галактичного</a:t>
            </a:r>
            <a:r>
              <a:rPr lang="ru-RU" sz="2800" dirty="0"/>
              <a:t> диска. </a:t>
            </a:r>
            <a:r>
              <a:rPr lang="ru-RU" sz="2800" dirty="0" err="1"/>
              <a:t>Астрономи</a:t>
            </a:r>
            <a:r>
              <a:rPr lang="ru-RU" sz="2800" dirty="0"/>
              <a:t> </a:t>
            </a:r>
            <a:r>
              <a:rPr lang="ru-RU" sz="2800" dirty="0" err="1"/>
              <a:t>вважають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спіральні</a:t>
            </a:r>
            <a:r>
              <a:rPr lang="ru-RU" sz="2800" dirty="0"/>
              <a:t> </a:t>
            </a:r>
            <a:r>
              <a:rPr lang="ru-RU" sz="2800" dirty="0" err="1"/>
              <a:t>рукави</a:t>
            </a:r>
            <a:r>
              <a:rPr lang="ru-RU" sz="2800" dirty="0"/>
              <a:t> </a:t>
            </a:r>
            <a:r>
              <a:rPr lang="ru-RU" sz="2800" dirty="0" err="1"/>
              <a:t>виникають</a:t>
            </a:r>
            <a:r>
              <a:rPr lang="ru-RU" sz="2800" dirty="0"/>
              <a:t> як </a:t>
            </a:r>
            <a:r>
              <a:rPr lang="ru-RU" sz="2800" dirty="0" err="1"/>
              <a:t>спіральні</a:t>
            </a:r>
            <a:r>
              <a:rPr lang="ru-RU" sz="2800" dirty="0"/>
              <a:t> </a:t>
            </a:r>
            <a:r>
              <a:rPr lang="ru-RU" sz="2800" dirty="0" err="1"/>
              <a:t>хвилі</a:t>
            </a:r>
            <a:r>
              <a:rPr lang="ru-RU" sz="2800" dirty="0"/>
              <a:t> </a:t>
            </a:r>
            <a:r>
              <a:rPr lang="ru-RU" sz="2800" dirty="0" err="1"/>
              <a:t>густини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створюються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стиснення</a:t>
            </a:r>
            <a:r>
              <a:rPr lang="ru-RU" sz="2800" dirty="0"/>
              <a:t> </a:t>
            </a:r>
            <a:r>
              <a:rPr lang="ru-RU" sz="2800" dirty="0" err="1"/>
              <a:t>хмар</a:t>
            </a:r>
            <a:r>
              <a:rPr lang="ru-RU" sz="2800" dirty="0"/>
              <a:t> </a:t>
            </a:r>
            <a:r>
              <a:rPr lang="ru-RU" sz="2800" dirty="0" err="1"/>
              <a:t>міжзоряного</a:t>
            </a:r>
            <a:r>
              <a:rPr lang="ru-RU" sz="2800" dirty="0"/>
              <a:t> газу на початковому </a:t>
            </a:r>
            <a:r>
              <a:rPr lang="ru-RU" sz="2800" dirty="0" err="1"/>
              <a:t>етапі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зір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1602"/>
            <a:ext cx="9367662" cy="658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315200" cy="1154097"/>
          </a:xfrm>
        </p:spPr>
        <p:txBody>
          <a:bodyPr/>
          <a:lstStyle/>
          <a:p>
            <a:r>
              <a:rPr lang="uk-UA" dirty="0" smtClean="0"/>
              <a:t>Найближчі сусіди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7618040" cy="1512168"/>
          </a:xfrm>
        </p:spPr>
        <p:txBody>
          <a:bodyPr/>
          <a:lstStyle/>
          <a:p>
            <a:r>
              <a:rPr lang="ru-RU" dirty="0" err="1"/>
              <a:t>Спостерігаючи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галактики, </a:t>
            </a:r>
            <a:r>
              <a:rPr lang="ru-RU" dirty="0" err="1"/>
              <a:t>астрономи</a:t>
            </a:r>
            <a:r>
              <a:rPr lang="ru-RU" dirty="0"/>
              <a:t> </a:t>
            </a:r>
            <a:r>
              <a:rPr lang="ru-RU" dirty="0" err="1"/>
              <a:t>звернули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спіральну</a:t>
            </a:r>
            <a:r>
              <a:rPr lang="ru-RU" dirty="0"/>
              <a:t> структуру. За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 галактик — </a:t>
            </a:r>
            <a:r>
              <a:rPr lang="ru-RU" i="1" dirty="0" err="1"/>
              <a:t>спіральні</a:t>
            </a:r>
            <a:r>
              <a:rPr lang="ru-RU" dirty="0"/>
              <a:t>, </a:t>
            </a:r>
            <a:r>
              <a:rPr lang="ru-RU" i="1" dirty="0" err="1"/>
              <a:t>еліптичні</a:t>
            </a:r>
            <a:r>
              <a:rPr lang="ru-RU" dirty="0"/>
              <a:t> та </a:t>
            </a:r>
            <a:r>
              <a:rPr lang="ru-RU" i="1" dirty="0" err="1"/>
              <a:t>неправильні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77491"/>
            <a:ext cx="2931349" cy="225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9969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Спіральна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10" y="2420887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4247" y="48497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Еліптична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22" y="2420887"/>
            <a:ext cx="2837778" cy="32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8651" y="5654822"/>
            <a:ext cx="273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Неправильна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15200" cy="6379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Розподіл галактик у Всесвіті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5112567"/>
          </a:xfrm>
        </p:spPr>
        <p:txBody>
          <a:bodyPr/>
          <a:lstStyle/>
          <a:p>
            <a:pPr algn="ctr"/>
            <a:r>
              <a:rPr lang="ru-RU" b="1" dirty="0" err="1" smtClean="0"/>
              <a:t>Спостерігаючи</a:t>
            </a:r>
            <a:r>
              <a:rPr lang="ru-RU" b="1" dirty="0" smtClean="0"/>
              <a:t> </a:t>
            </a:r>
            <a:r>
              <a:rPr lang="ru-RU" b="1" dirty="0" err="1"/>
              <a:t>гравітаційну</a:t>
            </a:r>
            <a:r>
              <a:rPr lang="ru-RU" b="1" dirty="0"/>
              <a:t> </a:t>
            </a:r>
            <a:r>
              <a:rPr lang="ru-RU" b="1" dirty="0" err="1"/>
              <a:t>взаємодію</a:t>
            </a:r>
            <a:r>
              <a:rPr lang="ru-RU" b="1" dirty="0"/>
              <a:t> планет і </a:t>
            </a:r>
            <a:r>
              <a:rPr lang="ru-RU" b="1" dirty="0" err="1"/>
              <a:t>зір</a:t>
            </a:r>
            <a:r>
              <a:rPr lang="ru-RU" b="1" dirty="0"/>
              <a:t>, </a:t>
            </a:r>
            <a:r>
              <a:rPr lang="ru-RU" b="1" dirty="0" err="1"/>
              <a:t>астрономи</a:t>
            </a:r>
            <a:r>
              <a:rPr lang="ru-RU" b="1" dirty="0"/>
              <a:t> </a:t>
            </a:r>
            <a:r>
              <a:rPr lang="ru-RU" b="1" dirty="0" err="1"/>
              <a:t>звернули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на </a:t>
            </a:r>
            <a:r>
              <a:rPr lang="ru-RU" b="1" dirty="0" err="1"/>
              <a:t>своєрідну</a:t>
            </a:r>
            <a:r>
              <a:rPr lang="ru-RU" b="1" dirty="0"/>
              <a:t> </a:t>
            </a:r>
            <a:r>
              <a:rPr lang="ru-RU" b="1" dirty="0" err="1"/>
              <a:t>ієрархічну</a:t>
            </a:r>
            <a:r>
              <a:rPr lang="ru-RU" b="1" dirty="0"/>
              <a:t> структуру </a:t>
            </a:r>
            <a:r>
              <a:rPr lang="ru-RU" b="1" dirty="0" err="1"/>
              <a:t>руху</a:t>
            </a:r>
            <a:r>
              <a:rPr lang="ru-RU" b="1" dirty="0"/>
              <a:t> </a:t>
            </a:r>
            <a:r>
              <a:rPr lang="ru-RU" b="1" dirty="0" err="1"/>
              <a:t>космічних</a:t>
            </a:r>
            <a:r>
              <a:rPr lang="ru-RU" b="1" dirty="0"/>
              <a:t> </a:t>
            </a:r>
            <a:r>
              <a:rPr lang="ru-RU" b="1" dirty="0" err="1"/>
              <a:t>тіл</a:t>
            </a:r>
            <a:r>
              <a:rPr lang="ru-RU" b="1" dirty="0"/>
              <a:t>: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супутники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Зоряні</a:t>
            </a:r>
            <a:r>
              <a:rPr lang="ru-RU" dirty="0" smtClean="0"/>
              <a:t> </a:t>
            </a:r>
            <a:r>
              <a:rPr lang="ru-RU" dirty="0" err="1"/>
              <a:t>скупчення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налічують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обєктів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Галактики </a:t>
            </a:r>
            <a:r>
              <a:rPr lang="ru-RU" dirty="0" err="1"/>
              <a:t>обєднують</a:t>
            </a:r>
            <a:r>
              <a:rPr lang="ru-RU" dirty="0"/>
              <a:t> у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гравітаційне</a:t>
            </a:r>
            <a:r>
              <a:rPr lang="ru-RU" dirty="0"/>
              <a:t> поле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одного ядра.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Скупчення</a:t>
            </a:r>
            <a:r>
              <a:rPr lang="ru-RU" dirty="0" smtClean="0"/>
              <a:t> галактик,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налічують</a:t>
            </a:r>
            <a:r>
              <a:rPr lang="ru-RU" dirty="0" smtClean="0"/>
              <a:t> 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обєктів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80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15200" cy="565956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Розподіл галактик у Всесвіті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7834064" cy="5112608"/>
          </a:xfrm>
        </p:spPr>
        <p:txBody>
          <a:bodyPr/>
          <a:lstStyle/>
          <a:p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галактик </a:t>
            </a:r>
            <a:r>
              <a:rPr lang="ru-RU" dirty="0" err="1"/>
              <a:t>спостерігаються</a:t>
            </a:r>
            <a:r>
              <a:rPr lang="ru-RU" dirty="0"/>
              <a:t> у </a:t>
            </a:r>
            <a:r>
              <a:rPr lang="ru-RU" dirty="0" err="1"/>
              <a:t>сузірях</a:t>
            </a:r>
            <a:r>
              <a:rPr lang="ru-RU" dirty="0"/>
              <a:t> </a:t>
            </a:r>
            <a:r>
              <a:rPr lang="ru-RU" dirty="0" err="1"/>
              <a:t>Діви</a:t>
            </a:r>
            <a:r>
              <a:rPr lang="ru-RU" dirty="0"/>
              <a:t> та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Вероніки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астрономи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/>
              <a:t>своєрідну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стіну</a:t>
            </a:r>
            <a:r>
              <a:rPr lang="ru-RU" dirty="0"/>
              <a:t>, де на </a:t>
            </a:r>
            <a:r>
              <a:rPr lang="ru-RU" dirty="0" err="1"/>
              <a:t>відстані</a:t>
            </a:r>
            <a:r>
              <a:rPr lang="ru-RU" dirty="0"/>
              <a:t> 500 млн св.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галактик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 smtClean="0"/>
              <a:t>.</a:t>
            </a:r>
          </a:p>
          <a:p>
            <a:r>
              <a:rPr lang="ru-RU" dirty="0" err="1"/>
              <a:t>О</a:t>
            </a:r>
            <a:r>
              <a:rPr lang="ru-RU" dirty="0" err="1" smtClean="0"/>
              <a:t>днією</a:t>
            </a:r>
            <a:r>
              <a:rPr lang="ru-RU" dirty="0" smtClean="0"/>
              <a:t>  з </a:t>
            </a:r>
            <a:r>
              <a:rPr lang="ru-RU" dirty="0" err="1" smtClean="0"/>
              <a:t>характерних</a:t>
            </a:r>
            <a:r>
              <a:rPr lang="ru-RU" dirty="0" smtClean="0"/>
              <a:t> </a:t>
            </a:r>
            <a:r>
              <a:rPr lang="ru-RU" dirty="0" err="1" smtClean="0"/>
              <a:t>рисо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/>
              <a:t>галактик у </a:t>
            </a:r>
            <a:r>
              <a:rPr lang="ru-RU" dirty="0" err="1"/>
              <a:t>просторі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розміщені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у великому </a:t>
            </a:r>
            <a:r>
              <a:rPr lang="ru-RU" dirty="0" err="1"/>
              <a:t>масштабі</a:t>
            </a:r>
            <a:r>
              <a:rPr lang="ru-RU" dirty="0"/>
              <a:t> не хаотично, а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дивні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 з волокон. </a:t>
            </a:r>
            <a:r>
              <a:rPr lang="ru-RU" dirty="0" err="1"/>
              <a:t>Ці</a:t>
            </a:r>
            <a:r>
              <a:rPr lang="ru-RU" dirty="0"/>
              <a:t> волокна </a:t>
            </a:r>
            <a:r>
              <a:rPr lang="ru-RU" dirty="0" err="1"/>
              <a:t>оточують</a:t>
            </a:r>
            <a:r>
              <a:rPr lang="ru-RU" dirty="0"/>
              <a:t> </a:t>
            </a:r>
            <a:r>
              <a:rPr lang="ru-RU" dirty="0" err="1"/>
              <a:t>гігантські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пусті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— </a:t>
            </a:r>
            <a:r>
              <a:rPr lang="ru-RU" dirty="0" err="1"/>
              <a:t>порожнечі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порожнечі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300 млн св. </a:t>
            </a:r>
            <a:r>
              <a:rPr lang="ru-RU" dirty="0" err="1"/>
              <a:t>років</a:t>
            </a:r>
            <a:r>
              <a:rPr lang="ru-RU" dirty="0"/>
              <a:t> —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53433" r="22395" b="-51266"/>
          <a:stretch/>
        </p:blipFill>
        <p:spPr bwMode="auto">
          <a:xfrm>
            <a:off x="1835696" y="1479246"/>
            <a:ext cx="5776461" cy="787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565956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Розподіл галактик у Всесвіті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554913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Імовірнішим</a:t>
            </a:r>
            <a:r>
              <a:rPr lang="ru-RU" sz="2400" dirty="0" smtClean="0"/>
              <a:t> </a:t>
            </a:r>
            <a:r>
              <a:rPr lang="ru-RU" sz="2400" dirty="0" err="1"/>
              <a:t>поясненням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волокнистої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Всесвіту</a:t>
            </a:r>
            <a:r>
              <a:rPr lang="ru-RU" sz="2400" dirty="0"/>
              <a:t> є те, </a:t>
            </a:r>
            <a:r>
              <a:rPr lang="ru-RU" sz="2400" dirty="0" err="1"/>
              <a:t>що</a:t>
            </a:r>
            <a:r>
              <a:rPr lang="ru-RU" sz="2400" dirty="0"/>
              <a:t> галактики у </a:t>
            </a:r>
            <a:r>
              <a:rPr lang="ru-RU" sz="2400" dirty="0" err="1"/>
              <a:t>просторі</a:t>
            </a:r>
            <a:r>
              <a:rPr lang="ru-RU" sz="2400" dirty="0"/>
              <a:t> </a:t>
            </a:r>
            <a:r>
              <a:rPr lang="ru-RU" sz="2400" dirty="0" err="1"/>
              <a:t>розташовані</a:t>
            </a:r>
            <a:r>
              <a:rPr lang="ru-RU" sz="2400" dirty="0"/>
              <a:t> на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величезних</a:t>
            </a:r>
            <a:r>
              <a:rPr lang="ru-RU" sz="2400" dirty="0"/>
              <a:t> </a:t>
            </a:r>
            <a:r>
              <a:rPr lang="ru-RU" sz="2400" dirty="0" err="1"/>
              <a:t>бульбашок</a:t>
            </a:r>
            <a:r>
              <a:rPr lang="ru-RU" sz="2400" dirty="0"/>
              <a:t>, а </a:t>
            </a:r>
            <a:r>
              <a:rPr lang="ru-RU" sz="2400" dirty="0" err="1"/>
              <a:t>порожнечі</a:t>
            </a:r>
            <a:r>
              <a:rPr lang="ru-RU" sz="2400" dirty="0"/>
              <a:t> є </a:t>
            </a:r>
            <a:r>
              <a:rPr lang="ru-RU" sz="2400" dirty="0" err="1"/>
              <a:t>їхньою</a:t>
            </a:r>
            <a:r>
              <a:rPr lang="ru-RU" sz="2400" dirty="0"/>
              <a:t> </a:t>
            </a:r>
            <a:r>
              <a:rPr lang="ru-RU" sz="2400" dirty="0" err="1"/>
              <a:t>внутрішньою</a:t>
            </a:r>
            <a:r>
              <a:rPr lang="ru-RU" sz="2400" dirty="0"/>
              <a:t> </a:t>
            </a:r>
            <a:r>
              <a:rPr lang="ru-RU" sz="2400" dirty="0" err="1"/>
              <a:t>областю</a:t>
            </a:r>
            <a:r>
              <a:rPr lang="ru-RU" sz="2400" dirty="0"/>
              <a:t>. З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нам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здається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галактики </a:t>
            </a:r>
            <a:r>
              <a:rPr lang="ru-RU" sz="2400" dirty="0" err="1"/>
              <a:t>розташовані</a:t>
            </a:r>
            <a:r>
              <a:rPr lang="ru-RU" sz="2400" dirty="0"/>
              <a:t> </a:t>
            </a:r>
            <a:r>
              <a:rPr lang="ru-RU" sz="2400" dirty="0" err="1"/>
              <a:t>подібно</a:t>
            </a:r>
            <a:r>
              <a:rPr lang="ru-RU" sz="2400" dirty="0"/>
              <a:t> до </a:t>
            </a:r>
            <a:r>
              <a:rPr lang="ru-RU" sz="2400" dirty="0" err="1"/>
              <a:t>намиста</a:t>
            </a:r>
            <a:r>
              <a:rPr lang="ru-RU" sz="2400" dirty="0"/>
              <a:t>, яке </a:t>
            </a:r>
            <a:r>
              <a:rPr lang="ru-RU" sz="2400" dirty="0" err="1"/>
              <a:t>нанизане</a:t>
            </a:r>
            <a:r>
              <a:rPr lang="ru-RU" sz="2400" dirty="0"/>
              <a:t> на волокнах, </a:t>
            </a:r>
            <a:r>
              <a:rPr lang="ru-RU" sz="2400" dirty="0" err="1"/>
              <a:t>бо</a:t>
            </a:r>
            <a:r>
              <a:rPr lang="ru-RU" sz="2400" dirty="0"/>
              <a:t> ми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бачимо</a:t>
            </a:r>
            <a:r>
              <a:rPr lang="ru-RU" sz="2400" dirty="0"/>
              <a:t> на </a:t>
            </a:r>
            <a:r>
              <a:rPr lang="ru-RU" sz="2400" dirty="0" err="1"/>
              <a:t>обідках</a:t>
            </a:r>
            <a:r>
              <a:rPr lang="ru-RU" sz="2400" dirty="0"/>
              <a:t> </a:t>
            </a:r>
            <a:r>
              <a:rPr lang="ru-RU" sz="2400" dirty="0" err="1"/>
              <a:t>величезних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бульбашок</a:t>
            </a:r>
            <a:r>
              <a:rPr lang="ru-RU" sz="2400" dirty="0"/>
              <a:t>. </a:t>
            </a:r>
            <a:r>
              <a:rPr lang="ru-RU" sz="2400" dirty="0" err="1"/>
              <a:t>Найбільшим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таких </a:t>
            </a:r>
            <a:r>
              <a:rPr lang="ru-RU" sz="2400" dirty="0" err="1"/>
              <a:t>космічних</a:t>
            </a:r>
            <a:r>
              <a:rPr lang="ru-RU" sz="2400" dirty="0"/>
              <a:t> волокон у </a:t>
            </a:r>
            <a:r>
              <a:rPr lang="ru-RU" sz="2400" dirty="0" err="1"/>
              <a:t>структурі</a:t>
            </a:r>
            <a:r>
              <a:rPr lang="ru-RU" sz="2400" dirty="0"/>
              <a:t> галактик і є Велика </a:t>
            </a:r>
            <a:r>
              <a:rPr lang="ru-RU" sz="2400" dirty="0" err="1"/>
              <a:t>Стіна</a:t>
            </a:r>
            <a:r>
              <a:rPr lang="ru-RU" sz="2400" dirty="0"/>
              <a:t> </a:t>
            </a:r>
            <a:r>
              <a:rPr lang="ru-RU" sz="2400" dirty="0" err="1"/>
              <a:t>завдовжки</a:t>
            </a:r>
            <a:r>
              <a:rPr lang="ru-RU" sz="2400" dirty="0"/>
              <a:t> 600 млн св. </a:t>
            </a:r>
            <a:r>
              <a:rPr lang="ru-RU" sz="2400" dirty="0" err="1"/>
              <a:t>років</a:t>
            </a:r>
            <a:r>
              <a:rPr lang="ru-RU" sz="2400" dirty="0"/>
              <a:t> і </a:t>
            </a:r>
            <a:r>
              <a:rPr lang="ru-RU" sz="2400" dirty="0" err="1"/>
              <a:t>завширшки</a:t>
            </a:r>
            <a:r>
              <a:rPr lang="ru-RU" sz="2400" dirty="0"/>
              <a:t> 200 млн св.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Просторова</a:t>
            </a:r>
            <a:r>
              <a:rPr lang="ru-RU" sz="2400" dirty="0"/>
              <a:t> модель </a:t>
            </a:r>
            <a:r>
              <a:rPr lang="ru-RU" sz="2400" dirty="0" err="1"/>
              <a:t>Всесвіту</a:t>
            </a:r>
            <a:r>
              <a:rPr lang="ru-RU" sz="2400" dirty="0"/>
              <a:t> </a:t>
            </a:r>
            <a:r>
              <a:rPr lang="ru-RU" sz="2400" dirty="0" err="1"/>
              <a:t>нагадує</a:t>
            </a:r>
            <a:r>
              <a:rPr lang="ru-RU" sz="2400" dirty="0"/>
              <a:t> шматок </a:t>
            </a:r>
            <a:r>
              <a:rPr lang="ru-RU" sz="2400" dirty="0" err="1"/>
              <a:t>пемзи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у </a:t>
            </a:r>
            <a:r>
              <a:rPr lang="ru-RU" sz="2400" dirty="0" err="1"/>
              <a:t>цілому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однорідну</a:t>
            </a:r>
            <a:r>
              <a:rPr lang="ru-RU" sz="2400" dirty="0"/>
              <a:t> структуру, але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обєкти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порожнини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92888" cy="548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15200" cy="709972"/>
          </a:xfrm>
        </p:spPr>
        <p:txBody>
          <a:bodyPr/>
          <a:lstStyle/>
          <a:p>
            <a:r>
              <a:rPr lang="uk-UA" dirty="0" smtClean="0"/>
              <a:t>Закон </a:t>
            </a:r>
            <a:r>
              <a:rPr lang="uk-UA" dirty="0" err="1" smtClean="0"/>
              <a:t>Габбла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5616624" cy="5328591"/>
          </a:xfrm>
        </p:spPr>
        <p:txBody>
          <a:bodyPr/>
          <a:lstStyle/>
          <a:p>
            <a:r>
              <a:rPr lang="ru-RU" dirty="0"/>
              <a:t>У 1929 р. </a:t>
            </a:r>
            <a:r>
              <a:rPr lang="ru-RU" dirty="0" err="1"/>
              <a:t>американський</a:t>
            </a:r>
            <a:r>
              <a:rPr lang="ru-RU" dirty="0"/>
              <a:t> астроном Е. </a:t>
            </a:r>
            <a:r>
              <a:rPr lang="ru-RU" dirty="0" err="1"/>
              <a:t>Габбл</a:t>
            </a:r>
            <a:r>
              <a:rPr lang="ru-RU" dirty="0"/>
              <a:t> </a:t>
            </a:r>
            <a:r>
              <a:rPr lang="ru-RU" dirty="0" err="1"/>
              <a:t>досліджував</a:t>
            </a:r>
            <a:r>
              <a:rPr lang="ru-RU" dirty="0"/>
              <a:t> </a:t>
            </a:r>
            <a:r>
              <a:rPr lang="ru-RU" dirty="0" err="1"/>
              <a:t>спектри</a:t>
            </a:r>
            <a:r>
              <a:rPr lang="ru-RU" dirty="0"/>
              <a:t> галактик і </a:t>
            </a:r>
            <a:r>
              <a:rPr lang="ru-RU" dirty="0" err="1"/>
              <a:t>звернув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поглинання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спектрах </a:t>
            </a:r>
            <a:r>
              <a:rPr lang="ru-RU" dirty="0" err="1"/>
              <a:t>зміщені</a:t>
            </a:r>
            <a:r>
              <a:rPr lang="ru-RU" dirty="0"/>
              <a:t> в 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ефектом</a:t>
            </a:r>
            <a:r>
              <a:rPr lang="ru-RU" dirty="0"/>
              <a:t> </a:t>
            </a:r>
            <a:r>
              <a:rPr lang="ru-RU" dirty="0" err="1"/>
              <a:t>Допплера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галактики </a:t>
            </a:r>
            <a:r>
              <a:rPr lang="ru-RU" dirty="0" err="1"/>
              <a:t>від</a:t>
            </a:r>
            <a:r>
              <a:rPr lang="ru-RU" dirty="0"/>
              <a:t> нас </a:t>
            </a:r>
            <a:r>
              <a:rPr lang="ru-RU" dirty="0" err="1"/>
              <a:t>віддаляються</a:t>
            </a:r>
            <a:r>
              <a:rPr lang="ru-RU" dirty="0" smtClean="0"/>
              <a:t>.</a:t>
            </a:r>
          </a:p>
          <a:p>
            <a:r>
              <a:rPr lang="ru-RU" dirty="0" err="1"/>
              <a:t>Крім</a:t>
            </a:r>
            <a:r>
              <a:rPr lang="ru-RU" dirty="0"/>
              <a:t> того,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зміщення</a:t>
            </a:r>
            <a:r>
              <a:rPr lang="ru-RU" dirty="0"/>
              <a:t> </a:t>
            </a:r>
            <a:r>
              <a:rPr lang="ru-RU" dirty="0" err="1"/>
              <a:t>спектральних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галактики </a:t>
            </a:r>
            <a:r>
              <a:rPr lang="ru-RU" dirty="0" err="1"/>
              <a:t>віддаляються</a:t>
            </a:r>
            <a:r>
              <a:rPr lang="ru-RU" dirty="0"/>
              <a:t>.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«</a:t>
            </a:r>
            <a:r>
              <a:rPr lang="ru-RU" dirty="0" err="1"/>
              <a:t>тікають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нас </a:t>
            </a:r>
            <a:r>
              <a:rPr lang="ru-RU" dirty="0" err="1"/>
              <a:t>інші</a:t>
            </a:r>
            <a:r>
              <a:rPr lang="ru-RU" dirty="0"/>
              <a:t> галактики, </a:t>
            </a:r>
            <a:r>
              <a:rPr lang="ru-RU" dirty="0" err="1"/>
              <a:t>збільшується</a:t>
            </a:r>
            <a:r>
              <a:rPr lang="ru-RU" dirty="0"/>
              <a:t> прямо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галактик (закон </a:t>
            </a:r>
            <a:r>
              <a:rPr lang="ru-RU" dirty="0" err="1"/>
              <a:t>Габбла</a:t>
            </a:r>
            <a:r>
              <a:rPr lang="ru-RU" dirty="0"/>
              <a:t>): </a:t>
            </a:r>
            <a:r>
              <a:rPr lang="en-US" dirty="0"/>
              <a:t>V=</a:t>
            </a:r>
            <a:r>
              <a:rPr lang="en-US" dirty="0" err="1"/>
              <a:t>Hr</a:t>
            </a:r>
            <a:r>
              <a:rPr lang="en-US" dirty="0"/>
              <a:t>, </a:t>
            </a:r>
            <a:r>
              <a:rPr lang="ru-RU" dirty="0"/>
              <a:t>де </a:t>
            </a:r>
            <a:r>
              <a:rPr lang="en-US" dirty="0"/>
              <a:t>V — </a:t>
            </a:r>
            <a:r>
              <a:rPr lang="ru-RU" dirty="0" err="1"/>
              <a:t>швидкість</a:t>
            </a:r>
            <a:r>
              <a:rPr lang="ru-RU" dirty="0"/>
              <a:t> галактики, Н — стала </a:t>
            </a:r>
            <a:r>
              <a:rPr lang="ru-RU" dirty="0" err="1"/>
              <a:t>Габбла</a:t>
            </a:r>
            <a:r>
              <a:rPr lang="ru-RU" dirty="0"/>
              <a:t>, </a:t>
            </a:r>
            <a:r>
              <a:rPr lang="en-US" dirty="0"/>
              <a:t>r — </a:t>
            </a:r>
            <a:r>
              <a:rPr lang="ru-RU" dirty="0" err="1"/>
              <a:t>відстань</a:t>
            </a:r>
            <a:r>
              <a:rPr lang="ru-RU" dirty="0"/>
              <a:t> до галактики в мегапарсеках. За </a:t>
            </a:r>
            <a:r>
              <a:rPr lang="ru-RU" dirty="0" err="1"/>
              <a:t>останніми</a:t>
            </a:r>
            <a:r>
              <a:rPr lang="ru-RU" dirty="0"/>
              <a:t> </a:t>
            </a:r>
            <a:r>
              <a:rPr lang="ru-RU" dirty="0" err="1"/>
              <a:t>вимірами</a:t>
            </a:r>
            <a:r>
              <a:rPr lang="ru-RU" dirty="0"/>
              <a:t> Н≈70 км/(с*</a:t>
            </a:r>
            <a:r>
              <a:rPr lang="ru-RU" dirty="0" err="1"/>
              <a:t>Мпк</a:t>
            </a:r>
            <a:r>
              <a:rPr lang="ru-RU" dirty="0"/>
              <a:t>)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24744"/>
            <a:ext cx="2857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315200" cy="1154097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690048" cy="52566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uk-UA" sz="2800" dirty="0" smtClean="0"/>
              <a:t>Будова Всесвіту</a:t>
            </a:r>
            <a:r>
              <a:rPr lang="en-US" sz="2800" dirty="0" smtClean="0"/>
              <a:t>;</a:t>
            </a:r>
          </a:p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15200" cy="709972"/>
          </a:xfrm>
        </p:spPr>
        <p:txBody>
          <a:bodyPr/>
          <a:lstStyle/>
          <a:p>
            <a:r>
              <a:rPr lang="uk-UA" dirty="0" smtClean="0"/>
              <a:t>Моделі Всесвіту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68761"/>
            <a:ext cx="7315200" cy="5040600"/>
          </a:xfrm>
        </p:spPr>
        <p:txBody>
          <a:bodyPr>
            <a:norm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 </a:t>
            </a:r>
            <a:r>
              <a:rPr lang="ru-RU" sz="2400" dirty="0" err="1"/>
              <a:t>Всесвіту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відповідь</a:t>
            </a:r>
            <a:r>
              <a:rPr lang="ru-RU" sz="2400" dirty="0"/>
              <a:t> на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dirty="0" err="1"/>
              <a:t>запитання</a:t>
            </a:r>
            <a:r>
              <a:rPr lang="ru-RU" sz="2400" dirty="0"/>
              <a:t>: «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Всесвіт</a:t>
            </a:r>
            <a:r>
              <a:rPr lang="ru-RU" sz="2400" dirty="0"/>
              <a:t> </a:t>
            </a:r>
            <a:r>
              <a:rPr lang="ru-RU" sz="2400" dirty="0" err="1"/>
              <a:t>якусь</a:t>
            </a:r>
            <a:r>
              <a:rPr lang="ru-RU" sz="2400" dirty="0"/>
              <a:t> межу у </a:t>
            </a:r>
            <a:r>
              <a:rPr lang="ru-RU" sz="2400" dirty="0" err="1"/>
              <a:t>просторі</a:t>
            </a:r>
            <a:r>
              <a:rPr lang="ru-RU" sz="2400" dirty="0"/>
              <a:t>?». </a:t>
            </a:r>
            <a:r>
              <a:rPr lang="ru-RU" sz="2400" dirty="0" err="1"/>
              <a:t>Нескінченний</a:t>
            </a:r>
            <a:r>
              <a:rPr lang="ru-RU" sz="2400" dirty="0"/>
              <a:t> і </a:t>
            </a:r>
            <a:r>
              <a:rPr lang="ru-RU" sz="2400" dirty="0" err="1"/>
              <a:t>безмежний</a:t>
            </a:r>
            <a:r>
              <a:rPr lang="ru-RU" sz="2400" dirty="0"/>
              <a:t> у </a:t>
            </a:r>
            <a:r>
              <a:rPr lang="ru-RU" sz="2400" dirty="0" err="1"/>
              <a:t>просторі</a:t>
            </a:r>
            <a:r>
              <a:rPr lang="ru-RU" sz="2400" dirty="0"/>
              <a:t> та </a:t>
            </a:r>
            <a:r>
              <a:rPr lang="ru-RU" sz="2400" dirty="0" err="1"/>
              <a:t>часі</a:t>
            </a:r>
            <a:r>
              <a:rPr lang="ru-RU" sz="2400" dirty="0"/>
              <a:t> </a:t>
            </a:r>
            <a:r>
              <a:rPr lang="ru-RU" sz="2400" dirty="0" err="1"/>
              <a:t>Всесвіт</a:t>
            </a:r>
            <a:r>
              <a:rPr lang="ru-RU" sz="2400" dirty="0"/>
              <a:t> </a:t>
            </a:r>
            <a:r>
              <a:rPr lang="ru-RU" sz="2400" dirty="0" err="1"/>
              <a:t>привертає</a:t>
            </a:r>
            <a:r>
              <a:rPr lang="ru-RU" sz="2400" dirty="0"/>
              <a:t> до себе </a:t>
            </a:r>
            <a:r>
              <a:rPr lang="ru-RU" sz="2400" dirty="0" err="1"/>
              <a:t>увагу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країв</a:t>
            </a:r>
            <a:r>
              <a:rPr lang="ru-RU" sz="2400" dirty="0"/>
              <a:t> і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нескінченну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зір</a:t>
            </a:r>
            <a:r>
              <a:rPr lang="ru-RU" sz="2400" dirty="0"/>
              <a:t> та галактик. Але в такому </a:t>
            </a:r>
            <a:r>
              <a:rPr lang="ru-RU" sz="2400" dirty="0" err="1"/>
              <a:t>вічному</a:t>
            </a:r>
            <a:r>
              <a:rPr lang="ru-RU" sz="2400" dirty="0"/>
              <a:t> та </a:t>
            </a:r>
            <a:r>
              <a:rPr lang="ru-RU" sz="2400" dirty="0" err="1"/>
              <a:t>безмежному</a:t>
            </a:r>
            <a:r>
              <a:rPr lang="ru-RU" sz="2400" dirty="0"/>
              <a:t> </a:t>
            </a:r>
            <a:r>
              <a:rPr lang="ru-RU" sz="2400" dirty="0" err="1"/>
              <a:t>Всесвіті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</a:t>
            </a:r>
            <a:r>
              <a:rPr lang="ru-RU" sz="2400" dirty="0" err="1"/>
              <a:t>суперечності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 </a:t>
            </a:r>
            <a:r>
              <a:rPr lang="ru-RU" sz="2400" dirty="0" err="1"/>
              <a:t>астрономії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космологічними</a:t>
            </a:r>
            <a:r>
              <a:rPr lang="ru-RU" sz="2400" dirty="0"/>
              <a:t> парадоксами.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77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650041"/>
          </a:xfrm>
        </p:spPr>
        <p:txBody>
          <a:bodyPr>
            <a:normAutofit fontScale="90000"/>
          </a:bodyPr>
          <a:lstStyle/>
          <a:p>
            <a:r>
              <a:rPr lang="uk-UA" dirty="0"/>
              <a:t>Моделі Всесвіту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5"/>
            <a:ext cx="4680520" cy="5184616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космологічні</a:t>
            </a:r>
            <a:r>
              <a:rPr lang="ru-RU" dirty="0"/>
              <a:t> </a:t>
            </a:r>
            <a:r>
              <a:rPr lang="ru-RU" dirty="0" err="1"/>
              <a:t>парадокси</a:t>
            </a:r>
            <a:r>
              <a:rPr lang="ru-RU" dirty="0"/>
              <a:t>: </a:t>
            </a:r>
            <a:r>
              <a:rPr lang="ru-RU" dirty="0" err="1"/>
              <a:t>фотометричний</a:t>
            </a:r>
            <a:r>
              <a:rPr lang="ru-RU" dirty="0"/>
              <a:t>, </a:t>
            </a:r>
            <a:r>
              <a:rPr lang="ru-RU" dirty="0" err="1"/>
              <a:t>гравітаційний</a:t>
            </a:r>
            <a:r>
              <a:rPr lang="ru-RU" dirty="0"/>
              <a:t> та «</a:t>
            </a:r>
            <a:r>
              <a:rPr lang="ru-RU" dirty="0" err="1"/>
              <a:t>теплої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»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Ми </a:t>
            </a:r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фотометричний</a:t>
            </a:r>
            <a:r>
              <a:rPr lang="ru-RU" dirty="0"/>
              <a:t> парадокс,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сформульований</a:t>
            </a:r>
            <a:r>
              <a:rPr lang="ru-RU" dirty="0"/>
              <a:t> у 1744 р. </a:t>
            </a:r>
            <a:r>
              <a:rPr lang="ru-RU" dirty="0" err="1"/>
              <a:t>швейцарським</a:t>
            </a:r>
            <a:r>
              <a:rPr lang="ru-RU" dirty="0"/>
              <a:t> астрономом </a:t>
            </a:r>
            <a:r>
              <a:rPr lang="ru-RU" dirty="0" err="1"/>
              <a:t>Ж.Шезо</a:t>
            </a:r>
            <a:r>
              <a:rPr lang="ru-RU" dirty="0"/>
              <a:t> та </a:t>
            </a:r>
            <a:r>
              <a:rPr lang="ru-RU" dirty="0" err="1"/>
              <a:t>доповнений</a:t>
            </a:r>
            <a:r>
              <a:rPr lang="ru-RU" dirty="0"/>
              <a:t> </a:t>
            </a:r>
            <a:r>
              <a:rPr lang="ru-RU" dirty="0" err="1"/>
              <a:t>німецьким</a:t>
            </a:r>
            <a:r>
              <a:rPr lang="ru-RU" dirty="0"/>
              <a:t> астрономом </a:t>
            </a:r>
            <a:r>
              <a:rPr lang="ru-RU" dirty="0" err="1"/>
              <a:t>І.Ольберсом</a:t>
            </a:r>
            <a:r>
              <a:rPr lang="ru-RU" dirty="0"/>
              <a:t> у 1826 р.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719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637964"/>
          </a:xfrm>
        </p:spPr>
        <p:txBody>
          <a:bodyPr>
            <a:normAutofit fontScale="90000"/>
          </a:bodyPr>
          <a:lstStyle/>
          <a:p>
            <a:r>
              <a:rPr lang="uk-UA" dirty="0"/>
              <a:t>Моделі Всесвіту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5"/>
            <a:ext cx="7834064" cy="5184616"/>
          </a:xfrm>
        </p:spPr>
        <p:txBody>
          <a:bodyPr/>
          <a:lstStyle/>
          <a:p>
            <a:r>
              <a:rPr lang="ru-RU" dirty="0"/>
              <a:t> Ми </a:t>
            </a:r>
            <a:r>
              <a:rPr lang="ru-RU" dirty="0" err="1"/>
              <a:t>живемо</a:t>
            </a:r>
            <a:r>
              <a:rPr lang="ru-RU" dirty="0"/>
              <a:t> у </a:t>
            </a:r>
            <a:r>
              <a:rPr lang="ru-RU" dirty="0" err="1"/>
              <a:t>тривимірному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, і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закритий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але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скінченний</a:t>
            </a:r>
            <a:r>
              <a:rPr lang="ru-RU" dirty="0"/>
              <a:t> </a:t>
            </a:r>
            <a:r>
              <a:rPr lang="ru-RU" dirty="0" err="1"/>
              <a:t>обєм</a:t>
            </a:r>
            <a:r>
              <a:rPr lang="ru-RU" dirty="0"/>
              <a:t> і,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обмежену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і галактик. У такому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центра, </a:t>
            </a:r>
            <a:r>
              <a:rPr lang="ru-RU" dirty="0" err="1"/>
              <a:t>всі</a:t>
            </a:r>
            <a:r>
              <a:rPr lang="ru-RU" dirty="0"/>
              <a:t> точки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рівноправні</a:t>
            </a:r>
            <a:r>
              <a:rPr lang="ru-RU" dirty="0"/>
              <a:t> й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однорідний</a:t>
            </a:r>
            <a:r>
              <a:rPr lang="ru-RU" dirty="0"/>
              <a:t>.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, і </a:t>
            </a:r>
            <a:r>
              <a:rPr lang="ru-RU" dirty="0" err="1"/>
              <a:t>дізнатися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скінченним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762056" cy="5400599"/>
          </a:xfrm>
        </p:spPr>
        <p:txBody>
          <a:bodyPr/>
          <a:lstStyle/>
          <a:p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</a:t>
            </a:r>
            <a:r>
              <a:rPr lang="ru-RU" dirty="0" err="1"/>
              <a:t>комірчасту</a:t>
            </a:r>
            <a:r>
              <a:rPr lang="ru-RU" dirty="0"/>
              <a:t> структуру,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гравітаційна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.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й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налічують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і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обєктів</a:t>
            </a:r>
            <a:r>
              <a:rPr lang="ru-RU" dirty="0"/>
              <a:t>. У </a:t>
            </a:r>
            <a:r>
              <a:rPr lang="ru-RU" dirty="0" err="1"/>
              <a:t>спільному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галактик </a:t>
            </a:r>
            <a:r>
              <a:rPr lang="ru-RU" dirty="0" err="1"/>
              <a:t>розташовуються</a:t>
            </a:r>
            <a:r>
              <a:rPr lang="ru-RU" dirty="0"/>
              <a:t> уже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центра. Галактики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у великому </a:t>
            </a:r>
            <a:r>
              <a:rPr lang="ru-RU" dirty="0" err="1"/>
              <a:t>масштабі</a:t>
            </a:r>
            <a:r>
              <a:rPr lang="ru-RU" dirty="0"/>
              <a:t> не хаотично, а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дивні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 з волокон. Ми </a:t>
            </a:r>
            <a:r>
              <a:rPr lang="ru-RU" dirty="0" err="1"/>
              <a:t>живемо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розширюється</a:t>
            </a:r>
            <a:r>
              <a:rPr lang="ru-RU" dirty="0"/>
              <a:t> у </a:t>
            </a:r>
            <a:r>
              <a:rPr lang="ru-RU" dirty="0" err="1"/>
              <a:t>безмежному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2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2571"/>
            <a:ext cx="7315200" cy="1154097"/>
          </a:xfrm>
        </p:spPr>
        <p:txBody>
          <a:bodyPr/>
          <a:lstStyle/>
          <a:p>
            <a:r>
              <a:rPr lang="uk-UA" dirty="0" smtClean="0"/>
              <a:t>Будова Всесвіту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02604" cy="573325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весь </a:t>
            </a:r>
            <a:r>
              <a:rPr lang="ru-RU" dirty="0" err="1"/>
              <a:t>безмежний</a:t>
            </a:r>
            <a:r>
              <a:rPr lang="ru-RU" dirty="0"/>
              <a:t> 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і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хмар</a:t>
            </a:r>
            <a:r>
              <a:rPr lang="ru-RU" dirty="0"/>
              <a:t> пилу і газу, </a:t>
            </a:r>
            <a:r>
              <a:rPr lang="ru-RU" dirty="0" err="1"/>
              <a:t>міжзоряної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Зоряне</a:t>
            </a:r>
            <a:r>
              <a:rPr lang="ru-RU" dirty="0"/>
              <a:t> небо </a:t>
            </a:r>
            <a:r>
              <a:rPr lang="ru-RU" dirty="0" err="1"/>
              <a:t>вивчається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віків</a:t>
            </a:r>
            <a:r>
              <a:rPr lang="ru-RU" dirty="0" smtClean="0"/>
              <a:t>.</a:t>
            </a:r>
            <a:r>
              <a:rPr lang="ru-RU" dirty="0"/>
              <a:t>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телескопів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все </a:t>
            </a:r>
            <a:r>
              <a:rPr lang="ru-RU" dirty="0" err="1"/>
              <a:t>глибше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до </a:t>
            </a:r>
            <a:r>
              <a:rPr lang="ru-RU" dirty="0" err="1"/>
              <a:t>таємниць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Доступну</a:t>
            </a:r>
            <a:r>
              <a:rPr lang="ru-RU" dirty="0"/>
              <a:t> для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smtClean="0"/>
              <a:t>Метагалактикою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/>
              <a:t>оптичні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зоряні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віддалені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на 5-6 млрд.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радіотелескопів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— на </a:t>
            </a:r>
            <a:r>
              <a:rPr lang="ru-RU" dirty="0" err="1"/>
              <a:t>відстань</a:t>
            </a:r>
            <a:r>
              <a:rPr lang="ru-RU" dirty="0"/>
              <a:t> до 15 млрд.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  <a:r>
              <a:rPr lang="ru-RU" sz="1800" dirty="0"/>
              <a:t> </a:t>
            </a:r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860032" cy="262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42843" cy="605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864096"/>
          </a:xfrm>
        </p:spPr>
        <p:txBody>
          <a:bodyPr/>
          <a:lstStyle/>
          <a:p>
            <a:r>
              <a:rPr lang="uk-UA" dirty="0" smtClean="0"/>
              <a:t>Будова Всесвіту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54278"/>
            <a:ext cx="4248472" cy="5400599"/>
          </a:xfrm>
        </p:spPr>
        <p:txBody>
          <a:bodyPr>
            <a:normAutofit/>
          </a:bodyPr>
          <a:lstStyle/>
          <a:p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світів</a:t>
            </a:r>
            <a:r>
              <a:rPr lang="ru-RU" dirty="0"/>
              <a:t> – </a:t>
            </a:r>
            <a:r>
              <a:rPr lang="ru-RU" b="1" dirty="0"/>
              <a:t>галактик</a:t>
            </a:r>
            <a:r>
              <a:rPr lang="ru-RU" dirty="0"/>
              <a:t>. </a:t>
            </a:r>
            <a:r>
              <a:rPr lang="ru-RU" dirty="0" err="1"/>
              <a:t>Однією</a:t>
            </a:r>
            <a:r>
              <a:rPr lang="ru-RU" dirty="0"/>
              <a:t> з них є наша Галактика, до </a:t>
            </a:r>
            <a:r>
              <a:rPr lang="ru-RU" dirty="0" err="1"/>
              <a:t>якої</a:t>
            </a:r>
            <a:r>
              <a:rPr lang="ru-RU" dirty="0"/>
              <a:t> входить </a:t>
            </a:r>
            <a:r>
              <a:rPr lang="ru-RU" dirty="0" err="1"/>
              <a:t>Сонячна</a:t>
            </a:r>
            <a:r>
              <a:rPr lang="ru-RU" dirty="0"/>
              <a:t> система. </a:t>
            </a:r>
            <a:r>
              <a:rPr lang="ru-RU" dirty="0" err="1"/>
              <a:t>Сонячна</a:t>
            </a:r>
            <a:r>
              <a:rPr lang="ru-RU" dirty="0"/>
              <a:t> система </a:t>
            </a:r>
            <a:r>
              <a:rPr lang="ru-RU" dirty="0" err="1"/>
              <a:t>розташована</a:t>
            </a:r>
            <a:r>
              <a:rPr lang="ru-RU" dirty="0"/>
              <a:t> на краю Галактики, тому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Галактики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/>
              <a:t> – </a:t>
            </a:r>
            <a:r>
              <a:rPr lang="ru-RU" dirty="0" err="1"/>
              <a:t>світлу</a:t>
            </a:r>
            <a:r>
              <a:rPr lang="ru-RU" dirty="0"/>
              <a:t> </a:t>
            </a:r>
            <a:r>
              <a:rPr lang="ru-RU" dirty="0" err="1"/>
              <a:t>смугу</a:t>
            </a:r>
            <a:r>
              <a:rPr lang="ru-RU" dirty="0"/>
              <a:t> з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проходить через усе </a:t>
            </a:r>
            <a:r>
              <a:rPr lang="ru-RU" dirty="0" err="1"/>
              <a:t>зоряне</a:t>
            </a:r>
            <a:r>
              <a:rPr lang="ru-RU" dirty="0"/>
              <a:t> небо. </a:t>
            </a:r>
            <a:r>
              <a:rPr lang="ru-RU" dirty="0" err="1"/>
              <a:t>Це</a:t>
            </a:r>
            <a:r>
              <a:rPr lang="ru-RU" dirty="0"/>
              <a:t> – </a:t>
            </a:r>
            <a:r>
              <a:rPr lang="ru-RU" b="1" i="1" dirty="0" err="1"/>
              <a:t>Молочний</a:t>
            </a:r>
            <a:r>
              <a:rPr lang="ru-RU" b="1" i="1" dirty="0"/>
              <a:t> шлях.</a:t>
            </a: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8552" y="595348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Наша Галактика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4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15200" cy="1154097"/>
          </a:xfrm>
        </p:spPr>
        <p:txBody>
          <a:bodyPr/>
          <a:lstStyle/>
          <a:p>
            <a:r>
              <a:rPr lang="uk-UA" dirty="0" smtClean="0"/>
              <a:t>Будова Всесвіту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0" y="1340768"/>
            <a:ext cx="9107079" cy="5508639"/>
          </a:xfrm>
        </p:spPr>
        <p:txBody>
          <a:bodyPr>
            <a:normAutofit/>
          </a:bodyPr>
          <a:lstStyle/>
          <a:p>
            <a:r>
              <a:rPr lang="ru-RU" dirty="0" err="1"/>
              <a:t>Зорі</a:t>
            </a:r>
            <a:r>
              <a:rPr lang="ru-RU" dirty="0"/>
              <a:t> в </a:t>
            </a:r>
            <a:r>
              <a:rPr lang="ru-RU" dirty="0" err="1"/>
              <a:t>Галактиці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існують</a:t>
            </a:r>
            <a:r>
              <a:rPr lang="ru-RU" dirty="0"/>
              <a:t> у </a:t>
            </a:r>
            <a:r>
              <a:rPr lang="ru-RU" dirty="0" err="1"/>
              <a:t>спільному</a:t>
            </a:r>
            <a:r>
              <a:rPr lang="ru-RU" dirty="0"/>
              <a:t> </a:t>
            </a:r>
            <a:r>
              <a:rPr lang="ru-RU" dirty="0" err="1"/>
              <a:t>гравітаційному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у </a:t>
            </a:r>
            <a:r>
              <a:rPr lang="ru-RU" dirty="0" err="1"/>
              <a:t>подвійних</a:t>
            </a:r>
            <a:r>
              <a:rPr lang="ru-RU" dirty="0"/>
              <a:t> та </a:t>
            </a:r>
            <a:r>
              <a:rPr lang="ru-RU" dirty="0" err="1"/>
              <a:t>кратних</a:t>
            </a:r>
            <a:r>
              <a:rPr lang="ru-RU" dirty="0"/>
              <a:t> системах,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центра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обертання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Найчисельніші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обєднання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налічують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обєктів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b="1" dirty="0" err="1"/>
              <a:t>зоряні</a:t>
            </a:r>
            <a:r>
              <a:rPr lang="ru-RU" b="1" dirty="0"/>
              <a:t> </a:t>
            </a:r>
            <a:r>
              <a:rPr lang="ru-RU" b="1" dirty="0" err="1"/>
              <a:t>скупчення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b="1" dirty="0" err="1"/>
              <a:t>асоціації</a:t>
            </a:r>
            <a:r>
              <a:rPr lang="ru-RU" dirty="0" smtClean="0"/>
              <a:t>.</a:t>
            </a:r>
          </a:p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однакових</a:t>
            </a:r>
            <a:r>
              <a:rPr lang="ru-RU" dirty="0"/>
              <a:t> 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на 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Найпоширенішим</a:t>
            </a:r>
            <a:r>
              <a:rPr lang="ru-RU" dirty="0"/>
              <a:t> </a:t>
            </a:r>
            <a:r>
              <a:rPr lang="ru-RU" dirty="0" err="1"/>
              <a:t>хімічним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 у </a:t>
            </a:r>
            <a:r>
              <a:rPr lang="ru-RU" dirty="0" err="1"/>
              <a:t>Всесвіті</a:t>
            </a:r>
            <a:r>
              <a:rPr lang="ru-RU" dirty="0"/>
              <a:t> є </a:t>
            </a:r>
            <a:r>
              <a:rPr lang="ru-RU" dirty="0" err="1"/>
              <a:t>гідроген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поступаються</a:t>
            </a:r>
            <a:r>
              <a:rPr lang="ru-RU" dirty="0"/>
              <a:t> по </a:t>
            </a:r>
            <a:r>
              <a:rPr lang="ru-RU" dirty="0" err="1"/>
              <a:t>черзі</a:t>
            </a:r>
            <a:r>
              <a:rPr lang="ru-RU" dirty="0"/>
              <a:t>: </a:t>
            </a:r>
            <a:r>
              <a:rPr lang="ru-RU" dirty="0" err="1"/>
              <a:t>гелій</a:t>
            </a:r>
            <a:r>
              <a:rPr lang="ru-RU" dirty="0"/>
              <a:t>, оксиген, </a:t>
            </a:r>
            <a:r>
              <a:rPr lang="ru-RU" dirty="0" err="1"/>
              <a:t>карбон,нітроген</a:t>
            </a:r>
            <a:r>
              <a:rPr lang="ru-RU" dirty="0"/>
              <a:t>. </a:t>
            </a:r>
            <a:r>
              <a:rPr lang="ru-RU" dirty="0" err="1"/>
              <a:t>Повсюди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 </a:t>
            </a:r>
            <a:r>
              <a:rPr lang="ru-RU" dirty="0" err="1"/>
              <a:t>речовиною</a:t>
            </a:r>
            <a:r>
              <a:rPr lang="ru-RU" dirty="0"/>
              <a:t> і </a:t>
            </a:r>
            <a:r>
              <a:rPr lang="ru-RU" dirty="0" err="1"/>
              <a:t>променевою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. </a:t>
            </a:r>
            <a:r>
              <a:rPr lang="ru-RU" dirty="0" err="1"/>
              <a:t>Поширеність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нуклеосинтезу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b="1" dirty="0" err="1"/>
              <a:t>Нуклеосинтез</a:t>
            </a:r>
            <a:r>
              <a:rPr lang="ru-RU" dirty="0"/>
              <a:t> —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 ядер </a:t>
            </a:r>
            <a:r>
              <a:rPr lang="ru-RU" dirty="0" err="1" smtClean="0"/>
              <a:t>атомів</a:t>
            </a:r>
            <a:r>
              <a:rPr lang="ru-RU" dirty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/>
              <a:t>елементів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еволюції</a:t>
            </a:r>
            <a:r>
              <a:rPr lang="ru-RU" dirty="0"/>
              <a:t> </a:t>
            </a:r>
            <a:r>
              <a:rPr lang="ru-RU" dirty="0" err="1"/>
              <a:t>Всесвіту</a:t>
            </a:r>
            <a:r>
              <a:rPr lang="ru-RU" dirty="0"/>
              <a:t>.</a:t>
            </a: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002"/>
            <a:ext cx="7272808" cy="666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457" y="0"/>
            <a:ext cx="7315200" cy="1154097"/>
          </a:xfrm>
        </p:spPr>
        <p:txBody>
          <a:bodyPr/>
          <a:lstStyle/>
          <a:p>
            <a:r>
              <a:rPr lang="uk-UA" dirty="0" smtClean="0"/>
              <a:t>Метагалактика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9" y="1124744"/>
            <a:ext cx="676272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4751" y="1340768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Метагалактика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― </a:t>
            </a:r>
            <a:r>
              <a:rPr lang="ru-RU" dirty="0" err="1"/>
              <a:t>частина</a:t>
            </a:r>
            <a:r>
              <a:rPr lang="ru-RU" dirty="0"/>
              <a:t> </a:t>
            </a:r>
            <a:r>
              <a:rPr lang="ru-RU" dirty="0" err="1"/>
              <a:t>Всесвіту</a:t>
            </a:r>
            <a:r>
              <a:rPr lang="ru-RU" dirty="0"/>
              <a:t>, доступна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астрономічним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. Метагалактика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систем (галактик).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937"/>
            <a:ext cx="7315200" cy="1154097"/>
          </a:xfrm>
        </p:spPr>
        <p:txBody>
          <a:bodyPr/>
          <a:lstStyle/>
          <a:p>
            <a:r>
              <a:rPr lang="uk-UA" dirty="0" smtClean="0"/>
              <a:t>Зоряні скупчення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3"/>
            <a:ext cx="7906072" cy="1224135"/>
          </a:xfrm>
        </p:spPr>
        <p:txBody>
          <a:bodyPr/>
          <a:lstStyle/>
          <a:p>
            <a:r>
              <a:rPr lang="uk-UA" dirty="0" smtClean="0"/>
              <a:t>Кулясті(складаються з мільйонів зір).</a:t>
            </a:r>
          </a:p>
          <a:p>
            <a:r>
              <a:rPr lang="uk-UA" dirty="0" smtClean="0"/>
              <a:t>Розсіяні(мають лише кілька тисяч об</a:t>
            </a:r>
            <a:r>
              <a:rPr lang="en-US" dirty="0" smtClean="0"/>
              <a:t>‘</a:t>
            </a:r>
            <a:r>
              <a:rPr lang="uk-UA" dirty="0" err="1" smtClean="0"/>
              <a:t>єктів</a:t>
            </a:r>
            <a:r>
              <a:rPr lang="uk-UA" dirty="0" smtClean="0"/>
              <a:t>(Найяскравіші з них Плеяди та </a:t>
            </a:r>
            <a:r>
              <a:rPr lang="uk-UA" dirty="0" err="1" smtClean="0"/>
              <a:t>Гіади</a:t>
            </a:r>
            <a:r>
              <a:rPr lang="uk-UA" dirty="0" smtClean="0"/>
              <a:t>)).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6480720" cy="431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9431" y="22726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Скупчення </a:t>
            </a:r>
            <a:r>
              <a:rPr lang="uk-UA" dirty="0" err="1" smtClean="0"/>
              <a:t>Гіади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057"/>
            <a:ext cx="7315200" cy="1154097"/>
          </a:xfrm>
        </p:spPr>
        <p:txBody>
          <a:bodyPr/>
          <a:lstStyle/>
          <a:p>
            <a:r>
              <a:rPr lang="uk-UA" dirty="0" smtClean="0"/>
              <a:t>Зоряні асоціації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1"/>
            <a:ext cx="7315200" cy="864097"/>
          </a:xfrm>
        </p:spPr>
        <p:txBody>
          <a:bodyPr/>
          <a:lstStyle/>
          <a:p>
            <a:r>
              <a:rPr lang="uk-UA" dirty="0" smtClean="0"/>
              <a:t>У зоряні асоціації входять відносно молоді зорі, які мають спільне походження.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17261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15200" cy="1154097"/>
          </a:xfrm>
        </p:spPr>
        <p:txBody>
          <a:bodyPr/>
          <a:lstStyle/>
          <a:p>
            <a:r>
              <a:rPr lang="uk-UA" dirty="0" smtClean="0"/>
              <a:t>Форма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968593"/>
          </a:xfrm>
        </p:spPr>
        <p:txBody>
          <a:bodyPr/>
          <a:lstStyle/>
          <a:p>
            <a:r>
              <a:rPr lang="uk-UA" dirty="0" smtClean="0"/>
              <a:t>Галактику часто зображують як зоряну систему у вигляді велетенського млинця, у якому зорі рухаються в одній </a:t>
            </a:r>
            <a:r>
              <a:rPr lang="uk-UA" dirty="0" err="1" smtClean="0"/>
              <a:t>площині.Насправді</a:t>
            </a:r>
            <a:r>
              <a:rPr lang="uk-UA" dirty="0" smtClean="0"/>
              <a:t> Галактика має сферичну форму з діаметром майже 300000 св. </a:t>
            </a:r>
            <a:r>
              <a:rPr lang="uk-UA" dirty="0"/>
              <a:t>р</a:t>
            </a:r>
            <a:r>
              <a:rPr lang="uk-UA" dirty="0" smtClean="0"/>
              <a:t>оків.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9487"/>
            <a:ext cx="5863743" cy="41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10566" r="49385" b="270"/>
          <a:stretch/>
        </p:blipFill>
        <p:spPr bwMode="auto">
          <a:xfrm>
            <a:off x="5449532" y="2429660"/>
            <a:ext cx="3384200" cy="503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144</TotalTime>
  <Words>1077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Перспектива</vt:lpstr>
      <vt:lpstr>Будова Всесвіту</vt:lpstr>
      <vt:lpstr>План</vt:lpstr>
      <vt:lpstr>Будова Всесвіту</vt:lpstr>
      <vt:lpstr>Будова Всесвіту</vt:lpstr>
      <vt:lpstr>Будова Всесвіту</vt:lpstr>
      <vt:lpstr>Метагалактика</vt:lpstr>
      <vt:lpstr>Зоряні скупчення</vt:lpstr>
      <vt:lpstr>Зоряні асоціації</vt:lpstr>
      <vt:lpstr>Форма Галактики</vt:lpstr>
      <vt:lpstr>Сферична складова Галактики</vt:lpstr>
      <vt:lpstr>Наша Галактика</vt:lpstr>
      <vt:lpstr>Центр Галактики</vt:lpstr>
      <vt:lpstr>Обертання зір у галактиці </vt:lpstr>
      <vt:lpstr>Спіральні рукави</vt:lpstr>
      <vt:lpstr>Найближчі сусіди Галактики</vt:lpstr>
      <vt:lpstr>Розподіл галактик у Всесвіті</vt:lpstr>
      <vt:lpstr>Розподіл галактик у Всесвіті</vt:lpstr>
      <vt:lpstr>Розподіл галактик у Всесвіті</vt:lpstr>
      <vt:lpstr>Закон Габбла</vt:lpstr>
      <vt:lpstr>Моделі Всесвіту</vt:lpstr>
      <vt:lpstr>Моделі Всесвіту</vt:lpstr>
      <vt:lpstr>Моделі Всесвіту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Всесвіту</dc:title>
  <dc:creator>Владимир</dc:creator>
  <cp:lastModifiedBy>Владимир</cp:lastModifiedBy>
  <cp:revision>14</cp:revision>
  <dcterms:created xsi:type="dcterms:W3CDTF">2013-12-15T09:21:37Z</dcterms:created>
  <dcterms:modified xsi:type="dcterms:W3CDTF">2013-12-15T16:45:18Z</dcterms:modified>
</cp:coreProperties>
</file>