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60" r:id="rId5"/>
    <p:sldId id="271" r:id="rId6"/>
    <p:sldId id="261" r:id="rId7"/>
    <p:sldId id="268" r:id="rId8"/>
    <p:sldId id="262" r:id="rId9"/>
    <p:sldId id="269" r:id="rId10"/>
    <p:sldId id="263" r:id="rId11"/>
    <p:sldId id="270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8000" dirty="0" smtClean="0">
                <a:solidFill>
                  <a:schemeClr val="accent1">
                    <a:lumMod val="75000"/>
                  </a:schemeClr>
                </a:solidFill>
              </a:rPr>
              <a:t>добавки</a:t>
            </a:r>
            <a:endParaRPr lang="ru-RU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9600" b="1" dirty="0" smtClean="0">
                <a:solidFill>
                  <a:schemeClr val="accent1">
                    <a:lumMod val="75000"/>
                  </a:schemeClr>
                </a:solidFill>
              </a:rPr>
              <a:t>Харчові</a:t>
            </a:r>
            <a:endParaRPr lang="ru-RU" sz="9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5720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Регулятори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кислотності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pH)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та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речовини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проти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злежування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комкування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(Е500 - Е599)</a:t>
            </a:r>
            <a:r>
              <a:rPr lang="ru-RU" b="1" dirty="0" smtClean="0"/>
              <a:t> -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регулюють</a:t>
            </a:r>
            <a:r>
              <a:rPr lang="ru-RU" b="1" dirty="0" smtClean="0"/>
              <a:t> в першу </a:t>
            </a:r>
            <a:r>
              <a:rPr lang="ru-RU" b="1" dirty="0" err="1" smtClean="0"/>
              <a:t>чергу</a:t>
            </a:r>
            <a:r>
              <a:rPr lang="ru-RU" b="1" dirty="0" smtClean="0"/>
              <a:t> </a:t>
            </a:r>
            <a:r>
              <a:rPr lang="ru-RU" b="1" dirty="0" err="1" smtClean="0"/>
              <a:t>кислотність</a:t>
            </a:r>
            <a:r>
              <a:rPr lang="ru-RU" b="1" dirty="0" smtClean="0"/>
              <a:t>, </a:t>
            </a:r>
            <a:r>
              <a:rPr lang="ru-RU" b="1" dirty="0" err="1" smtClean="0"/>
              <a:t>сипучість</a:t>
            </a:r>
            <a:r>
              <a:rPr lang="ru-RU" b="1" dirty="0" smtClean="0"/>
              <a:t>, </a:t>
            </a:r>
            <a:r>
              <a:rPr lang="ru-RU" b="1" dirty="0" err="1" smtClean="0"/>
              <a:t>однорідність</a:t>
            </a:r>
            <a:r>
              <a:rPr lang="ru-RU" b="1" dirty="0" smtClean="0"/>
              <a:t> </a:t>
            </a:r>
            <a:r>
              <a:rPr lang="ru-RU" b="1" dirty="0" err="1" smtClean="0"/>
              <a:t>продуктів</a:t>
            </a:r>
            <a:r>
              <a:rPr lang="ru-RU" b="1" dirty="0" smtClean="0"/>
              <a:t> </a:t>
            </a:r>
            <a:r>
              <a:rPr lang="ru-RU" b="1" dirty="0" err="1" smtClean="0"/>
              <a:t>харчування</a:t>
            </a:r>
            <a:r>
              <a:rPr lang="ru-RU" b="1" dirty="0" smtClean="0"/>
              <a:t> для </a:t>
            </a:r>
            <a:r>
              <a:rPr lang="ru-RU" b="1" dirty="0" err="1" smtClean="0"/>
              <a:t>покращення</a:t>
            </a:r>
            <a:r>
              <a:rPr lang="ru-RU" b="1" dirty="0" smtClean="0"/>
              <a:t> </a:t>
            </a:r>
            <a:r>
              <a:rPr lang="ru-RU" b="1" dirty="0" err="1" smtClean="0"/>
              <a:t>органо-лептичних</a:t>
            </a:r>
            <a:r>
              <a:rPr lang="ru-RU" b="1" dirty="0" smtClean="0"/>
              <a:t> </a:t>
            </a:r>
            <a:r>
              <a:rPr lang="ru-RU" b="1" dirty="0" err="1" smtClean="0"/>
              <a:t>показників</a:t>
            </a:r>
            <a:r>
              <a:rPr lang="ru-RU" b="1" dirty="0" smtClean="0"/>
              <a:t> та </a:t>
            </a:r>
            <a:r>
              <a:rPr lang="ru-RU" b="1" dirty="0" err="1" smtClean="0"/>
              <a:t>загального</a:t>
            </a:r>
            <a:r>
              <a:rPr lang="ru-RU" b="1" dirty="0" smtClean="0"/>
              <a:t> </a:t>
            </a:r>
            <a:r>
              <a:rPr lang="ru-RU" b="1" dirty="0" err="1" smtClean="0"/>
              <a:t>вигляду</a:t>
            </a:r>
            <a:r>
              <a:rPr lang="ru-RU" b="1" dirty="0" smtClean="0"/>
              <a:t> </a:t>
            </a:r>
            <a:r>
              <a:rPr lang="ru-RU" b="1" dirty="0" err="1" smtClean="0"/>
              <a:t>продуктів</a:t>
            </a:r>
            <a:r>
              <a:rPr lang="ru-RU" b="1" dirty="0" smtClean="0"/>
              <a:t>.</a:t>
            </a:r>
            <a:endParaRPr lang="en-US" b="1" dirty="0" smtClean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4419600"/>
            <a:ext cx="3581400" cy="19812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Підсилювачі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смаку та аромату (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ароматизатори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b="1" dirty="0" smtClean="0"/>
              <a:t>- Е600 - Е699, </a:t>
            </a:r>
            <a:r>
              <a:rPr lang="ru-RU" b="1" dirty="0" err="1" smtClean="0"/>
              <a:t>група</a:t>
            </a:r>
            <a:r>
              <a:rPr lang="ru-RU" b="1" dirty="0" smtClean="0"/>
              <a:t> добавок покликана </a:t>
            </a:r>
            <a:r>
              <a:rPr lang="ru-RU" b="1" dirty="0" err="1" smtClean="0"/>
              <a:t>допомогти</a:t>
            </a:r>
            <a:r>
              <a:rPr lang="ru-RU" b="1" dirty="0" smtClean="0"/>
              <a:t> </a:t>
            </a:r>
            <a:r>
              <a:rPr lang="ru-RU" b="1" dirty="0" err="1" smtClean="0"/>
              <a:t>створити</a:t>
            </a:r>
            <a:r>
              <a:rPr lang="ru-RU" b="1" dirty="0" smtClean="0"/>
              <a:t> в готовому </a:t>
            </a:r>
            <a:r>
              <a:rPr lang="ru-RU" b="1" dirty="0" err="1" smtClean="0"/>
              <a:t>продукті</a:t>
            </a:r>
            <a:r>
              <a:rPr lang="ru-RU" b="1" dirty="0" smtClean="0"/>
              <a:t> максимально </a:t>
            </a:r>
            <a:r>
              <a:rPr lang="ru-RU" b="1" dirty="0" err="1" smtClean="0"/>
              <a:t>стійкий</a:t>
            </a:r>
            <a:r>
              <a:rPr lang="ru-RU" b="1" dirty="0" smtClean="0"/>
              <a:t> та </a:t>
            </a:r>
            <a:r>
              <a:rPr lang="ru-RU" b="1" dirty="0" err="1" smtClean="0"/>
              <a:t>приємный</a:t>
            </a:r>
            <a:r>
              <a:rPr lang="ru-RU" b="1" dirty="0" smtClean="0"/>
              <a:t> для </a:t>
            </a:r>
            <a:r>
              <a:rPr lang="ru-RU" b="1" dirty="0" err="1" smtClean="0"/>
              <a:t>споживача</a:t>
            </a:r>
            <a:r>
              <a:rPr lang="ru-RU" b="1" dirty="0" smtClean="0"/>
              <a:t> смак та аромат.</a:t>
            </a:r>
          </a:p>
          <a:p>
            <a:endParaRPr lang="ru-RU" dirty="0"/>
          </a:p>
        </p:txBody>
      </p:sp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581400"/>
            <a:ext cx="3429000" cy="2819400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5102352"/>
          </a:xfrm>
        </p:spPr>
        <p:txBody>
          <a:bodyPr>
            <a:noAutofit/>
          </a:bodyPr>
          <a:lstStyle/>
          <a:p>
            <a:r>
              <a:rPr lang="ru-RU" sz="2500" b="1" dirty="0" err="1" smtClean="0">
                <a:solidFill>
                  <a:schemeClr val="accent1">
                    <a:lumMod val="75000"/>
                  </a:schemeClr>
                </a:solidFill>
              </a:rPr>
              <a:t>Антибіотики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</a:rPr>
              <a:t> (Е700 - Е799) </a:t>
            </a:r>
            <a:r>
              <a:rPr lang="ru-RU" sz="2500" b="1" dirty="0" smtClean="0"/>
              <a:t>- </a:t>
            </a:r>
            <a:r>
              <a:rPr lang="ru-RU" sz="2500" b="1" dirty="0" err="1" smtClean="0"/>
              <a:t>речовини</a:t>
            </a:r>
            <a:r>
              <a:rPr lang="ru-RU" sz="2500" b="1" dirty="0" smtClean="0"/>
              <a:t>, </a:t>
            </a:r>
            <a:r>
              <a:rPr lang="ru-RU" sz="2500" b="1" dirty="0" err="1" smtClean="0"/>
              <a:t>що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пригнічують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ріст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живих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клітин</a:t>
            </a:r>
            <a:r>
              <a:rPr lang="ru-RU" sz="2500" b="1" dirty="0" smtClean="0"/>
              <a:t> (в першу </a:t>
            </a:r>
            <a:r>
              <a:rPr lang="ru-RU" sz="2500" b="1" dirty="0" err="1" smtClean="0"/>
              <a:t>чергу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мікроорганізмів</a:t>
            </a:r>
            <a:r>
              <a:rPr lang="ru-RU" sz="2500" b="1" dirty="0" smtClean="0"/>
              <a:t>). На </a:t>
            </a:r>
            <a:r>
              <a:rPr lang="ru-RU" sz="2500" b="1" dirty="0" err="1" smtClean="0"/>
              <a:t>відміну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від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групи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консервантів</a:t>
            </a:r>
            <a:r>
              <a:rPr lang="ru-RU" sz="2500" b="1" dirty="0" smtClean="0"/>
              <a:t>, </a:t>
            </a:r>
            <a:r>
              <a:rPr lang="ru-RU" sz="2500" b="1" dirty="0" err="1" smtClean="0"/>
              <a:t>мають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більш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вузьку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проте</a:t>
            </a:r>
            <a:r>
              <a:rPr lang="ru-RU" sz="2500" b="1" dirty="0" smtClean="0"/>
              <a:t> часто </a:t>
            </a:r>
            <a:r>
              <a:rPr lang="ru-RU" sz="2500" b="1" dirty="0" err="1" smtClean="0"/>
              <a:t>і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більш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ефективну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специфіку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дії</a:t>
            </a:r>
            <a:r>
              <a:rPr lang="ru-RU" sz="2500" b="1" dirty="0" smtClean="0"/>
              <a:t>.</a:t>
            </a:r>
            <a:endParaRPr lang="en-US" sz="2500" b="1" dirty="0" smtClean="0"/>
          </a:p>
          <a:p>
            <a:pPr>
              <a:buNone/>
            </a:pPr>
            <a:endParaRPr lang="ru-RU" sz="2500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3733800"/>
            <a:ext cx="3733800" cy="26670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Найнебезпечнішими</a:t>
            </a:r>
            <a:r>
              <a:rPr lang="ru-RU" sz="2800" b="1" dirty="0" smtClean="0"/>
              <a:t> для </a:t>
            </a:r>
            <a:r>
              <a:rPr lang="ru-RU" sz="2800" b="1" dirty="0" err="1" smtClean="0"/>
              <a:t>людини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забороненими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харчовими</a:t>
            </a:r>
            <a:r>
              <a:rPr lang="ru-RU" sz="2800" b="1" dirty="0" smtClean="0"/>
              <a:t> добавками є: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752600"/>
            <a:ext cx="8839200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-</a:t>
            </a:r>
            <a:r>
              <a:rPr lang="ru-RU" sz="2800" b="1" dirty="0" err="1" smtClean="0"/>
              <a:t>цитрусовий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червоний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барвник</a:t>
            </a:r>
            <a:r>
              <a:rPr lang="ru-RU" sz="2800" b="1" dirty="0" smtClean="0"/>
              <a:t> (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 212</a:t>
            </a:r>
            <a:r>
              <a:rPr lang="ru-RU" sz="2800" b="1" dirty="0" smtClean="0"/>
              <a:t>);</a:t>
            </a:r>
            <a:endParaRPr lang="en-US" sz="2800" b="1" dirty="0" smtClean="0"/>
          </a:p>
          <a:p>
            <a:r>
              <a:rPr lang="en-US" sz="2800" b="1" dirty="0" smtClean="0"/>
              <a:t>-</a:t>
            </a:r>
            <a:r>
              <a:rPr lang="ru-RU" sz="2800" b="1" dirty="0" err="1" smtClean="0"/>
              <a:t>червоний</a:t>
            </a:r>
            <a:r>
              <a:rPr lang="ru-RU" sz="2800" b="1" dirty="0" smtClean="0"/>
              <a:t> амарант (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 123</a:t>
            </a:r>
            <a:r>
              <a:rPr lang="ru-RU" sz="2800" b="1" dirty="0" smtClean="0"/>
              <a:t>);</a:t>
            </a:r>
            <a:endParaRPr lang="en-US" sz="2800" b="1" dirty="0" smtClean="0"/>
          </a:p>
          <a:p>
            <a:r>
              <a:rPr lang="en-US" sz="2800" b="1" dirty="0" smtClean="0"/>
              <a:t>-</a:t>
            </a:r>
            <a:r>
              <a:rPr lang="ru-RU" sz="2800" b="1" dirty="0" smtClean="0"/>
              <a:t>консервант </a:t>
            </a:r>
            <a:r>
              <a:rPr lang="ru-RU" sz="2800" b="1" dirty="0" err="1" smtClean="0"/>
              <a:t>формальдегід</a:t>
            </a:r>
            <a:r>
              <a:rPr lang="ru-RU" sz="2800" b="1" dirty="0" smtClean="0"/>
              <a:t> (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 240</a:t>
            </a:r>
            <a:r>
              <a:rPr lang="ru-RU" sz="2800" b="1" dirty="0" smtClean="0"/>
              <a:t>);</a:t>
            </a:r>
            <a:endParaRPr lang="en-US" sz="2800" b="1" dirty="0" smtClean="0"/>
          </a:p>
          <a:p>
            <a:r>
              <a:rPr lang="en-US" sz="2800" b="1" dirty="0" smtClean="0"/>
              <a:t>-</a:t>
            </a:r>
            <a:r>
              <a:rPr lang="ru-RU" sz="2800" b="1" dirty="0" err="1" smtClean="0"/>
              <a:t>бромат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калію</a:t>
            </a:r>
            <a:r>
              <a:rPr lang="ru-RU" sz="2800" b="1" dirty="0" smtClean="0"/>
              <a:t> (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 924а</a:t>
            </a:r>
            <a:r>
              <a:rPr lang="ru-RU" sz="2800" b="1" dirty="0" smtClean="0"/>
              <a:t>); </a:t>
            </a:r>
            <a:r>
              <a:rPr lang="uk-UA" sz="2800" b="1" dirty="0" smtClean="0"/>
              <a:t> </a:t>
            </a:r>
            <a:endParaRPr lang="ru-RU" sz="2800" b="1" dirty="0" smtClean="0"/>
          </a:p>
          <a:p>
            <a:r>
              <a:rPr lang="uk-UA" sz="2800" b="1" dirty="0" err="1" smtClean="0"/>
              <a:t>-алюміній</a:t>
            </a:r>
            <a:r>
              <a:rPr lang="uk-UA" sz="2800" b="1" dirty="0" smtClean="0"/>
              <a:t> (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Е 173</a:t>
            </a:r>
            <a:r>
              <a:rPr lang="uk-UA" sz="2800" b="1" dirty="0" smtClean="0"/>
              <a:t>) – барвник.</a:t>
            </a:r>
            <a:endParaRPr lang="en-US" sz="2800" b="1" dirty="0" smtClean="0"/>
          </a:p>
          <a:p>
            <a:endParaRPr lang="uk-UA" sz="2800" dirty="0" smtClean="0"/>
          </a:p>
          <a:p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</a:rPr>
              <a:t>Дані </a:t>
            </a:r>
            <a:r>
              <a:rPr lang="uk-UA" sz="2700" b="1" smtClean="0">
                <a:solidFill>
                  <a:schemeClr val="accent1">
                    <a:lumMod val="75000"/>
                  </a:schemeClr>
                </a:solidFill>
              </a:rPr>
              <a:t>барвники часто використовуються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</a:rPr>
              <a:t>для </a:t>
            </a:r>
            <a:r>
              <a:rPr lang="uk-UA" sz="2700" b="1" dirty="0" err="1" smtClean="0">
                <a:solidFill>
                  <a:schemeClr val="accent1">
                    <a:lumMod val="75000"/>
                  </a:schemeClr>
                </a:solidFill>
              </a:rPr>
              <a:t>виробницива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</a:rPr>
              <a:t> солодощів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</a:rPr>
              <a:t>(цукерок,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</a:rPr>
              <a:t>печива…)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7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7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9638" y="3244334"/>
            <a:ext cx="240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838200"/>
            <a:ext cx="6705600" cy="5136204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" y="533400"/>
            <a:ext cx="8839200" cy="1752600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Харчовими</a:t>
            </a:r>
            <a:r>
              <a:rPr lang="ru-RU" sz="2800" b="1" dirty="0" smtClean="0"/>
              <a:t> добавками </a:t>
            </a:r>
            <a:r>
              <a:rPr lang="ru-RU" sz="2800" b="1" dirty="0" err="1" smtClean="0"/>
              <a:t>називають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групу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природних</a:t>
            </a:r>
            <a:r>
              <a:rPr lang="ru-RU" sz="2800" b="1" dirty="0" smtClean="0"/>
              <a:t>    </a:t>
            </a:r>
            <a:r>
              <a:rPr lang="ru-RU" sz="2800" b="1" dirty="0" err="1" smtClean="0"/>
              <a:t>або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синтетичних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речовин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які</a:t>
            </a:r>
            <a:r>
              <a:rPr lang="ru-RU" sz="2800" b="1" dirty="0" smtClean="0"/>
              <a:t> </a:t>
            </a:r>
            <a:br>
              <a:rPr lang="ru-RU" sz="2800" b="1" dirty="0" smtClean="0"/>
            </a:br>
            <a:r>
              <a:rPr lang="ru-RU" sz="2800" b="1" dirty="0" err="1" smtClean="0"/>
              <a:t>спеціально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додають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продовольчої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сировини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напівфабрикатів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або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готових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продуктів</a:t>
            </a:r>
            <a:r>
              <a:rPr lang="ru-RU" sz="2800" b="1" dirty="0" smtClean="0"/>
              <a:t> </a:t>
            </a:r>
            <a:br>
              <a:rPr lang="ru-RU" sz="2800" b="1" dirty="0" smtClean="0"/>
            </a:br>
            <a:r>
              <a:rPr lang="ru-RU" sz="2800" b="1" dirty="0" err="1" smtClean="0"/>
              <a:t>з</a:t>
            </a:r>
            <a:r>
              <a:rPr lang="ru-RU" sz="2800" b="1" dirty="0" smtClean="0"/>
              <a:t> метою </a:t>
            </a:r>
            <a:r>
              <a:rPr lang="ru-RU" sz="2800" b="1" dirty="0" err="1" smtClean="0"/>
              <a:t>надання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їм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певних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якісних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показників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048000"/>
            <a:ext cx="3657600" cy="2458387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066800"/>
          </a:xfrm>
        </p:spPr>
        <p:txBody>
          <a:bodyPr>
            <a:noAutofit/>
          </a:bodyPr>
          <a:lstStyle/>
          <a:p>
            <a:r>
              <a:rPr lang="ru-RU" sz="2600" b="1" dirty="0" err="1" smtClean="0"/>
              <a:t>Щорічно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виробництво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харчових</a:t>
            </a:r>
            <a:r>
              <a:rPr lang="ru-RU" sz="2600" b="1" dirty="0" smtClean="0"/>
              <a:t> добавок </a:t>
            </a:r>
            <a:br>
              <a:rPr lang="ru-RU" sz="2600" b="1" dirty="0" smtClean="0"/>
            </a:br>
            <a:r>
              <a:rPr lang="ru-RU" sz="2600" b="1" dirty="0" err="1" smtClean="0"/>
              <a:t>збільшується</a:t>
            </a:r>
            <a:r>
              <a:rPr lang="ru-RU" sz="2600" b="1" dirty="0" smtClean="0"/>
              <a:t> в </a:t>
            </a:r>
            <a:r>
              <a:rPr lang="ru-RU" sz="2600" b="1" dirty="0" err="1" smtClean="0"/>
              <a:t>країнах</a:t>
            </a:r>
            <a:r>
              <a:rPr lang="ru-RU" sz="2600" b="1" dirty="0" smtClean="0"/>
              <a:t> </a:t>
            </a:r>
            <a:r>
              <a:rPr lang="ru-RU" sz="2600" b="1" dirty="0" err="1" smtClean="0"/>
              <a:t>Європи</a:t>
            </a:r>
            <a:r>
              <a:rPr lang="ru-RU" sz="2600" b="1" dirty="0" smtClean="0"/>
              <a:t> — на 2%, в США — на 4,4%, в </a:t>
            </a:r>
            <a:r>
              <a:rPr lang="ru-RU" sz="2600" b="1" dirty="0" err="1" smtClean="0"/>
              <a:t>Азії</a:t>
            </a:r>
            <a:r>
              <a:rPr lang="ru-RU" sz="2600" b="1" dirty="0" smtClean="0"/>
              <a:t> </a:t>
            </a:r>
            <a:r>
              <a:rPr lang="en-US" sz="2600" b="1" dirty="0" smtClean="0"/>
              <a:t>    </a:t>
            </a:r>
            <a:r>
              <a:rPr lang="ru-RU" sz="2600" b="1" dirty="0" smtClean="0"/>
              <a:t> на 10—15%.</a:t>
            </a:r>
            <a:endParaRPr lang="ru-RU" sz="2600" b="1" dirty="0"/>
          </a:p>
        </p:txBody>
      </p:sp>
      <p:pic>
        <p:nvPicPr>
          <p:cNvPr id="6" name="Содержимое 5" descr="default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2667000"/>
            <a:ext cx="3962400" cy="3108959"/>
          </a:xfr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52401"/>
            <a:ext cx="6400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      </a:t>
            </a:r>
            <a:r>
              <a:rPr lang="ru-RU" sz="2800" b="1" dirty="0" err="1" smtClean="0"/>
              <a:t>Розрізняють</a:t>
            </a:r>
            <a:r>
              <a:rPr lang="ru-RU" sz="2800" b="1" dirty="0" smtClean="0"/>
              <a:t> 3</a:t>
            </a:r>
            <a:r>
              <a:rPr lang="en-US" sz="2800" b="1" dirty="0" smtClean="0"/>
              <a:t>0  </a:t>
            </a:r>
            <a:r>
              <a:rPr lang="ru-RU" sz="2800" b="1" dirty="0" err="1" smtClean="0"/>
              <a:t>функціональних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класів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харчових</a:t>
            </a:r>
            <a:r>
              <a:rPr lang="ru-RU" sz="2800" b="1" dirty="0" smtClean="0"/>
              <a:t> добавок. </a:t>
            </a:r>
            <a:r>
              <a:rPr lang="en-US" sz="2800" b="1" dirty="0" smtClean="0"/>
              <a:t> </a:t>
            </a:r>
            <a:r>
              <a:rPr lang="uk-UA" sz="2800" b="1" dirty="0" smtClean="0"/>
              <a:t>В</a:t>
            </a:r>
            <a:r>
              <a:rPr lang="ru-RU" sz="2800" b="1" dirty="0" err="1" smtClean="0"/>
              <a:t>живання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харчових</a:t>
            </a:r>
            <a:r>
              <a:rPr lang="ru-RU" sz="2800" b="1" dirty="0" smtClean="0"/>
              <a:t> добавок в </a:t>
            </a:r>
            <a:r>
              <a:rPr lang="ru-RU" sz="2800" b="1" dirty="0" err="1" smtClean="0"/>
              <a:t>Україні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було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обмеженим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порівняно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зарубіжними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країнами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Європи</a:t>
            </a:r>
            <a:r>
              <a:rPr lang="ru-RU" sz="2800" b="1" dirty="0" smtClean="0"/>
              <a:t> та США. </a:t>
            </a:r>
            <a:r>
              <a:rPr lang="ru-RU" sz="2800" b="1" dirty="0" err="1" smtClean="0"/>
              <a:t>Протягом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останніх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років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використання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харчових</a:t>
            </a:r>
            <a:r>
              <a:rPr lang="ru-RU" sz="2800" b="1" dirty="0" smtClean="0"/>
              <a:t> добавок в </a:t>
            </a:r>
            <a:r>
              <a:rPr lang="ru-RU" sz="2800" b="1" dirty="0" err="1" smtClean="0"/>
              <a:t>країні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значно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збільшилось</a:t>
            </a:r>
            <a:r>
              <a:rPr lang="ru-RU" sz="2800" b="1" dirty="0" smtClean="0"/>
              <a:t>. В 1994 </a:t>
            </a:r>
            <a:r>
              <a:rPr lang="ru-RU" sz="2800" b="1" dirty="0" err="1" smtClean="0"/>
              <a:t>році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згідно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Постановою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Кабінету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Міністрів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було</a:t>
            </a:r>
            <a:r>
              <a:rPr lang="ru-RU" sz="2800" b="1" dirty="0" smtClean="0"/>
              <a:t> дозволено </a:t>
            </a:r>
            <a:r>
              <a:rPr lang="ru-RU" sz="2800" b="1" dirty="0" err="1" smtClean="0"/>
              <a:t>використання</a:t>
            </a:r>
            <a:r>
              <a:rPr lang="ru-RU" sz="2800" b="1" dirty="0" smtClean="0"/>
              <a:t> 194 </a:t>
            </a:r>
            <a:r>
              <a:rPr lang="ru-RU" sz="2800" b="1" dirty="0" err="1" smtClean="0"/>
              <a:t>препаратів</a:t>
            </a:r>
            <a:r>
              <a:rPr lang="ru-RU" sz="2800" b="1" dirty="0" smtClean="0"/>
              <a:t>, в 2000 </a:t>
            </a:r>
            <a:r>
              <a:rPr lang="ru-RU" sz="2800" b="1" dirty="0" err="1" smtClean="0"/>
              <a:t>році</a:t>
            </a:r>
            <a:r>
              <a:rPr lang="ru-RU" sz="2800" b="1" dirty="0" smtClean="0"/>
              <a:t> — </a:t>
            </a:r>
            <a:r>
              <a:rPr lang="ru-RU" sz="2800" b="1" dirty="0" err="1" smtClean="0"/>
              <a:t>вже</a:t>
            </a:r>
            <a:r>
              <a:rPr lang="ru-RU" sz="2800" b="1" dirty="0" smtClean="0"/>
              <a:t> 221.</a:t>
            </a:r>
            <a:endParaRPr lang="ru-RU" sz="2800" b="1" dirty="0"/>
          </a:p>
        </p:txBody>
      </p:sp>
      <p:pic>
        <p:nvPicPr>
          <p:cNvPr id="3" name="Рисунок 2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52400"/>
            <a:ext cx="2362200" cy="1905000"/>
          </a:xfrm>
          <a:prstGeom prst="rect">
            <a:avLst/>
          </a:prstGeom>
        </p:spPr>
      </p:pic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2133600"/>
            <a:ext cx="2362200" cy="1981200"/>
          </a:xfrm>
          <a:prstGeom prst="rect">
            <a:avLst/>
          </a:prstGeom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29400" y="4114800"/>
            <a:ext cx="2362200" cy="228600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Харчові добавки використовуються з метою: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збереження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поживних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властивостей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харчових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продуктів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ru-RU" sz="2800" b="1" dirty="0" smtClean="0"/>
              <a:t>   -</a:t>
            </a:r>
            <a:r>
              <a:rPr lang="ru-RU" sz="2800" b="1" dirty="0" err="1" smtClean="0"/>
              <a:t>надання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харчовим</a:t>
            </a:r>
            <a:r>
              <a:rPr lang="ru-RU" sz="2800" b="1" dirty="0" smtClean="0"/>
              <a:t> продуктам </a:t>
            </a:r>
            <a:r>
              <a:rPr lang="ru-RU" sz="2800" b="1" dirty="0" err="1" smtClean="0"/>
              <a:t>більш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привабливого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вигляду</a:t>
            </a:r>
            <a:r>
              <a:rPr lang="ru-RU" sz="28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збільшення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терміну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зберігання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харчових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продуктів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/>
              <a:t>   -</a:t>
            </a:r>
            <a:r>
              <a:rPr lang="ru-RU" sz="2800" b="1" dirty="0" err="1" smtClean="0"/>
              <a:t>полегшення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технологічної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обробки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продовольчої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сировини</a:t>
            </a:r>
            <a:r>
              <a:rPr lang="ru-RU" sz="2800" b="1" dirty="0" smtClean="0"/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здешевлення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скорочення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технологічного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процесу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Барвники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(Е100 - Е199) </a:t>
            </a:r>
            <a:r>
              <a:rPr lang="ru-RU" b="1" dirty="0" smtClean="0"/>
              <a:t>- </a:t>
            </a:r>
            <a:r>
              <a:rPr lang="ru-RU" b="1" dirty="0" err="1" smtClean="0"/>
              <a:t>надають</a:t>
            </a:r>
            <a:r>
              <a:rPr lang="ru-RU" b="1" dirty="0" smtClean="0"/>
              <a:t> продуктам </a:t>
            </a:r>
            <a:r>
              <a:rPr lang="ru-RU" b="1" dirty="0" err="1" smtClean="0"/>
              <a:t>більш</a:t>
            </a:r>
            <a:r>
              <a:rPr lang="ru-RU" b="1" dirty="0" smtClean="0"/>
              <a:t> </a:t>
            </a:r>
            <a:r>
              <a:rPr lang="ru-RU" b="1" dirty="0" err="1" smtClean="0"/>
              <a:t>привабливого</a:t>
            </a:r>
            <a:r>
              <a:rPr lang="ru-RU" b="1" dirty="0" smtClean="0"/>
              <a:t>, </a:t>
            </a:r>
            <a:r>
              <a:rPr lang="ru-RU" b="1" dirty="0" err="1" smtClean="0"/>
              <a:t>стійкого</a:t>
            </a:r>
            <a:r>
              <a:rPr lang="ru-RU" b="1" dirty="0" smtClean="0"/>
              <a:t> </a:t>
            </a:r>
            <a:r>
              <a:rPr lang="ru-RU" b="1" dirty="0" err="1" smtClean="0"/>
              <a:t>кольору.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Більшість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цих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добавок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викликає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появу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злоякісних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пухлин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3581400"/>
            <a:ext cx="4648200" cy="2819400"/>
          </a:xfrm>
          <a:prstGeom prst="rect">
            <a:avLst/>
          </a:prstGeom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3581400"/>
            <a:ext cx="4191000" cy="28194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503920" cy="4572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Консерванти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(Е200 - Е299) </a:t>
            </a:r>
            <a:r>
              <a:rPr lang="ru-RU" b="1" dirty="0" smtClean="0"/>
              <a:t>- </a:t>
            </a:r>
            <a:r>
              <a:rPr lang="ru-RU" b="1" dirty="0" err="1" smtClean="0"/>
              <a:t>продовжують</a:t>
            </a:r>
            <a:r>
              <a:rPr lang="ru-RU" b="1" dirty="0" smtClean="0"/>
              <a:t> реальный </a:t>
            </a: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зберігання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</a:t>
            </a:r>
            <a:r>
              <a:rPr lang="ru-RU" b="1" dirty="0" err="1" smtClean="0"/>
              <a:t>продуктів</a:t>
            </a:r>
            <a:r>
              <a:rPr lang="ru-RU" b="1" dirty="0" smtClean="0"/>
              <a:t>,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головним</a:t>
            </a:r>
            <a:r>
              <a:rPr lang="ru-RU" b="1" dirty="0" smtClean="0"/>
              <a:t> чином за </a:t>
            </a:r>
            <a:r>
              <a:rPr lang="ru-RU" b="1" dirty="0" err="1" smtClean="0"/>
              <a:t>рахунок</a:t>
            </a:r>
            <a:r>
              <a:rPr lang="ru-RU" b="1" dirty="0" smtClean="0"/>
              <a:t> </a:t>
            </a:r>
            <a:r>
              <a:rPr lang="ru-RU" b="1" dirty="0" err="1" smtClean="0"/>
              <a:t>пригнічення</a:t>
            </a:r>
            <a:r>
              <a:rPr lang="ru-RU" b="1" dirty="0" smtClean="0"/>
              <a:t> росту </a:t>
            </a:r>
            <a:r>
              <a:rPr lang="ru-RU" b="1" dirty="0" err="1" smtClean="0"/>
              <a:t>мікроорганізмів</a:t>
            </a:r>
            <a:r>
              <a:rPr lang="ru-RU" b="1" dirty="0" smtClean="0"/>
              <a:t>, </a:t>
            </a:r>
            <a:r>
              <a:rPr lang="ru-RU" b="1" dirty="0" err="1" smtClean="0"/>
              <a:t>продукти</a:t>
            </a:r>
            <a:r>
              <a:rPr lang="ru-RU" b="1" dirty="0" smtClean="0"/>
              <a:t> </a:t>
            </a:r>
            <a:r>
              <a:rPr lang="ru-RU" b="1" dirty="0" err="1" smtClean="0"/>
              <a:t>життєдіяльності</a:t>
            </a:r>
            <a:r>
              <a:rPr lang="ru-RU" b="1" dirty="0" smtClean="0"/>
              <a:t>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можуть</a:t>
            </a:r>
            <a:r>
              <a:rPr lang="ru-RU" b="1" dirty="0" smtClean="0"/>
              <a:t> 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неприємний</a:t>
            </a:r>
            <a:r>
              <a:rPr lang="ru-RU" b="1" dirty="0" smtClean="0"/>
              <a:t> смак та запах, а часто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шкідливими</a:t>
            </a:r>
            <a:r>
              <a:rPr lang="ru-RU" b="1" dirty="0" smtClean="0"/>
              <a:t> для </a:t>
            </a:r>
            <a:r>
              <a:rPr lang="ru-RU" b="1" dirty="0" err="1" smtClean="0"/>
              <a:t>організму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Добавки Е230,Е231,Е232,Е239-</a:t>
            </a:r>
          </a:p>
          <a:p>
            <a:pPr>
              <a:buNone/>
            </a:pPr>
            <a:r>
              <a:rPr lang="uk-UA" b="1" dirty="0" smtClean="0"/>
              <a:t>             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АЛЕРГЕНИ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4495800"/>
            <a:ext cx="2819400" cy="190500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5720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Антиоксиданти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антиокислювачі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(Е300 - Е399) </a:t>
            </a:r>
            <a:r>
              <a:rPr lang="ru-RU" b="1" dirty="0" smtClean="0"/>
              <a:t>- </a:t>
            </a:r>
            <a:r>
              <a:rPr lang="ru-RU" b="1" dirty="0" err="1" smtClean="0"/>
              <a:t>пригнічують</a:t>
            </a:r>
            <a:r>
              <a:rPr lang="ru-RU" b="1" dirty="0" smtClean="0"/>
              <a:t> </a:t>
            </a:r>
            <a:r>
              <a:rPr lang="ru-RU" b="1" dirty="0" err="1" smtClean="0"/>
              <a:t>процеси</a:t>
            </a:r>
            <a:r>
              <a:rPr lang="ru-RU" b="1" dirty="0" smtClean="0"/>
              <a:t> </a:t>
            </a:r>
            <a:r>
              <a:rPr lang="ru-RU" b="1" dirty="0" err="1" smtClean="0"/>
              <a:t>окислення</a:t>
            </a:r>
            <a:r>
              <a:rPr lang="en-US" b="1" dirty="0" smtClean="0"/>
              <a:t>,</a:t>
            </a:r>
            <a:r>
              <a:rPr lang="ru-RU" b="1" dirty="0" smtClean="0"/>
              <a:t> </a:t>
            </a:r>
            <a:r>
              <a:rPr lang="en-US" b="1" dirty="0" smtClean="0"/>
              <a:t> </a:t>
            </a:r>
            <a:r>
              <a:rPr lang="ru-RU" b="1" dirty="0" smtClean="0"/>
              <a:t>так само як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попередня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добавок, </a:t>
            </a:r>
            <a:r>
              <a:rPr lang="ru-RU" b="1" dirty="0" err="1" smtClean="0"/>
              <a:t>збільшуючи</a:t>
            </a:r>
            <a:r>
              <a:rPr lang="ru-RU" b="1" dirty="0" smtClean="0"/>
              <a:t> </a:t>
            </a:r>
            <a:r>
              <a:rPr lang="ru-RU" b="1" dirty="0" err="1" smtClean="0"/>
              <a:t>термін</a:t>
            </a:r>
            <a:r>
              <a:rPr lang="ru-RU" b="1" dirty="0" smtClean="0"/>
              <a:t> </a:t>
            </a:r>
            <a:r>
              <a:rPr lang="ru-RU" b="1" dirty="0" err="1" smtClean="0"/>
              <a:t>зберігання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</a:t>
            </a:r>
            <a:r>
              <a:rPr lang="ru-RU" b="1" dirty="0" err="1" smtClean="0"/>
              <a:t>продуктів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uk-UA" b="1" dirty="0" smtClean="0"/>
              <a:t>                     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Е171-173, Е320-322</a:t>
            </a:r>
          </a:p>
          <a:p>
            <a:pPr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         СПРИЧИНЮЮТЬ   ХВОРОБИ </a:t>
            </a:r>
          </a:p>
          <a:p>
            <a:pPr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               ПЕЧІНКИ І   НИРОК.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харчових</a:t>
            </a:r>
            <a:r>
              <a:rPr lang="ru-RU" b="1" dirty="0" smtClean="0"/>
              <a:t> добавок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89848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Стабілізатори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загущувачі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b="1" dirty="0" err="1" smtClean="0">
                <a:solidFill>
                  <a:schemeClr val="accent1">
                    <a:lumMod val="75000"/>
                  </a:schemeClr>
                </a:solidFill>
              </a:rPr>
              <a:t>емульгатори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(Е400 - Е499) </a:t>
            </a:r>
            <a:r>
              <a:rPr lang="ru-RU" sz="4000" b="1" dirty="0" smtClean="0"/>
              <a:t>- </a:t>
            </a:r>
            <a:r>
              <a:rPr lang="ru-RU" sz="4000" b="1" dirty="0" err="1" smtClean="0"/>
              <a:t>група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харчових</a:t>
            </a:r>
            <a:r>
              <a:rPr lang="ru-RU" sz="4000" b="1" dirty="0" smtClean="0"/>
              <a:t> добавок, </a:t>
            </a:r>
            <a:r>
              <a:rPr lang="ru-RU" sz="4000" b="1" dirty="0" err="1" smtClean="0"/>
              <a:t>які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роблять</a:t>
            </a:r>
            <a:r>
              <a:rPr lang="ru-RU" sz="4000" b="1" dirty="0" smtClean="0"/>
              <a:t> продукт </a:t>
            </a:r>
            <a:r>
              <a:rPr lang="ru-RU" sz="4000" b="1" dirty="0" err="1" smtClean="0"/>
              <a:t>більш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стіким</a:t>
            </a:r>
            <a:r>
              <a:rPr lang="ru-RU" sz="4000" b="1" dirty="0" smtClean="0"/>
              <a:t> в широкому </a:t>
            </a:r>
            <a:r>
              <a:rPr lang="ru-RU" sz="4000" b="1" dirty="0" err="1" smtClean="0"/>
              <a:t>розумінні</a:t>
            </a:r>
            <a:r>
              <a:rPr lang="ru-RU" sz="4000" b="1" dirty="0" smtClean="0"/>
              <a:t> (в першу </a:t>
            </a:r>
            <a:r>
              <a:rPr lang="ru-RU" sz="4000" b="1" dirty="0" err="1" smtClean="0"/>
              <a:t>чергу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фізично</a:t>
            </a:r>
            <a:r>
              <a:rPr lang="ru-RU" sz="4000" b="1" dirty="0" smtClean="0"/>
              <a:t>) </a:t>
            </a:r>
            <a:r>
              <a:rPr lang="ru-RU" sz="4000" b="1" dirty="0" err="1" smtClean="0"/>
              <a:t>або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надають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харчовим</a:t>
            </a:r>
            <a:r>
              <a:rPr lang="ru-RU" sz="4000" b="1" dirty="0" smtClean="0"/>
              <a:t> продуктам вид та форму, </a:t>
            </a:r>
            <a:r>
              <a:rPr lang="ru-RU" sz="4000" b="1" dirty="0" err="1" smtClean="0"/>
              <a:t>більш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зручну</a:t>
            </a:r>
            <a:r>
              <a:rPr lang="ru-RU" sz="4000" b="1" dirty="0" smtClean="0"/>
              <a:t> для </a:t>
            </a:r>
            <a:r>
              <a:rPr lang="ru-RU" sz="4000" b="1" dirty="0" err="1" smtClean="0"/>
              <a:t>вживання</a:t>
            </a:r>
            <a:r>
              <a:rPr lang="ru-RU" sz="4000" b="1" dirty="0" smtClean="0"/>
              <a:t>.</a:t>
            </a:r>
          </a:p>
          <a:p>
            <a:pPr>
              <a:buNone/>
            </a:pPr>
            <a:r>
              <a:rPr lang="uk-UA" sz="3600" b="1" dirty="0" smtClean="0"/>
              <a:t>    </a:t>
            </a:r>
          </a:p>
          <a:p>
            <a:pPr>
              <a:buNone/>
            </a:pPr>
            <a:r>
              <a:rPr lang="uk-UA" sz="4000" b="1" dirty="0" smtClean="0"/>
              <a:t>    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Добавки Е338-341, Е407, Е450, Е461-466-викликають захворювання </a:t>
            </a:r>
            <a:r>
              <a:rPr lang="uk-UA" sz="4000" b="1" dirty="0" err="1" smtClean="0">
                <a:solidFill>
                  <a:schemeClr val="accent1">
                    <a:lumMod val="75000"/>
                  </a:schemeClr>
                </a:solidFill>
              </a:rPr>
              <a:t>шлунково-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</a:rPr>
              <a:t>    кишкового тракту.</a:t>
            </a:r>
          </a:p>
          <a:p>
            <a:endParaRPr lang="uk-UA" b="1" dirty="0" smtClean="0"/>
          </a:p>
          <a:p>
            <a:pPr>
              <a:buNone/>
            </a:pPr>
            <a:r>
              <a:rPr lang="uk-UA" b="1" dirty="0" smtClean="0"/>
              <a:t> 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321</TotalTime>
  <Words>479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Харчові</vt:lpstr>
      <vt:lpstr>Харчовими добавками називають групу природних    або синтетичних речовин, які  спеціально додають до продовольчої сировини, напівфабрикатів або готових продуктів  з метою надання їм певних якісних показників.</vt:lpstr>
      <vt:lpstr>Щорічно виробництво харчових добавок  збільшується в країнах Європи — на 2%, в США — на 4,4%, в Азії      на 10—15%.</vt:lpstr>
      <vt:lpstr>Слайд 4</vt:lpstr>
      <vt:lpstr>Харчові добавки використовуються з метою:</vt:lpstr>
      <vt:lpstr>Класифікація харчових добавок</vt:lpstr>
      <vt:lpstr>Класифікація харчових добавок</vt:lpstr>
      <vt:lpstr>Класифікація харчових добавок</vt:lpstr>
      <vt:lpstr>Класифікація харчових добавок</vt:lpstr>
      <vt:lpstr>Класифікація харчових добавок</vt:lpstr>
      <vt:lpstr>Класифікація харчових добавок</vt:lpstr>
      <vt:lpstr>Класифікація харчових добавок</vt:lpstr>
      <vt:lpstr>Найнебезпечнішими для людини і забороненими харчовими добавками є: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Сережа</cp:lastModifiedBy>
  <cp:revision>41</cp:revision>
  <dcterms:modified xsi:type="dcterms:W3CDTF">2014-06-06T19:59:50Z</dcterms:modified>
</cp:coreProperties>
</file>