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750" y="400987"/>
            <a:ext cx="6340839" cy="3028013"/>
          </a:xfrm>
          <a:gradFill>
            <a:gsLst>
              <a:gs pos="56000">
                <a:schemeClr val="accent2">
                  <a:tint val="62000"/>
                  <a:hueMod val="94000"/>
                  <a:satMod val="140000"/>
                  <a:lumMod val="110000"/>
                </a:schemeClr>
              </a:gs>
              <a:gs pos="100000">
                <a:schemeClr val="accent2">
                  <a:tint val="84000"/>
                  <a:satMod val="160000"/>
                </a:schemeClr>
              </a:gs>
            </a:gsLst>
          </a:gradFill>
          <a:ln w="146050" cap="flat" cmpd="thickThin">
            <a:gradFill>
              <a:gsLst>
                <a:gs pos="57000">
                  <a:schemeClr val="accent1">
                    <a:lumMod val="5000"/>
                    <a:lumOff val="95000"/>
                  </a:schemeClr>
                </a:gs>
                <a:gs pos="19000">
                  <a:schemeClr val="accent1">
                    <a:lumMod val="82000"/>
                    <a:lumOff val="18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  <a:bevel/>
          </a:ln>
          <a:effectLst>
            <a:glow rad="254000">
              <a:schemeClr val="accent1">
                <a:alpha val="40000"/>
              </a:schemeClr>
            </a:glow>
            <a:outerShdw blurRad="203200" dist="546100" dir="21540000" algn="ctr" rotWithShape="0">
              <a:srgbClr val="000000">
                <a:alpha val="33000"/>
              </a:srgbClr>
            </a:outerShdw>
            <a:reflection stA="23000" endPos="65000" dist="50800" dir="5400000" sy="-100000" algn="bl" rotWithShape="0"/>
            <a:softEdge rad="0"/>
          </a:effectLst>
          <a:scene3d>
            <a:camera prst="perspectiveFront"/>
            <a:lightRig rig="threePt" dir="t"/>
          </a:scene3d>
          <a:sp3d extrusionH="76200" prstMaterial="translucentPowder">
            <a:bevelT w="114300" prst="artDeco"/>
            <a:bevelB w="139700" h="139700" prst="divot"/>
            <a:extrusionClr>
              <a:schemeClr val="tx1">
                <a:lumMod val="65000"/>
              </a:schemeClr>
            </a:extrusion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r>
              <a:rPr lang="uk-UA" dirty="0" smtClean="0">
                <a:ln w="3175" cmpd="sng">
                  <a:gradFill flip="none" rotWithShape="1">
                    <a:gsLst>
                      <a:gs pos="61000">
                        <a:schemeClr val="accent2">
                          <a:lumMod val="60000"/>
                          <a:lumOff val="40000"/>
                        </a:schemeClr>
                      </a:gs>
                      <a:gs pos="30000">
                        <a:schemeClr val="accent2">
                          <a:lumMod val="45000"/>
                          <a:lumOff val="55000"/>
                        </a:schemeClr>
                      </a:gs>
                      <a:gs pos="83000">
                        <a:schemeClr val="accent2">
                          <a:lumMod val="45000"/>
                          <a:lumOff val="55000"/>
                        </a:schemeClr>
                      </a:gs>
                      <a:gs pos="100000">
                        <a:schemeClr val="accent2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419100" dist="419100" dir="10560000" algn="ctr" rotWithShape="0">
                    <a:srgbClr val="000000">
                      <a:alpha val="43137"/>
                    </a:srgbClr>
                  </a:outerShdw>
                  <a:reflection stA="1000" endPos="65000" dist="50800" dir="5400000" sy="-100000" algn="bl" rotWithShape="0"/>
                </a:effectLst>
              </a:rPr>
              <a:t>Активаційний аналіз складу речовини</a:t>
            </a:r>
            <a:endParaRPr lang="ru-RU" dirty="0">
              <a:ln w="3175" cmpd="sng">
                <a:gradFill flip="none" rotWithShape="1">
                  <a:gsLst>
                    <a:gs pos="61000">
                      <a:schemeClr val="accent2">
                        <a:lumMod val="60000"/>
                        <a:lumOff val="40000"/>
                      </a:schemeClr>
                    </a:gs>
                    <a:gs pos="30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outerShdw blurRad="419100" dist="419100" dir="10560000" algn="ctr" rotWithShape="0">
                  <a:srgbClr val="000000">
                    <a:alpha val="43137"/>
                  </a:srgbClr>
                </a:outerShdw>
                <a:reflection stA="1000" endPos="65000" dist="508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rot="10800000" flipV="1">
            <a:off x="8379501" y="3732551"/>
            <a:ext cx="3627619" cy="2833140"/>
          </a:xfrm>
          <a:blipFill>
            <a:blip r:embed="rId4">
              <a:alphaModFix amt="24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  <a14:imgEffect>
                        <a14:colorTemperature colorTemp="10422"/>
                      </a14:imgEffect>
                      <a14:imgEffect>
                        <a14:saturation sat="259000"/>
                      </a14:imgEffect>
                      <a14:imgEffect>
                        <a14:brightnessContrast bright="-66000" contrast="61000"/>
                      </a14:imgEffect>
                    </a14:imgLayer>
                  </a14:imgProps>
                </a:ext>
              </a:extLst>
            </a:blip>
            <a:tile tx="0" ty="0" sx="100000" sy="100000" flip="x" algn="ctr"/>
          </a:blipFill>
          <a:effectLst>
            <a:glow rad="1016000">
              <a:schemeClr val="accent1">
                <a:alpha val="34000"/>
              </a:schemeClr>
            </a:glow>
            <a:outerShdw blurRad="330200" dir="17160000" sx="124000" sy="124000" algn="ctr" rotWithShape="0">
              <a:srgbClr val="000000">
                <a:alpha val="26000"/>
              </a:srgbClr>
            </a:outerShdw>
            <a:reflection endPos="0" dist="50800" dir="5400000" sy="-100000" algn="bl" rotWithShape="0"/>
          </a:effectLst>
          <a:scene3d>
            <a:camera prst="perspectiveFront"/>
            <a:lightRig rig="sunrise" dir="t"/>
          </a:scene3d>
          <a:sp3d prstMaterial="dkEdge">
            <a:bevelT/>
          </a:sp3d>
        </p:spPr>
        <p:txBody>
          <a:bodyPr/>
          <a:lstStyle/>
          <a:p>
            <a:pPr marL="0" indent="0">
              <a:buNone/>
            </a:pPr>
            <a:r>
              <a:rPr lang="uk-UA" b="1" i="1" u="sng" dirty="0" smtClean="0">
                <a:solidFill>
                  <a:schemeClr val="tx1"/>
                </a:solidFill>
              </a:rPr>
              <a:t>Презентація учня 9-Б класу</a:t>
            </a:r>
            <a:br>
              <a:rPr lang="uk-UA" b="1" i="1" u="sng" dirty="0" smtClean="0">
                <a:solidFill>
                  <a:schemeClr val="tx1"/>
                </a:solidFill>
              </a:rPr>
            </a:br>
            <a:r>
              <a:rPr lang="uk-UA" b="1" i="1" u="sng" dirty="0" smtClean="0">
                <a:solidFill>
                  <a:schemeClr val="tx1"/>
                </a:solidFill>
              </a:rPr>
              <a:t>Сухенка Евгенія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7" name="kamil_sen-sans_-_karnaval_zhivotnykh-akvarium_(zaycev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340" y="7101590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3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181">
        <p15:prstTrans prst="prestige"/>
      </p:transition>
    </mc:Choice>
    <mc:Fallback>
      <p:transition spd="slow" advTm="61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82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>
            <a:outerShdw blurRad="50800" dist="12700" dir="5400000" algn="ctr" rotWithShape="0">
              <a:srgbClr val="000000">
                <a:alpha val="44000"/>
              </a:srgb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Я</a:t>
            </a:r>
            <a:r>
              <a:rPr lang="ru-RU" dirty="0" smtClean="0">
                <a:solidFill>
                  <a:schemeClr val="tx1"/>
                </a:solidFill>
              </a:rPr>
              <a:t>кісне </a:t>
            </a:r>
            <a:r>
              <a:rPr lang="ru-RU" dirty="0">
                <a:solidFill>
                  <a:schemeClr val="tx1"/>
                </a:solidFill>
              </a:rPr>
              <a:t>і кількісне визначення складу речовини, яке базується на вимірюванні енергії випромінювання і періодів напіврозпаду радіоактивних ізотопів, які утворюються в речовині, що досліджується при опроміненні її нейтронами,протонами, альфа-частками, гамма-квантами та ін. Висока селективність і чутливість активаційного аналізу, простота операцій, експресність дозволяють широко застосовувати активаційний аналіз, для аналізу мінеральної сировини і продуктів її переробки. Велика проникна здатність первинного і вторинного випромінювань </a:t>
            </a:r>
            <a:r>
              <a:rPr lang="ru-RU" dirty="0" smtClean="0">
                <a:solidFill>
                  <a:schemeClr val="tx1"/>
                </a:solidFill>
              </a:rPr>
              <a:t>для нейтронного</a:t>
            </a:r>
            <a:r>
              <a:rPr lang="ru-RU" dirty="0">
                <a:solidFill>
                  <a:schemeClr val="tx1"/>
                </a:solidFill>
              </a:rPr>
              <a:t> і гамма-активаційного аналізу дозволяє використовувати ці методи не тільки для контролю аналітичних проб, але також для непідготовлених проб і безперервного контролю в транспортних потоках. Перспективне також застосування активаційного аналізу в  </a:t>
            </a:r>
            <a:r>
              <a:rPr lang="ru-RU" dirty="0" smtClean="0">
                <a:solidFill>
                  <a:schemeClr val="tx1"/>
                </a:solidFill>
              </a:rPr>
              <a:t>геохімії рідких </a:t>
            </a:r>
            <a:r>
              <a:rPr lang="ru-RU" dirty="0">
                <a:solidFill>
                  <a:schemeClr val="tx1"/>
                </a:solidFill>
              </a:rPr>
              <a:t>і </a:t>
            </a:r>
            <a:r>
              <a:rPr lang="ru-RU" dirty="0" smtClean="0">
                <a:solidFill>
                  <a:schemeClr val="tx1"/>
                </a:solidFill>
              </a:rPr>
              <a:t>розсіяних елементів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1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9522">
        <p14:vortex dir="r"/>
      </p:transition>
    </mc:Choice>
    <mc:Fallback>
      <p:transition spd="slow" advTm="495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alphaModFix amt="4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brightnessContrast bright="-20000" contrast="-3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Активаційний аналіз є методом, що найширше використовується для виявлення та ідентифікації хімічних елементів. Уперше він був застосований у 1936 </a:t>
            </a:r>
            <a:r>
              <a:rPr lang="de-DE" dirty="0">
                <a:solidFill>
                  <a:schemeClr val="tx1"/>
                </a:solidFill>
              </a:rPr>
              <a:t>p., </a:t>
            </a:r>
            <a:r>
              <a:rPr lang="ru-RU" dirty="0">
                <a:solidFill>
                  <a:schemeClr val="tx1"/>
                </a:solidFill>
              </a:rPr>
              <a:t>коли Хевеші й Леві за допомогою активації нейтронами визначили сліди диспрозію (</a:t>
            </a:r>
            <a:r>
              <a:rPr lang="de-DE" dirty="0">
                <a:solidFill>
                  <a:schemeClr val="tx1"/>
                </a:solidFill>
              </a:rPr>
              <a:t>Dy) </a:t>
            </a:r>
            <a:r>
              <a:rPr lang="ru-RU" dirty="0">
                <a:solidFill>
                  <a:schemeClr val="tx1"/>
                </a:solidFill>
              </a:rPr>
              <a:t>в ітрії (</a:t>
            </a:r>
            <a:r>
              <a:rPr lang="de-DE" dirty="0">
                <a:solidFill>
                  <a:schemeClr val="tx1"/>
                </a:solidFill>
              </a:rPr>
              <a:t>Y).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8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22">
        <p14:ferris dir="l"/>
      </p:transition>
    </mc:Choice>
    <mc:Fallback>
      <p:transition spd="slow" advTm="158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dk1">
              <a:alpha val="3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Сутність методу полягає в тому, що досліджуваний (нерадіоактивний) зразок піддається опроміненню, а потім, заміряючи активність отриманого радіонукліда, встановлюють його кількість, що відповідає кількості досліджуваної речовини. Опромінення проводиться потоком частинок, найчастіше — нейтронів, якими бомбардують зразок, хоча іноді активація проводиться зарядженими частинками або у-квантами. Якщо зразок бомбардується нейтронами, то метод називається нейтронно-активаційним аналізом. Інші способи активації не мають окремих назв і використовуються тільки в спеціальних випадках, коли досліджуваний елемент не активується нейтронами або активується із занадто малим виходом.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0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253">
        <p14:prism isContent="1" isInverted="1"/>
      </p:transition>
    </mc:Choice>
    <mc:Fallback>
      <p:transition spd="slow" advTm="41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206989" cy="6858000"/>
          </a:xfrm>
          <a:gradFill>
            <a:gsLst>
              <a:gs pos="0">
                <a:schemeClr val="bg1">
                  <a:lumMod val="75000"/>
                  <a:lumOff val="25000"/>
                </a:schemeClr>
              </a:gs>
              <a:gs pos="21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Активність, а отже, і кількість радіонукліда, що утворюється в результаті ядерної реакції при активації зразка, прямо пропорційні масі визначуваного елемента в зразку. Отже, за обмірюваною інтенсивністю випромінювання цього радіонукліда в зразку можна встановити кількість досліджуваної речовини, що піддається </a:t>
            </a:r>
            <a:r>
              <a:rPr lang="ru-RU" dirty="0" smtClean="0">
                <a:solidFill>
                  <a:schemeClr val="tx1"/>
                </a:solidFill>
              </a:rPr>
              <a:t>активізації.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Звичайно </a:t>
            </a:r>
            <a:r>
              <a:rPr lang="ru-RU" dirty="0">
                <a:solidFill>
                  <a:schemeClr val="tx1"/>
                </a:solidFill>
              </a:rPr>
              <a:t>при опроміненні зразка виникає суміш радіоактивних ізотопів різних інших елементів, крім визначуваного. </a:t>
            </a:r>
            <a:r>
              <a:rPr lang="uk-UA" dirty="0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потрібно розділити таким чином, щоб радіоізотоп досліджуваної речовини не мав домішок. Для радіохімічного поділу компонентів опромінений зразок переводять у розчин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2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778">
        <p14:window dir="vert"/>
      </p:transition>
    </mc:Choice>
    <mc:Fallback>
      <p:transition spd="slow" advTm="427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alphaModFix amt="2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colorTemperature colorTemp="10422"/>
                      </a14:imgEffect>
                      <a14:imgEffect>
                        <a14:saturation sat="259000"/>
                      </a14:imgEffect>
                      <a14:imgEffect>
                        <a14:brightnessContrast bright="-66000" contrast="61000"/>
                      </a14:imgEffect>
                    </a14:imgLayer>
                  </a14:imgProps>
                </a:ext>
              </a:extLst>
            </a:blip>
            <a:srcRect/>
            <a:tile tx="0" ty="0" sx="100000" sy="100000" flip="x" algn="ctr"/>
          </a:blipFill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Крім кількісного аналізу зразка, активаційний аналіз дозволяє проводити й якісні дослідження, тобто ідентифікувати радіонукліди, що утворилися. Це можна зробити, спираючись на три ядерно-фізичні характеристики: тип випромінювання, період піврозпаду й енергію випромінювання. Деякі труднощі виникають, коли потрібно провести розпізнавання складу складних сумішей. У цьому випадку суміш спочатку поділяють на компоненти, а потім ідентифікують кожен із них окремо.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8111">
        <p14:switch dir="r"/>
      </p:transition>
    </mc:Choice>
    <mc:Fallback>
      <p:transition spd="slow" advTm="28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2432" y="1274165"/>
            <a:ext cx="4427095" cy="3964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ДЯКУЮ ЗА УВАГУ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8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773">
        <p14:glitter pattern="hexagon"/>
      </p:transition>
    </mc:Choice>
    <mc:Fallback>
      <p:transition spd="slow" advTm="17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</TotalTime>
  <Words>305</Words>
  <Application>Microsoft Office PowerPoint</Application>
  <PresentationFormat>Широкоэкранный</PresentationFormat>
  <Paragraphs>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Активаційний аналіз складу речовини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Активаційний аналіз складу речовини</dc:title>
  <dc:creator>Евгений Сухенко</dc:creator>
  <cp:lastModifiedBy>Евгений Сухенко</cp:lastModifiedBy>
  <cp:revision>12</cp:revision>
  <dcterms:created xsi:type="dcterms:W3CDTF">2014-05-11T14:48:55Z</dcterms:created>
  <dcterms:modified xsi:type="dcterms:W3CDTF">2014-05-11T17:10:49Z</dcterms:modified>
</cp:coreProperties>
</file>