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BED5CC-44B3-4119-A9AE-70E70D124325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544595-36C9-4FD8-A6AF-6DBBB9428A3D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ФОСФАТНІ ДОБРИВА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019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Фосфатні добрива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/>
              <a:t>Фосфатні добрива</a:t>
            </a:r>
            <a:endParaRPr lang="uk-UA" dirty="0"/>
          </a:p>
          <a:p>
            <a:r>
              <a:rPr lang="uk-UA" dirty="0" smtClean="0"/>
              <a:t>Фосфор, </a:t>
            </a:r>
            <a:r>
              <a:rPr lang="uk-UA" dirty="0" err="1"/>
              <a:t>як </a:t>
            </a:r>
            <a:r>
              <a:rPr lang="uk-UA" dirty="0" err="1" smtClean="0"/>
              <a:t>азот</a:t>
            </a:r>
            <a:r>
              <a:rPr lang="uk-UA" dirty="0" err="1"/>
              <a:t> і </a:t>
            </a:r>
            <a:r>
              <a:rPr lang="uk-UA" dirty="0" err="1" smtClean="0"/>
              <a:t>ка</a:t>
            </a:r>
            <a:r>
              <a:rPr lang="uk-UA" dirty="0" smtClean="0"/>
              <a:t>лій, </a:t>
            </a:r>
            <a:r>
              <a:rPr lang="uk-UA" dirty="0"/>
              <a:t>необхідні для нормального розвитку </a:t>
            </a:r>
            <a:r>
              <a:rPr lang="uk-UA" dirty="0" smtClean="0"/>
              <a:t>рослин. </a:t>
            </a:r>
            <a:r>
              <a:rPr lang="uk-UA" dirty="0"/>
              <a:t>Джерелом фосфору для рослин є фосфати ґрунту, головним чином </a:t>
            </a:r>
            <a:r>
              <a:rPr lang="uk-UA" dirty="0" smtClean="0"/>
              <a:t>фосфат </a:t>
            </a:r>
            <a:r>
              <a:rPr lang="uk-UA" dirty="0" err="1" smtClean="0"/>
              <a:t>кал</a:t>
            </a:r>
            <a:r>
              <a:rPr lang="uk-UA" dirty="0" smtClean="0"/>
              <a:t>ьцію</a:t>
            </a:r>
            <a:r>
              <a:rPr lang="uk-UA" dirty="0"/>
              <a:t> Са</a:t>
            </a:r>
            <a:r>
              <a:rPr lang="uk-UA" baseline="-25000" dirty="0"/>
              <a:t>3</a:t>
            </a:r>
            <a:r>
              <a:rPr lang="uk-UA" dirty="0"/>
              <a:t>(РО</a:t>
            </a:r>
            <a:r>
              <a:rPr lang="uk-UA" baseline="-25000" dirty="0"/>
              <a:t>4</a:t>
            </a:r>
            <a:r>
              <a:rPr lang="uk-UA" dirty="0"/>
              <a:t>)</a:t>
            </a:r>
            <a:r>
              <a:rPr lang="uk-UA" baseline="-25000" dirty="0"/>
              <a:t>2</a:t>
            </a:r>
            <a:r>
              <a:rPr lang="uk-UA" dirty="0"/>
              <a:t>. Але в </a:t>
            </a:r>
            <a:r>
              <a:rPr lang="uk-UA" dirty="0" smtClean="0"/>
              <a:t>більшості грунтів</a:t>
            </a:r>
            <a:r>
              <a:rPr lang="uk-UA" dirty="0"/>
              <a:t> фосфату кальцію мало. Крім того, в зв'язку з його нерозчинністю у воді він практично недоступний для рослин. Тому внесення в ґрунт розчинних фосфатів, так званих фосфорних добрив, має надзвичайно велике значення для підвищення врожаю сільськогосподарських культур. Наводимо коротку характеристику найважливіших фосфорних добрив.</a:t>
            </a:r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959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Фосфатні добрива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b="1" dirty="0" err="1"/>
              <a:t>Фосфорні</a:t>
            </a:r>
            <a:r>
              <a:rPr lang="ru-RU" b="1" dirty="0"/>
              <a:t> </a:t>
            </a:r>
            <a:r>
              <a:rPr lang="ru-RU" b="1" dirty="0" err="1"/>
              <a:t>добрива</a:t>
            </a:r>
            <a:r>
              <a:rPr lang="ru-RU" dirty="0"/>
              <a:t> треба </a:t>
            </a:r>
            <a:r>
              <a:rPr lang="ru-RU" dirty="0" err="1"/>
              <a:t>вносити</a:t>
            </a:r>
            <a:r>
              <a:rPr lang="ru-RU" dirty="0"/>
              <a:t> в грунт па </a:t>
            </a:r>
            <a:r>
              <a:rPr lang="ru-RU" dirty="0" err="1"/>
              <a:t>глибину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12 — 15 см, </a:t>
            </a:r>
            <a:r>
              <a:rPr lang="ru-RU" dirty="0" err="1"/>
              <a:t>оскільки</a:t>
            </a:r>
            <a:r>
              <a:rPr lang="ru-RU" dirty="0"/>
              <a:t> вони у </a:t>
            </a:r>
            <a:r>
              <a:rPr lang="ru-RU" dirty="0" err="1"/>
              <a:t>воді</a:t>
            </a:r>
            <a:r>
              <a:rPr lang="ru-RU" dirty="0"/>
              <a:t> не </a:t>
            </a:r>
            <a:r>
              <a:rPr lang="ru-RU" dirty="0" err="1"/>
              <a:t>розчиняються</a:t>
            </a:r>
            <a:r>
              <a:rPr lang="ru-RU" dirty="0"/>
              <a:t>.</a:t>
            </a:r>
          </a:p>
          <a:p>
            <a:pPr fontAlgn="base"/>
            <a:r>
              <a:rPr lang="ru-RU" b="1" dirty="0"/>
              <a:t>Суперфосфат</a:t>
            </a:r>
            <a:r>
              <a:rPr lang="ru-RU" dirty="0"/>
              <a:t> (</a:t>
            </a:r>
            <a:r>
              <a:rPr lang="ru-RU" dirty="0" err="1"/>
              <a:t>гранульований</a:t>
            </a:r>
            <a:r>
              <a:rPr lang="ru-RU" dirty="0"/>
              <a:t> в </a:t>
            </a:r>
            <a:r>
              <a:rPr lang="ru-RU" dirty="0" err="1"/>
              <a:t>порошкоподібний</a:t>
            </a:r>
            <a:r>
              <a:rPr lang="ru-RU" dirty="0"/>
              <a:t>) </a:t>
            </a:r>
            <a:r>
              <a:rPr lang="ru-RU" dirty="0" err="1"/>
              <a:t>містить</a:t>
            </a:r>
            <a:r>
              <a:rPr lang="ru-RU" dirty="0"/>
              <a:t> 19,5 — 20% фосфору. </a:t>
            </a:r>
            <a:r>
              <a:rPr lang="ru-RU" dirty="0" err="1"/>
              <a:t>Застосовується</a:t>
            </a:r>
            <a:r>
              <a:rPr lang="ru-RU" dirty="0"/>
              <a:t> як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удобрення</a:t>
            </a:r>
            <a:r>
              <a:rPr lang="ru-RU" dirty="0"/>
              <a:t> (40 — 50 г/м2), так і в невеликих дозах при </a:t>
            </a:r>
            <a:r>
              <a:rPr lang="ru-RU" dirty="0" err="1"/>
              <a:t>лунковому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при рядкового </a:t>
            </a:r>
            <a:r>
              <a:rPr lang="ru-RU" dirty="0" err="1"/>
              <a:t>внесення</a:t>
            </a:r>
            <a:r>
              <a:rPr lang="ru-RU" dirty="0"/>
              <a:t>. За </a:t>
            </a:r>
            <a:r>
              <a:rPr lang="ru-RU" dirty="0" err="1"/>
              <a:t>свідченням</a:t>
            </a:r>
            <a:r>
              <a:rPr lang="ru-RU" dirty="0"/>
              <a:t> </a:t>
            </a:r>
            <a:r>
              <a:rPr lang="ru-RU" dirty="0" err="1"/>
              <a:t>учених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врожаю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локального </a:t>
            </a:r>
            <a:r>
              <a:rPr lang="ru-RU" dirty="0" err="1"/>
              <a:t>внесення</a:t>
            </a:r>
            <a:r>
              <a:rPr lang="ru-RU" dirty="0"/>
              <a:t> суперфосфату </a:t>
            </a:r>
            <a:r>
              <a:rPr lang="ru-RU" dirty="0" err="1"/>
              <a:t>збільшилася</a:t>
            </a:r>
            <a:r>
              <a:rPr lang="ru-RU" dirty="0"/>
              <a:t> </a:t>
            </a:r>
            <a:r>
              <a:rPr lang="ru-RU" dirty="0" err="1"/>
              <a:t>втричі</a:t>
            </a:r>
            <a:r>
              <a:rPr lang="ru-RU" dirty="0"/>
              <a:t> 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розкидним</a:t>
            </a:r>
            <a:r>
              <a:rPr lang="ru-RU" dirty="0"/>
              <a:t>. </a:t>
            </a: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фосфорні</a:t>
            </a:r>
            <a:r>
              <a:rPr lang="ru-RU" dirty="0"/>
              <a:t> </a:t>
            </a:r>
            <a:r>
              <a:rPr lang="ru-RU" dirty="0" err="1"/>
              <a:t>добрива</a:t>
            </a:r>
            <a:r>
              <a:rPr lang="ru-RU" dirty="0"/>
              <a:t> в </a:t>
            </a:r>
            <a:r>
              <a:rPr lang="ru-RU" dirty="0" err="1"/>
              <a:t>суміші</a:t>
            </a:r>
            <a:r>
              <a:rPr lang="ru-RU" dirty="0"/>
              <a:t> з </a:t>
            </a:r>
            <a:r>
              <a:rPr lang="ru-RU" dirty="0" err="1"/>
              <a:t>азотними</a:t>
            </a:r>
            <a:r>
              <a:rPr lang="ru-RU" dirty="0"/>
              <a:t>.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вносити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треба </a:t>
            </a:r>
            <a:r>
              <a:rPr lang="ru-RU" dirty="0" err="1"/>
              <a:t>окремо</a:t>
            </a:r>
            <a:r>
              <a:rPr lang="ru-RU" dirty="0"/>
              <a:t>: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фосфорні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— </a:t>
            </a:r>
            <a:r>
              <a:rPr lang="ru-RU" dirty="0" err="1"/>
              <a:t>азотні</a:t>
            </a:r>
            <a:r>
              <a:rPr lang="ru-RU" dirty="0"/>
              <a:t>.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кисле</a:t>
            </a:r>
            <a:r>
              <a:rPr lang="ru-RU" dirty="0"/>
              <a:t> </a:t>
            </a:r>
            <a:r>
              <a:rPr lang="ru-RU" dirty="0" err="1"/>
              <a:t>добриво</a:t>
            </a:r>
            <a:r>
              <a:rPr lang="ru-RU" dirty="0"/>
              <a:t>, </a:t>
            </a:r>
            <a:r>
              <a:rPr lang="ru-RU" dirty="0" err="1"/>
              <a:t>роз’їдає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і тару.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19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Фосфатні добрива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ru-RU" b="1" dirty="0"/>
              <a:t>Суперфосфат </a:t>
            </a:r>
            <a:r>
              <a:rPr lang="ru-RU" b="1" dirty="0" err="1"/>
              <a:t>подвійний</a:t>
            </a:r>
            <a:r>
              <a:rPr lang="ru-RU" dirty="0"/>
              <a:t> — </a:t>
            </a:r>
            <a:r>
              <a:rPr lang="ru-RU" dirty="0" err="1"/>
              <a:t>висококонцентрований</a:t>
            </a:r>
            <a:r>
              <a:rPr lang="ru-RU" dirty="0"/>
              <a:t> </a:t>
            </a:r>
            <a:r>
              <a:rPr lang="ru-RU" dirty="0" err="1"/>
              <a:t>фосфорне</a:t>
            </a:r>
            <a:r>
              <a:rPr lang="ru-RU" dirty="0"/>
              <a:t> </a:t>
            </a:r>
            <a:r>
              <a:rPr lang="ru-RU" dirty="0" err="1"/>
              <a:t>добриво</a:t>
            </a:r>
            <a:r>
              <a:rPr lang="ru-RU" dirty="0"/>
              <a:t> (38 — 54% фосфору). </a:t>
            </a:r>
            <a:r>
              <a:rPr lang="ru-RU" dirty="0" err="1"/>
              <a:t>Розчиняється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без осаду. На </a:t>
            </a:r>
            <a:r>
              <a:rPr lang="ru-RU" dirty="0" err="1"/>
              <a:t>городі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при </a:t>
            </a:r>
            <a:r>
              <a:rPr lang="ru-RU" dirty="0" err="1"/>
              <a:t>лунковому</a:t>
            </a:r>
            <a:r>
              <a:rPr lang="ru-RU" dirty="0"/>
              <a:t> і рядкового </a:t>
            </a:r>
            <a:r>
              <a:rPr lang="ru-RU" dirty="0" err="1"/>
              <a:t>внесення</a:t>
            </a:r>
            <a:r>
              <a:rPr lang="ru-RU" dirty="0"/>
              <a:t>, але такому,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коріння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насіння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не </a:t>
            </a:r>
            <a:r>
              <a:rPr lang="ru-RU" dirty="0" err="1"/>
              <a:t>стикаються</a:t>
            </a:r>
            <a:r>
              <a:rPr lang="ru-RU" dirty="0"/>
              <a:t> з </a:t>
            </a:r>
            <a:r>
              <a:rPr lang="ru-RU" dirty="0" err="1"/>
              <a:t>добривами</a:t>
            </a:r>
            <a:r>
              <a:rPr lang="ru-RU" dirty="0"/>
              <a:t>.</a:t>
            </a:r>
          </a:p>
          <a:p>
            <a:pPr fontAlgn="base"/>
            <a:r>
              <a:rPr lang="ru-RU" b="1" dirty="0" err="1"/>
              <a:t>Преципітат</a:t>
            </a:r>
            <a:r>
              <a:rPr lang="ru-RU" dirty="0"/>
              <a:t> — порошок </a:t>
            </a:r>
            <a:r>
              <a:rPr lang="ru-RU" dirty="0" err="1"/>
              <a:t>білого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,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27 до 46% фосфору.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злежується</a:t>
            </a:r>
            <a:r>
              <a:rPr lang="ru-RU" dirty="0"/>
              <a:t>, добре </a:t>
            </a:r>
            <a:r>
              <a:rPr lang="ru-RU" dirty="0" err="1"/>
              <a:t>розсіюється</a:t>
            </a:r>
            <a:r>
              <a:rPr lang="ru-RU" dirty="0"/>
              <a:t>. У </a:t>
            </a:r>
            <a:r>
              <a:rPr lang="ru-RU" dirty="0" err="1"/>
              <a:t>воді</a:t>
            </a:r>
            <a:r>
              <a:rPr lang="ru-RU" dirty="0"/>
              <a:t> не </a:t>
            </a:r>
            <a:r>
              <a:rPr lang="ru-RU" dirty="0" err="1"/>
              <a:t>розчиняється</a:t>
            </a:r>
            <a:r>
              <a:rPr lang="ru-RU" dirty="0"/>
              <a:t>, але </a:t>
            </a:r>
            <a:r>
              <a:rPr lang="ru-RU" dirty="0" err="1"/>
              <a:t>рослинам</a:t>
            </a:r>
            <a:r>
              <a:rPr lang="ru-RU" dirty="0"/>
              <a:t> </a:t>
            </a:r>
            <a:r>
              <a:rPr lang="ru-RU" dirty="0" err="1"/>
              <a:t>доступний</a:t>
            </a:r>
            <a:r>
              <a:rPr lang="ru-RU" dirty="0"/>
              <a:t>, перш за все на </a:t>
            </a:r>
            <a:r>
              <a:rPr lang="ru-RU" dirty="0" err="1"/>
              <a:t>кислих</a:t>
            </a:r>
            <a:r>
              <a:rPr lang="ru-RU" dirty="0"/>
              <a:t> грунтах. </a:t>
            </a:r>
            <a:r>
              <a:rPr lang="ru-RU" dirty="0" err="1"/>
              <a:t>Застосовувати</a:t>
            </a:r>
            <a:r>
              <a:rPr lang="ru-RU" dirty="0"/>
              <a:t> для </a:t>
            </a:r>
            <a:r>
              <a:rPr lang="ru-RU" dirty="0" err="1"/>
              <a:t>підживлення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не </a:t>
            </a:r>
            <a:r>
              <a:rPr lang="ru-RU" dirty="0" err="1"/>
              <a:t>рекомендується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599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Фосфатні добрива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/>
              <a:t>Томасшлак -</a:t>
            </a:r>
            <a:r>
              <a:rPr lang="ru-RU" dirty="0"/>
              <a:t> темно-</a:t>
            </a:r>
            <a:r>
              <a:rPr lang="ru-RU" dirty="0" err="1"/>
              <a:t>сірий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чорний</a:t>
            </a:r>
            <a:r>
              <a:rPr lang="ru-RU" dirty="0"/>
              <a:t> порошок, не </a:t>
            </a:r>
            <a:r>
              <a:rPr lang="ru-RU" dirty="0" err="1"/>
              <a:t>злежується</a:t>
            </a:r>
            <a:r>
              <a:rPr lang="ru-RU" dirty="0"/>
              <a:t> при </a:t>
            </a:r>
            <a:r>
              <a:rPr lang="ru-RU" dirty="0" err="1"/>
              <a:t>зберіганні</a:t>
            </a:r>
            <a:r>
              <a:rPr lang="ru-RU" dirty="0"/>
              <a:t>.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домішки</a:t>
            </a:r>
            <a:r>
              <a:rPr lang="ru-RU" dirty="0"/>
              <a:t> </a:t>
            </a:r>
            <a:r>
              <a:rPr lang="ru-RU" dirty="0" err="1"/>
              <a:t>кальцію</a:t>
            </a:r>
            <a:r>
              <a:rPr lang="ru-RU" dirty="0"/>
              <a:t>, </a:t>
            </a:r>
            <a:r>
              <a:rPr lang="ru-RU" dirty="0" err="1"/>
              <a:t>магнію</a:t>
            </a:r>
            <a:r>
              <a:rPr lang="ru-RU" dirty="0"/>
              <a:t>, </a:t>
            </a:r>
            <a:r>
              <a:rPr lang="ru-RU" dirty="0" err="1"/>
              <a:t>заліза</a:t>
            </a:r>
            <a:r>
              <a:rPr lang="ru-RU" dirty="0"/>
              <a:t>, </a:t>
            </a:r>
            <a:r>
              <a:rPr lang="ru-RU" dirty="0" err="1"/>
              <a:t>марганцю</a:t>
            </a:r>
            <a:r>
              <a:rPr lang="ru-RU" dirty="0"/>
              <a:t>, </a:t>
            </a:r>
            <a:r>
              <a:rPr lang="ru-RU" dirty="0" err="1"/>
              <a:t>кремнію</a:t>
            </a:r>
            <a:r>
              <a:rPr lang="ru-RU" dirty="0"/>
              <a:t>, </a:t>
            </a:r>
            <a:r>
              <a:rPr lang="ru-RU" dirty="0" err="1"/>
              <a:t>алюмінію</a:t>
            </a:r>
            <a:r>
              <a:rPr lang="ru-RU" dirty="0"/>
              <a:t>. </a:t>
            </a:r>
            <a:r>
              <a:rPr lang="ru-RU" dirty="0" err="1"/>
              <a:t>Лужне</a:t>
            </a:r>
            <a:r>
              <a:rPr lang="ru-RU" dirty="0"/>
              <a:t> </a:t>
            </a:r>
            <a:r>
              <a:rPr lang="ru-RU" dirty="0" err="1"/>
              <a:t>добриво</a:t>
            </a:r>
            <a:r>
              <a:rPr lang="ru-RU" dirty="0"/>
              <a:t>, </a:t>
            </a:r>
            <a:r>
              <a:rPr lang="ru-RU" dirty="0" err="1"/>
              <a:t>доступне</a:t>
            </a:r>
            <a:r>
              <a:rPr lang="ru-RU" dirty="0"/>
              <a:t> на </a:t>
            </a:r>
            <a:r>
              <a:rPr lang="ru-RU" dirty="0" err="1"/>
              <a:t>кислих</a:t>
            </a:r>
            <a:r>
              <a:rPr lang="ru-RU" dirty="0"/>
              <a:t> грунтах.</a:t>
            </a:r>
          </a:p>
          <a:p>
            <a:pPr fontAlgn="base"/>
            <a:r>
              <a:rPr lang="ru-RU" b="1" dirty="0" err="1"/>
              <a:t>Фосфоритне</a:t>
            </a:r>
            <a:r>
              <a:rPr lang="ru-RU" b="1" dirty="0"/>
              <a:t> </a:t>
            </a:r>
            <a:r>
              <a:rPr lang="ru-RU" b="1" dirty="0" err="1"/>
              <a:t>борошно</a:t>
            </a:r>
            <a:r>
              <a:rPr lang="ru-RU" dirty="0"/>
              <a:t> </a:t>
            </a:r>
            <a:r>
              <a:rPr lang="ru-RU" dirty="0" err="1"/>
              <a:t>отримують</a:t>
            </a:r>
            <a:r>
              <a:rPr lang="ru-RU" dirty="0"/>
              <a:t> шляхом </a:t>
            </a:r>
            <a:r>
              <a:rPr lang="ru-RU" dirty="0" err="1"/>
              <a:t>розмелювання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покладів</a:t>
            </a:r>
            <a:r>
              <a:rPr lang="ru-RU" dirty="0"/>
              <a:t>. Вона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20 до 29% фосфору. </a:t>
            </a:r>
            <a:r>
              <a:rPr lang="ru-RU" dirty="0" err="1"/>
              <a:t>Фосфоритне</a:t>
            </a:r>
            <a:r>
              <a:rPr lang="ru-RU" dirty="0"/>
              <a:t> </a:t>
            </a:r>
            <a:r>
              <a:rPr lang="ru-RU" dirty="0" err="1"/>
              <a:t>борошно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вносити</a:t>
            </a:r>
            <a:r>
              <a:rPr lang="ru-RU" dirty="0"/>
              <a:t> на </a:t>
            </a:r>
            <a:r>
              <a:rPr lang="ru-RU" dirty="0" err="1"/>
              <a:t>кислих</a:t>
            </a:r>
            <a:r>
              <a:rPr lang="ru-RU" dirty="0"/>
              <a:t> грунтах, а на сильно </a:t>
            </a:r>
            <a:r>
              <a:rPr lang="ru-RU" dirty="0" err="1"/>
              <a:t>зволожених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є </a:t>
            </a:r>
            <a:r>
              <a:rPr lang="ru-RU" dirty="0" err="1"/>
              <a:t>недоцільним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083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Фосфатні добрива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 </a:t>
            </a:r>
            <a:r>
              <a:rPr lang="ru-RU" b="1" dirty="0"/>
              <a:t>фосфорного </a:t>
            </a:r>
            <a:r>
              <a:rPr lang="ru-RU" b="1" dirty="0" err="1"/>
              <a:t>голодування</a:t>
            </a:r>
            <a:r>
              <a:rPr lang="ru-RU" b="1" dirty="0"/>
              <a:t> </a:t>
            </a:r>
            <a:r>
              <a:rPr lang="ru-RU" dirty="0"/>
              <a:t>: </a:t>
            </a:r>
            <a:r>
              <a:rPr lang="ru-RU" dirty="0" err="1"/>
              <a:t>овочеві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припиняють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, </a:t>
            </a:r>
            <a:r>
              <a:rPr lang="ru-RU" dirty="0" err="1"/>
              <a:t>листя</a:t>
            </a:r>
            <a:r>
              <a:rPr lang="ru-RU" dirty="0"/>
              <a:t> і </a:t>
            </a:r>
            <a:r>
              <a:rPr lang="ru-RU" dirty="0" err="1"/>
              <a:t>молоді</a:t>
            </a:r>
            <a:r>
              <a:rPr lang="ru-RU" dirty="0"/>
              <a:t> </a:t>
            </a:r>
            <a:r>
              <a:rPr lang="ru-RU" dirty="0" err="1"/>
              <a:t>стебла</a:t>
            </a:r>
            <a:r>
              <a:rPr lang="ru-RU" dirty="0"/>
              <a:t>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темно-зеленого до </a:t>
            </a:r>
            <a:r>
              <a:rPr lang="ru-RU" dirty="0" err="1"/>
              <a:t>синій</a:t>
            </a:r>
            <a:r>
              <a:rPr lang="ru-RU" dirty="0"/>
              <a:t>-зеленого; у </a:t>
            </a:r>
            <a:r>
              <a:rPr lang="ru-RU" dirty="0" err="1"/>
              <a:t>плодових</a:t>
            </a:r>
            <a:r>
              <a:rPr lang="ru-RU" dirty="0"/>
              <a:t> - </a:t>
            </a:r>
            <a:r>
              <a:rPr lang="ru-RU" dirty="0" err="1"/>
              <a:t>стебла</a:t>
            </a:r>
            <a:r>
              <a:rPr lang="ru-RU" dirty="0"/>
              <a:t> і </a:t>
            </a:r>
            <a:r>
              <a:rPr lang="ru-RU" dirty="0" err="1"/>
              <a:t>окреме</a:t>
            </a:r>
            <a:r>
              <a:rPr lang="ru-RU" dirty="0"/>
              <a:t> </a:t>
            </a:r>
            <a:r>
              <a:rPr lang="ru-RU" dirty="0" err="1"/>
              <a:t>листя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сизо-</a:t>
            </a:r>
            <a:r>
              <a:rPr lang="ru-RU" dirty="0" err="1"/>
              <a:t>рожевими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набувають</a:t>
            </a:r>
            <a:r>
              <a:rPr lang="ru-RU" dirty="0"/>
              <a:t> коричнево-зеленого </a:t>
            </a:r>
            <a:r>
              <a:rPr lang="ru-RU" dirty="0" err="1"/>
              <a:t>забарвлення</a:t>
            </a:r>
            <a:r>
              <a:rPr lang="ru-RU" dirty="0"/>
              <a:t>.</a:t>
            </a:r>
          </a:p>
          <a:p>
            <a:r>
              <a:rPr lang="ru-RU" dirty="0" err="1"/>
              <a:t>Фосфорні</a:t>
            </a:r>
            <a:r>
              <a:rPr lang="ru-RU" dirty="0"/>
              <a:t> </a:t>
            </a:r>
            <a:r>
              <a:rPr lang="ru-RU" dirty="0" err="1"/>
              <a:t>добрива</a:t>
            </a:r>
            <a:r>
              <a:rPr lang="ru-RU" dirty="0"/>
              <a:t> не так </a:t>
            </a:r>
            <a:r>
              <a:rPr lang="ru-RU" dirty="0" err="1"/>
              <a:t>небезпечні</a:t>
            </a:r>
            <a:r>
              <a:rPr lang="ru-RU" dirty="0"/>
              <a:t> для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при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нормах </a:t>
            </a:r>
            <a:r>
              <a:rPr lang="ru-RU" dirty="0" err="1"/>
              <a:t>внесення</a:t>
            </a:r>
            <a:r>
              <a:rPr lang="ru-RU" dirty="0"/>
              <a:t> (на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азотних</a:t>
            </a:r>
            <a:r>
              <a:rPr lang="ru-RU" dirty="0"/>
              <a:t>), </a:t>
            </a:r>
            <a:r>
              <a:rPr lang="ru-RU" dirty="0" err="1"/>
              <a:t>оскільки</a:t>
            </a:r>
            <a:r>
              <a:rPr lang="ru-RU" dirty="0"/>
              <a:t> не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грунтового </a:t>
            </a:r>
            <a:r>
              <a:rPr lang="ru-RU" dirty="0" err="1"/>
              <a:t>розчину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і для них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норм </a:t>
            </a:r>
            <a:r>
              <a:rPr lang="ru-RU" dirty="0" err="1"/>
              <a:t>внесення</a:t>
            </a:r>
            <a:r>
              <a:rPr lang="ru-RU" dirty="0"/>
              <a:t>, </a:t>
            </a:r>
            <a:r>
              <a:rPr lang="ru-RU" dirty="0" err="1"/>
              <a:t>залежних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родючості</a:t>
            </a:r>
            <a:r>
              <a:rPr lang="ru-RU" dirty="0"/>
              <a:t> грунту і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вживаних</a:t>
            </a:r>
            <a:r>
              <a:rPr lang="ru-RU" dirty="0"/>
              <a:t> добрив.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822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Фосфатні добрива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5100" b="1" dirty="0"/>
              <a:t>Норму </a:t>
            </a:r>
            <a:r>
              <a:rPr lang="ru-RU" sz="5100" b="1" dirty="0" err="1"/>
              <a:t>внесення</a:t>
            </a:r>
            <a:r>
              <a:rPr lang="ru-RU" sz="5100" b="1" dirty="0"/>
              <a:t> </a:t>
            </a:r>
            <a:r>
              <a:rPr lang="ru-RU" sz="5100" dirty="0" err="1"/>
              <a:t>можна</a:t>
            </a:r>
            <a:r>
              <a:rPr lang="ru-RU" sz="5100" dirty="0"/>
              <a:t> </a:t>
            </a:r>
            <a:r>
              <a:rPr lang="ru-RU" sz="5100" dirty="0" err="1"/>
              <a:t>розрахувати</a:t>
            </a:r>
            <a:r>
              <a:rPr lang="ru-RU" sz="5100" dirty="0"/>
              <a:t> </a:t>
            </a:r>
            <a:r>
              <a:rPr lang="ru-RU" sz="5100" dirty="0" err="1"/>
              <a:t>самостійно</a:t>
            </a:r>
            <a:r>
              <a:rPr lang="ru-RU" sz="5100" dirty="0"/>
              <a:t> для </a:t>
            </a:r>
            <a:r>
              <a:rPr lang="ru-RU" sz="5100" dirty="0" err="1"/>
              <a:t>певного</a:t>
            </a:r>
            <a:r>
              <a:rPr lang="ru-RU" sz="5100" dirty="0"/>
              <a:t> фосфорного </a:t>
            </a:r>
            <a:r>
              <a:rPr lang="ru-RU" sz="5100" dirty="0" err="1"/>
              <a:t>добрива</a:t>
            </a:r>
            <a:r>
              <a:rPr lang="ru-RU" sz="5100" dirty="0"/>
              <a:t> </a:t>
            </a:r>
            <a:r>
              <a:rPr lang="ru-RU" sz="5100" dirty="0" err="1"/>
              <a:t>під</a:t>
            </a:r>
            <a:r>
              <a:rPr lang="ru-RU" sz="5100" dirty="0"/>
              <a:t> </a:t>
            </a:r>
            <a:r>
              <a:rPr lang="ru-RU" sz="5100" dirty="0" err="1"/>
              <a:t>кожну</a:t>
            </a:r>
            <a:r>
              <a:rPr lang="ru-RU" sz="5100" dirty="0"/>
              <a:t> культуру (див. </a:t>
            </a:r>
            <a:r>
              <a:rPr lang="ru-RU" sz="5100" b="1" dirty="0" err="1"/>
              <a:t>розрахунок</a:t>
            </a:r>
            <a:r>
              <a:rPr lang="ru-RU" sz="5100" b="1" dirty="0"/>
              <a:t> </a:t>
            </a:r>
            <a:r>
              <a:rPr lang="ru-RU" sz="5100" b="1" dirty="0" err="1"/>
              <a:t>норми</a:t>
            </a:r>
            <a:r>
              <a:rPr lang="ru-RU" sz="5100" b="1" dirty="0"/>
              <a:t> </a:t>
            </a:r>
            <a:r>
              <a:rPr lang="ru-RU" sz="5100" b="1" dirty="0" err="1"/>
              <a:t>внесення</a:t>
            </a:r>
            <a:r>
              <a:rPr lang="ru-RU" sz="5100" b="1" dirty="0"/>
              <a:t> </a:t>
            </a:r>
            <a:r>
              <a:rPr lang="ru-RU" sz="5100" dirty="0"/>
              <a:t>).</a:t>
            </a:r>
            <a:br>
              <a:rPr lang="ru-RU" sz="5100" dirty="0"/>
            </a:br>
            <a:r>
              <a:rPr lang="ru-RU" sz="5100" dirty="0" err="1"/>
              <a:t>Це</a:t>
            </a:r>
            <a:r>
              <a:rPr lang="ru-RU" sz="5100" dirty="0"/>
              <a:t> </a:t>
            </a:r>
            <a:r>
              <a:rPr lang="ru-RU" sz="5100" dirty="0" err="1"/>
              <a:t>бажаний</a:t>
            </a:r>
            <a:r>
              <a:rPr lang="ru-RU" sz="5100" dirty="0"/>
              <a:t> і </a:t>
            </a:r>
            <a:r>
              <a:rPr lang="ru-RU" sz="5100" dirty="0" err="1"/>
              <a:t>найбільш</a:t>
            </a:r>
            <a:r>
              <a:rPr lang="ru-RU" sz="5100" dirty="0"/>
              <a:t> </a:t>
            </a:r>
            <a:r>
              <a:rPr lang="ru-RU" sz="5100" dirty="0" err="1"/>
              <a:t>точний</a:t>
            </a:r>
            <a:r>
              <a:rPr lang="ru-RU" sz="5100" dirty="0"/>
              <a:t> </a:t>
            </a:r>
            <a:r>
              <a:rPr lang="ru-RU" sz="5100" dirty="0" err="1"/>
              <a:t>спосіб</a:t>
            </a:r>
            <a:r>
              <a:rPr lang="ru-RU" sz="5100" dirty="0"/>
              <a:t> </a:t>
            </a:r>
            <a:r>
              <a:rPr lang="ru-RU" sz="5100" dirty="0" err="1"/>
              <a:t>визначити</a:t>
            </a:r>
            <a:r>
              <a:rPr lang="ru-RU" sz="5100" dirty="0"/>
              <a:t> норму </a:t>
            </a:r>
            <a:r>
              <a:rPr lang="ru-RU" sz="5100" dirty="0" err="1"/>
              <a:t>внесення</a:t>
            </a:r>
            <a:r>
              <a:rPr lang="ru-RU" sz="5100" dirty="0"/>
              <a:t>, але для </a:t>
            </a:r>
            <a:r>
              <a:rPr lang="ru-RU" sz="5100" dirty="0" err="1"/>
              <a:t>цього</a:t>
            </a:r>
            <a:r>
              <a:rPr lang="ru-RU" sz="5100" dirty="0"/>
              <a:t> </a:t>
            </a:r>
            <a:r>
              <a:rPr lang="ru-RU" sz="5100" dirty="0" err="1"/>
              <a:t>бажано</a:t>
            </a:r>
            <a:r>
              <a:rPr lang="ru-RU" sz="5100" dirty="0"/>
              <a:t> знати запаси фосфору у </a:t>
            </a:r>
            <a:r>
              <a:rPr lang="ru-RU" sz="5100" dirty="0" err="1"/>
              <a:t>Вашому</a:t>
            </a:r>
            <a:r>
              <a:rPr lang="ru-RU" sz="5100" dirty="0"/>
              <a:t> </a:t>
            </a:r>
            <a:r>
              <a:rPr lang="ru-RU" sz="5100" dirty="0" err="1"/>
              <a:t>грунті</a:t>
            </a:r>
            <a:r>
              <a:rPr lang="ru-RU" sz="5100" dirty="0"/>
              <a:t> (</a:t>
            </a:r>
            <a:r>
              <a:rPr lang="ru-RU" sz="5100" dirty="0" err="1"/>
              <a:t>зразки</a:t>
            </a:r>
            <a:r>
              <a:rPr lang="ru-RU" sz="5100" dirty="0"/>
              <a:t> </a:t>
            </a:r>
            <a:r>
              <a:rPr lang="ru-RU" sz="5100" dirty="0" err="1"/>
              <a:t>аналізуються</a:t>
            </a:r>
            <a:r>
              <a:rPr lang="ru-RU" sz="5100" dirty="0"/>
              <a:t> в </a:t>
            </a:r>
            <a:r>
              <a:rPr lang="ru-RU" sz="5100" dirty="0" err="1"/>
              <a:t>спеціальних</a:t>
            </a:r>
            <a:r>
              <a:rPr lang="ru-RU" sz="5100" dirty="0"/>
              <a:t> </a:t>
            </a:r>
            <a:r>
              <a:rPr lang="ru-RU" sz="5100" dirty="0" err="1"/>
              <a:t>лабораторіях</a:t>
            </a:r>
            <a:r>
              <a:rPr lang="ru-RU" sz="5100" dirty="0"/>
              <a:t>, </a:t>
            </a:r>
            <a:r>
              <a:rPr lang="ru-RU" sz="5100" dirty="0" err="1"/>
              <a:t>які</a:t>
            </a:r>
            <a:r>
              <a:rPr lang="ru-RU" sz="5100" dirty="0"/>
              <a:t> є в будь-</a:t>
            </a:r>
            <a:r>
              <a:rPr lang="ru-RU" sz="5100" dirty="0" err="1"/>
              <a:t>яких</a:t>
            </a:r>
            <a:r>
              <a:rPr lang="ru-RU" sz="5100" dirty="0"/>
              <a:t> </a:t>
            </a:r>
            <a:r>
              <a:rPr lang="ru-RU" sz="5100" dirty="0" err="1"/>
              <a:t>крупних</a:t>
            </a:r>
            <a:r>
              <a:rPr lang="ru-RU" sz="5100" dirty="0"/>
              <a:t> </a:t>
            </a:r>
            <a:r>
              <a:rPr lang="ru-RU" sz="5100" dirty="0" err="1"/>
              <a:t>містах</a:t>
            </a:r>
            <a:r>
              <a:rPr lang="ru-RU" sz="5100" dirty="0" smtClean="0"/>
              <a:t>).</a:t>
            </a:r>
          </a:p>
          <a:p>
            <a:endParaRPr lang="ru-RU" sz="5100" dirty="0"/>
          </a:p>
          <a:p>
            <a:r>
              <a:rPr lang="ru-RU" sz="5100" dirty="0" err="1"/>
              <a:t>Менш</a:t>
            </a:r>
            <a:r>
              <a:rPr lang="ru-RU" sz="5100" dirty="0"/>
              <a:t> </a:t>
            </a:r>
            <a:r>
              <a:rPr lang="ru-RU" sz="5100" dirty="0" err="1"/>
              <a:t>точний</a:t>
            </a:r>
            <a:r>
              <a:rPr lang="ru-RU" sz="5100" dirty="0"/>
              <a:t>, але </a:t>
            </a:r>
            <a:r>
              <a:rPr lang="ru-RU" sz="5100" dirty="0" err="1"/>
              <a:t>більш</a:t>
            </a:r>
            <a:r>
              <a:rPr lang="ru-RU" sz="5100" dirty="0"/>
              <a:t> </a:t>
            </a:r>
            <a:r>
              <a:rPr lang="ru-RU" sz="5100" dirty="0" err="1"/>
              <a:t>простій</a:t>
            </a:r>
            <a:r>
              <a:rPr lang="ru-RU" sz="5100" dirty="0"/>
              <a:t> </a:t>
            </a:r>
            <a:r>
              <a:rPr lang="ru-RU" sz="5100" dirty="0" err="1"/>
              <a:t>спосіб</a:t>
            </a:r>
            <a:r>
              <a:rPr lang="ru-RU" sz="5100" dirty="0"/>
              <a:t> - </a:t>
            </a:r>
            <a:r>
              <a:rPr lang="ru-RU" sz="5100" dirty="0" err="1"/>
              <a:t>скористатися</a:t>
            </a:r>
            <a:r>
              <a:rPr lang="ru-RU" sz="5100" dirty="0"/>
              <a:t> </a:t>
            </a:r>
            <a:r>
              <a:rPr lang="ru-RU" sz="5100" dirty="0" err="1"/>
              <a:t>рекомендованими</a:t>
            </a:r>
            <a:r>
              <a:rPr lang="ru-RU" sz="5100" dirty="0"/>
              <a:t> нормами </a:t>
            </a:r>
            <a:r>
              <a:rPr lang="ru-RU" sz="5100" dirty="0" err="1"/>
              <a:t>внесення</a:t>
            </a:r>
            <a:r>
              <a:rPr lang="ru-RU" sz="5100" dirty="0"/>
              <a:t> азоту (див. </a:t>
            </a:r>
            <a:r>
              <a:rPr lang="ru-RU" sz="5100" dirty="0" err="1"/>
              <a:t>розділ</a:t>
            </a:r>
            <a:r>
              <a:rPr lang="ru-RU" sz="5100" dirty="0"/>
              <a:t> “</a:t>
            </a:r>
            <a:r>
              <a:rPr lang="ru-RU" sz="5100" dirty="0" err="1"/>
              <a:t>Добрива</a:t>
            </a:r>
            <a:r>
              <a:rPr lang="ru-RU" sz="5100" dirty="0"/>
              <a:t>” в “</a:t>
            </a:r>
            <a:r>
              <a:rPr lang="ru-RU" sz="5100" dirty="0" err="1"/>
              <a:t>Технологіях</a:t>
            </a:r>
            <a:r>
              <a:rPr lang="ru-RU" sz="5100" dirty="0"/>
              <a:t> </a:t>
            </a:r>
            <a:r>
              <a:rPr lang="ru-RU" sz="5100" dirty="0" err="1"/>
              <a:t>вирощування</a:t>
            </a:r>
            <a:r>
              <a:rPr lang="ru-RU" sz="5100" dirty="0"/>
              <a:t>” </a:t>
            </a:r>
            <a:r>
              <a:rPr lang="ru-RU" sz="5100" dirty="0" err="1"/>
              <a:t>конкретних</a:t>
            </a:r>
            <a:r>
              <a:rPr lang="ru-RU" sz="5100" dirty="0"/>
              <a:t> культур) і </a:t>
            </a:r>
            <a:r>
              <a:rPr lang="ru-RU" sz="5100" dirty="0" err="1"/>
              <a:t>обчислити</a:t>
            </a:r>
            <a:r>
              <a:rPr lang="ru-RU" sz="5100" dirty="0"/>
              <a:t> норму для </a:t>
            </a:r>
            <a:r>
              <a:rPr lang="ru-RU" sz="5100" dirty="0" err="1"/>
              <a:t>певного</a:t>
            </a:r>
            <a:r>
              <a:rPr lang="ru-RU" sz="5100" dirty="0"/>
              <a:t> </a:t>
            </a:r>
            <a:r>
              <a:rPr lang="ru-RU" sz="5100" dirty="0" err="1"/>
              <a:t>добрива</a:t>
            </a:r>
            <a:r>
              <a:rPr lang="ru-RU" sz="5100" dirty="0"/>
              <a:t>, </a:t>
            </a:r>
            <a:r>
              <a:rPr lang="ru-RU" sz="5100" dirty="0" err="1"/>
              <a:t>знаючи</a:t>
            </a:r>
            <a:r>
              <a:rPr lang="ru-RU" sz="5100" dirty="0"/>
              <a:t> </a:t>
            </a:r>
            <a:r>
              <a:rPr lang="ru-RU" sz="5100" dirty="0" err="1"/>
              <a:t>процентний</a:t>
            </a:r>
            <a:r>
              <a:rPr lang="ru-RU" sz="5100" dirty="0"/>
              <a:t> </a:t>
            </a:r>
            <a:r>
              <a:rPr lang="ru-RU" sz="5100" dirty="0" err="1"/>
              <a:t>вміст</a:t>
            </a:r>
            <a:r>
              <a:rPr lang="ru-RU" sz="5100" dirty="0"/>
              <a:t> в </a:t>
            </a:r>
            <a:r>
              <a:rPr lang="ru-RU" sz="5100" dirty="0" err="1"/>
              <a:t>нім</a:t>
            </a:r>
            <a:r>
              <a:rPr lang="ru-RU" sz="5100" dirty="0"/>
              <a:t> фосфору (</a:t>
            </a:r>
            <a:r>
              <a:rPr lang="ru-RU" sz="5100" dirty="0" err="1"/>
              <a:t>вказано</a:t>
            </a:r>
            <a:r>
              <a:rPr lang="ru-RU" sz="5100" dirty="0"/>
              <a:t> на </a:t>
            </a:r>
            <a:r>
              <a:rPr lang="ru-RU" sz="5100" dirty="0" err="1"/>
              <a:t>упаковці</a:t>
            </a:r>
            <a:r>
              <a:rPr lang="ru-RU" sz="5100" dirty="0"/>
              <a:t> </a:t>
            </a:r>
            <a:r>
              <a:rPr lang="ru-RU" sz="5100" dirty="0" err="1"/>
              <a:t>або</a:t>
            </a:r>
            <a:r>
              <a:rPr lang="ru-RU" sz="5100" dirty="0"/>
              <a:t> див. </a:t>
            </a:r>
            <a:r>
              <a:rPr lang="ru-RU" sz="5100" dirty="0" err="1"/>
              <a:t>нижче</a:t>
            </a:r>
            <a:r>
              <a:rPr lang="ru-RU" sz="5100" dirty="0"/>
              <a:t>).</a:t>
            </a:r>
            <a:br>
              <a:rPr lang="ru-RU" sz="5100" dirty="0"/>
            </a:br>
            <a:r>
              <a:rPr lang="ru-RU" sz="5100" dirty="0" err="1"/>
              <a:t>Наприклад</a:t>
            </a:r>
            <a:r>
              <a:rPr lang="ru-RU" sz="5100" dirty="0"/>
              <a:t>, </a:t>
            </a:r>
            <a:r>
              <a:rPr lang="ru-RU" sz="5100" dirty="0" err="1"/>
              <a:t>якщо</a:t>
            </a:r>
            <a:r>
              <a:rPr lang="ru-RU" sz="5100" dirty="0"/>
              <a:t> </a:t>
            </a:r>
            <a:r>
              <a:rPr lang="ru-RU" sz="5100" dirty="0" err="1"/>
              <a:t>під</a:t>
            </a:r>
            <a:r>
              <a:rPr lang="ru-RU" sz="5100" dirty="0"/>
              <a:t> лук </a:t>
            </a:r>
            <a:r>
              <a:rPr lang="ru-RU" sz="5100" dirty="0" err="1"/>
              <a:t>рекомендується</a:t>
            </a:r>
            <a:r>
              <a:rPr lang="ru-RU" sz="5100" dirty="0"/>
              <a:t> </a:t>
            </a:r>
            <a:r>
              <a:rPr lang="ru-RU" sz="5100" dirty="0" err="1"/>
              <a:t>вносити</a:t>
            </a:r>
            <a:r>
              <a:rPr lang="ru-RU" sz="5100" dirty="0"/>
              <a:t> 15 г фосфору на 1 м2, то </a:t>
            </a:r>
            <a:r>
              <a:rPr lang="ru-RU" sz="5100" dirty="0" err="1"/>
              <a:t>подвійного</a:t>
            </a:r>
            <a:r>
              <a:rPr lang="ru-RU" sz="5100" dirty="0"/>
              <a:t> суперфосфату (</a:t>
            </a:r>
            <a:r>
              <a:rPr lang="ru-RU" sz="5100" dirty="0" err="1"/>
              <a:t>зміст</a:t>
            </a:r>
            <a:r>
              <a:rPr lang="ru-RU" sz="5100" dirty="0"/>
              <a:t> фосфору 45%) </a:t>
            </a:r>
            <a:r>
              <a:rPr lang="ru-RU" sz="5100" dirty="0" err="1"/>
              <a:t>потрібне</a:t>
            </a:r>
            <a:r>
              <a:rPr lang="ru-RU" sz="5100" dirty="0"/>
              <a:t> буде 15 * 100 / 45 = 33 г/м2. На жаль, при </a:t>
            </a:r>
            <a:r>
              <a:rPr lang="ru-RU" sz="5100" dirty="0" err="1"/>
              <a:t>цьому</a:t>
            </a:r>
            <a:r>
              <a:rPr lang="ru-RU" sz="5100" dirty="0"/>
              <a:t> не </a:t>
            </a:r>
            <a:r>
              <a:rPr lang="ru-RU" sz="5100" dirty="0" err="1"/>
              <a:t>враховується</a:t>
            </a:r>
            <a:r>
              <a:rPr lang="ru-RU" sz="5100" dirty="0"/>
              <a:t> </a:t>
            </a:r>
            <a:r>
              <a:rPr lang="ru-RU" sz="5100" dirty="0" err="1"/>
              <a:t>вміст</a:t>
            </a:r>
            <a:r>
              <a:rPr lang="ru-RU" sz="5100" dirty="0"/>
              <a:t> фосфору в </a:t>
            </a:r>
            <a:r>
              <a:rPr lang="ru-RU" sz="5100" dirty="0" err="1"/>
              <a:t>грунті</a:t>
            </a:r>
            <a:r>
              <a:rPr lang="ru-RU" sz="5100" dirty="0"/>
              <a:t>.</a:t>
            </a:r>
          </a:p>
          <a:p>
            <a:pPr marL="0" indent="0">
              <a:buNone/>
            </a:pPr>
            <a:r>
              <a:rPr lang="ru-RU" sz="5100" dirty="0" smtClean="0"/>
              <a:t>     </a:t>
            </a:r>
            <a:r>
              <a:rPr lang="ru-RU" sz="5100" dirty="0" err="1" smtClean="0"/>
              <a:t>найлегший</a:t>
            </a:r>
            <a:r>
              <a:rPr lang="ru-RU" sz="5100" dirty="0"/>
              <a:t>, але </a:t>
            </a:r>
            <a:r>
              <a:rPr lang="ru-RU" sz="5100" dirty="0" err="1"/>
              <a:t>неточніший</a:t>
            </a:r>
            <a:r>
              <a:rPr lang="ru-RU" sz="5100" dirty="0"/>
              <a:t> </a:t>
            </a:r>
            <a:r>
              <a:rPr lang="ru-RU" sz="5100" dirty="0" err="1"/>
              <a:t>спосіб</a:t>
            </a:r>
            <a:r>
              <a:rPr lang="ru-RU" sz="5100" dirty="0"/>
              <a:t> - просто </a:t>
            </a:r>
            <a:r>
              <a:rPr lang="ru-RU" sz="5100" dirty="0" err="1"/>
              <a:t>слідувати</a:t>
            </a:r>
            <a:r>
              <a:rPr lang="ru-RU" sz="5100" dirty="0"/>
              <a:t> </a:t>
            </a:r>
            <a:r>
              <a:rPr lang="ru-RU" sz="5100" dirty="0" err="1"/>
              <a:t>загальним</a:t>
            </a:r>
            <a:r>
              <a:rPr lang="ru-RU" sz="5100" dirty="0"/>
              <a:t> </a:t>
            </a:r>
            <a:r>
              <a:rPr lang="ru-RU" sz="5100" dirty="0" smtClean="0"/>
              <a:t>      </a:t>
            </a:r>
            <a:r>
              <a:rPr lang="ru-RU" sz="5100" dirty="0" err="1" smtClean="0"/>
              <a:t>рекомендаціям</a:t>
            </a:r>
            <a:r>
              <a:rPr lang="ru-RU" sz="5100" dirty="0" smtClean="0"/>
              <a:t> </a:t>
            </a:r>
            <a:r>
              <a:rPr lang="ru-RU" sz="5100" dirty="0"/>
              <a:t>на </a:t>
            </a:r>
            <a:r>
              <a:rPr lang="ru-RU" sz="5100" dirty="0" err="1"/>
              <a:t>упаковці</a:t>
            </a:r>
            <a:r>
              <a:rPr lang="ru-RU" sz="5100" dirty="0"/>
              <a:t> </a:t>
            </a:r>
            <a:r>
              <a:rPr lang="ru-RU" sz="5100" dirty="0" err="1"/>
              <a:t>добрива</a:t>
            </a:r>
            <a:r>
              <a:rPr lang="ru-RU" sz="5100" dirty="0"/>
              <a:t>. Як правило, в </a:t>
            </a:r>
            <a:r>
              <a:rPr lang="ru-RU" sz="5100" dirty="0" err="1"/>
              <a:t>цьому</a:t>
            </a:r>
            <a:r>
              <a:rPr lang="ru-RU" sz="5100" dirty="0"/>
              <a:t> </a:t>
            </a:r>
            <a:r>
              <a:rPr lang="ru-RU" sz="5100" dirty="0" err="1"/>
              <a:t>випадку</a:t>
            </a:r>
            <a:r>
              <a:rPr lang="ru-RU" sz="5100" dirty="0"/>
              <a:t> </a:t>
            </a:r>
            <a:r>
              <a:rPr lang="ru-RU" sz="5100" dirty="0" err="1"/>
              <a:t>також</a:t>
            </a:r>
            <a:r>
              <a:rPr lang="ru-RU" sz="5100" dirty="0"/>
              <a:t> </a:t>
            </a:r>
            <a:r>
              <a:rPr lang="ru-RU" sz="5100" dirty="0" err="1"/>
              <a:t>можна</a:t>
            </a:r>
            <a:r>
              <a:rPr lang="ru-RU" sz="5100" dirty="0"/>
              <a:t> </a:t>
            </a:r>
            <a:r>
              <a:rPr lang="ru-RU" sz="5100" dirty="0" err="1"/>
              <a:t>отримати</a:t>
            </a:r>
            <a:r>
              <a:rPr lang="ru-RU" sz="5100" dirty="0"/>
              <a:t> </a:t>
            </a:r>
            <a:r>
              <a:rPr lang="ru-RU" sz="5100" dirty="0" err="1"/>
              <a:t>добрі</a:t>
            </a:r>
            <a:r>
              <a:rPr lang="ru-RU" sz="5100" dirty="0"/>
              <a:t> </a:t>
            </a:r>
            <a:r>
              <a:rPr lang="ru-RU" sz="5100" dirty="0" err="1"/>
              <a:t>результати</a:t>
            </a:r>
            <a:r>
              <a:rPr lang="ru-RU" sz="51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611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Фосфорні </a:t>
            </a:r>
            <a:r>
              <a:rPr lang="uk-UA" dirty="0" smtClean="0"/>
              <a:t>добрива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Складні і змішані фосфорні добрива містять не один, а два або і всі три необхідних для живлення рослин елементи, тобто азот, фосфор і калій. Найважливішими з них є так звані амофоси і </a:t>
            </a:r>
            <a:r>
              <a:rPr lang="uk-UA" dirty="0" err="1"/>
              <a:t>азофоска</a:t>
            </a:r>
            <a:r>
              <a:rPr lang="uk-UA" dirty="0"/>
              <a:t>.</a:t>
            </a:r>
          </a:p>
          <a:p>
            <a:r>
              <a:rPr lang="uk-UA" dirty="0"/>
              <a:t>До амофосів належать </a:t>
            </a:r>
            <a:r>
              <a:rPr lang="uk-UA" dirty="0" err="1"/>
              <a:t>дигідрофосфат</a:t>
            </a:r>
            <a:r>
              <a:rPr lang="uk-UA" dirty="0"/>
              <a:t> амонію </a:t>
            </a:r>
            <a:r>
              <a:rPr lang="en-US" dirty="0"/>
              <a:t>NH4H2PO4 </a:t>
            </a:r>
            <a:r>
              <a:rPr lang="uk-UA" dirty="0"/>
              <a:t>і </a:t>
            </a:r>
            <a:r>
              <a:rPr lang="uk-UA" dirty="0" err="1"/>
              <a:t>гідрофосфат</a:t>
            </a:r>
            <a:r>
              <a:rPr lang="uk-UA" dirty="0"/>
              <a:t> амонію (</a:t>
            </a:r>
            <a:r>
              <a:rPr lang="en-US" dirty="0"/>
              <a:t>NH4)2HPO4. </a:t>
            </a:r>
            <a:r>
              <a:rPr lang="uk-UA" dirty="0"/>
              <a:t>Амофоси одержують нейтралізацією розчину фосфатної кислоти розчином амоніаку з наступним упарюванням і кристалізацією солі. Амофоси являють собою дуже цінне складне добриво, яке містить азот і фосфор.</a:t>
            </a:r>
          </a:p>
          <a:p>
            <a:r>
              <a:rPr lang="uk-UA" dirty="0" err="1"/>
              <a:t>Азофоска</a:t>
            </a:r>
            <a:r>
              <a:rPr lang="uk-UA" dirty="0"/>
              <a:t> — це суміш </a:t>
            </a:r>
            <a:r>
              <a:rPr lang="uk-UA" dirty="0" err="1"/>
              <a:t>гідрофосфату</a:t>
            </a:r>
            <a:r>
              <a:rPr lang="uk-UA" dirty="0"/>
              <a:t> амонію (</a:t>
            </a:r>
            <a:r>
              <a:rPr lang="en-US" dirty="0"/>
              <a:t>NH4)2HPO4 </a:t>
            </a:r>
            <a:r>
              <a:rPr lang="uk-UA" dirty="0"/>
              <a:t>і нітрату калію </a:t>
            </a:r>
            <a:r>
              <a:rPr lang="en-US" dirty="0"/>
              <a:t>KNO3 </a:t>
            </a:r>
            <a:r>
              <a:rPr lang="uk-UA" dirty="0"/>
              <a:t>її одержують кристалізацією з розчину суміші двох солей. Залежно від співвідношення вихідних речовин одержують різні сорти </a:t>
            </a:r>
            <a:r>
              <a:rPr lang="uk-UA" dirty="0" err="1"/>
              <a:t>азофоски</a:t>
            </a:r>
            <a:r>
              <a:rPr lang="uk-UA" dirty="0"/>
              <a:t>, які відрізняються між собою процентним вмістом азоту, фосфору і калію.</a:t>
            </a:r>
          </a:p>
        </p:txBody>
      </p:sp>
    </p:spTree>
    <p:extLst>
      <p:ext uri="{BB962C8B-B14F-4D97-AF65-F5344CB8AC3E}">
        <p14:creationId xmlns:p14="http://schemas.microsoft.com/office/powerpoint/2010/main" val="20183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7200" dirty="0" smtClean="0"/>
              <a:t>ДЯКУЮ ЗА УВАГУ!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421030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</TotalTime>
  <Words>157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ФОСФАТНІ ДОБРИВА</vt:lpstr>
      <vt:lpstr>Фосфатні добрива</vt:lpstr>
      <vt:lpstr>Фосфатні добрива</vt:lpstr>
      <vt:lpstr>Фосфатні добрива</vt:lpstr>
      <vt:lpstr>Фосфатні добрива</vt:lpstr>
      <vt:lpstr>Фосфатні добрива</vt:lpstr>
      <vt:lpstr>Фосфатні добрива</vt:lpstr>
      <vt:lpstr>Фосфорні добрива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ФОСФАТНІ ДОБРИВА</dc:title>
  <dc:creator>админ</dc:creator>
  <cp:lastModifiedBy>админ</cp:lastModifiedBy>
  <cp:revision>3</cp:revision>
  <dcterms:created xsi:type="dcterms:W3CDTF">2013-12-01T16:38:18Z</dcterms:created>
  <dcterms:modified xsi:type="dcterms:W3CDTF">2013-12-01T17:05:24Z</dcterms:modified>
</cp:coreProperties>
</file>