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10.04.2014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10.04.2014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10.04.2014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10.04.2014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10.04.2014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10.04.2014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10.04.2014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10.04.2014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10.04.2014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10.04.2014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10.04.2014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pPr/>
              <a:t>10.04.2014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067944" y="476672"/>
            <a:ext cx="4606280" cy="2147664"/>
          </a:xfrm>
        </p:spPr>
        <p:txBody>
          <a:bodyPr>
            <a:noAutofit/>
          </a:bodyPr>
          <a:lstStyle/>
          <a:p>
            <a:r>
              <a:rPr lang="uk-UA" sz="4800" dirty="0" smtClean="0"/>
              <a:t>Хімічні добавки.</a:t>
            </a:r>
            <a:br>
              <a:rPr lang="uk-UA" sz="4800" dirty="0" smtClean="0"/>
            </a:br>
            <a:r>
              <a:rPr lang="uk-UA" sz="4800" dirty="0" smtClean="0"/>
              <a:t>Е-числа</a:t>
            </a:r>
            <a:endParaRPr lang="uk-UA" sz="4800" dirty="0"/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>
          <a:xfrm>
            <a:off x="4572000" y="2708920"/>
            <a:ext cx="3886200" cy="2320279"/>
          </a:xfrm>
        </p:spPr>
        <p:txBody>
          <a:bodyPr>
            <a:norm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09118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772400" cy="90872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Характеристика  харчових добавок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06557772"/>
              </p:ext>
            </p:extLst>
          </p:nvPr>
        </p:nvGraphicFramePr>
        <p:xfrm>
          <a:off x="539552" y="836712"/>
          <a:ext cx="6086475" cy="956310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740286">
                <a:tc>
                  <a:txBody>
                    <a:bodyPr/>
                    <a:lstStyle/>
                    <a:p>
                      <a:r>
                        <a:rPr lang="uk-UA" dirty="0"/>
                        <a:t>Барвники</a:t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dirty="0" err="1"/>
                        <a:t>Підсилюють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або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відновлюють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колір</a:t>
                      </a:r>
                      <a:r>
                        <a:rPr lang="ru-RU" dirty="0"/>
                        <a:t> продукту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9630333"/>
              </p:ext>
            </p:extLst>
          </p:nvPr>
        </p:nvGraphicFramePr>
        <p:xfrm>
          <a:off x="539552" y="1772816"/>
          <a:ext cx="6086475" cy="1374646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1374646">
                <a:tc>
                  <a:txBody>
                    <a:bodyPr/>
                    <a:lstStyle/>
                    <a:p>
                      <a:r>
                        <a:rPr lang="uk-UA" dirty="0"/>
                        <a:t>Консерванти</a:t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/>
                      </a:r>
                      <a:br>
                        <a:rPr lang="uk-UA" dirty="0"/>
                      </a:br>
                      <a:r>
                        <a:rPr lang="uk-UA" dirty="0"/>
                        <a:t>Підвищують термін зберігання продуктів, захищаючи від псування, викликаного мікроорганізмами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091421"/>
              </p:ext>
            </p:extLst>
          </p:nvPr>
        </p:nvGraphicFramePr>
        <p:xfrm>
          <a:off x="611560" y="2996952"/>
          <a:ext cx="6086475" cy="1779270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 err="1"/>
                        <a:t>Антиокиснювачі</a:t>
                      </a:r>
                      <a:r>
                        <a:rPr lang="uk-UA" dirty="0"/>
                        <a:t/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/>
                      </a:r>
                      <a:br>
                        <a:rPr lang="uk-UA" dirty="0"/>
                      </a:br>
                      <a:r>
                        <a:rPr lang="uk-UA" dirty="0"/>
                        <a:t>Підвищують термін зберігання харчових продуктів, захищають від псування, що викликане окисленням, (наприклад, згіркненням жирів або зміною кольору)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я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5214220"/>
              </p:ext>
            </p:extLst>
          </p:nvPr>
        </p:nvGraphicFramePr>
        <p:xfrm>
          <a:off x="611560" y="4869160"/>
          <a:ext cx="6086475" cy="1230630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Стабілізатори</a:t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dirty="0" err="1"/>
                        <a:t>Дозволяють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зберігати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однорідну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суміш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речовин</a:t>
                      </a:r>
                      <a:r>
                        <a:rPr lang="ru-RU" dirty="0"/>
                        <a:t> у </a:t>
                      </a:r>
                      <a:r>
                        <a:rPr lang="ru-RU" dirty="0" err="1"/>
                        <a:t>харчовому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продукті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або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готовій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їжі</a:t>
                      </a:r>
                      <a:endParaRPr lang="ru-RU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0970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260648"/>
            <a:ext cx="7772400" cy="3733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2800" dirty="0"/>
              <a:t>Харчові добавки, що мають мутагенні, канцерогенні й токсичні ефекти офіційно заборонені на території України: фарбники Е121 (цитрусовий червоний) та Е123 (амарант), консервант Е240 (формальдегід). З 2005 року заборонені також консерванти </a:t>
            </a:r>
            <a:r>
              <a:rPr lang="en-US" sz="2800" dirty="0"/>
              <a:t>E216 </a:t>
            </a:r>
            <a:r>
              <a:rPr lang="uk-UA" sz="2800" dirty="0"/>
              <a:t>та </a:t>
            </a:r>
            <a:r>
              <a:rPr lang="en-US" sz="2800" dirty="0"/>
              <a:t>E217.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339361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476672"/>
            <a:ext cx="7427476" cy="5793432"/>
          </a:xfrm>
        </p:spPr>
      </p:pic>
    </p:spTree>
    <p:extLst>
      <p:ext uri="{BB962C8B-B14F-4D97-AF65-F5344CB8AC3E}">
        <p14:creationId xmlns:p14="http://schemas.microsoft.com/office/powerpoint/2010/main" xmlns="" val="247846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260648"/>
            <a:ext cx="7772400" cy="3733800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Вчені довели, що найбільше страждають саме діти. Штучні харчові барвники впливають на мозок дитини так само, як свинець, крім того, деякі з них можуть викликати звикання. </a:t>
            </a:r>
            <a:endParaRPr lang="uk-UA" dirty="0" smtClean="0"/>
          </a:p>
          <a:p>
            <a:pPr marL="68580" indent="0">
              <a:buNone/>
            </a:pPr>
            <a:endParaRPr lang="uk-UA" dirty="0" smtClean="0"/>
          </a:p>
          <a:p>
            <a:r>
              <a:rPr lang="uk-UA" dirty="0"/>
              <a:t>Коли малюк регулярно вживає їжу з добавками і замінниками, в його організмі перестає працювати так звана «система сповіщення» про отриману </a:t>
            </a:r>
            <a:r>
              <a:rPr lang="uk-UA" dirty="0" smtClean="0"/>
              <a:t>отруту</a:t>
            </a:r>
          </a:p>
          <a:p>
            <a:pPr marL="68580" indent="0">
              <a:buNone/>
            </a:pPr>
            <a:endParaRPr lang="uk-UA" dirty="0" smtClean="0"/>
          </a:p>
          <a:p>
            <a:r>
              <a:rPr lang="uk-UA" b="1" dirty="0"/>
              <a:t>Наслідком вживання барвників із солодощами стає неуважність, неконтрольована поведінка, що часто переростає в синдром гіперактивності. Що більше дитина вживає яскравих солодощів, то більше вона ризикує захворіти нервовими і психічними розладами</a:t>
            </a:r>
            <a:r>
              <a:rPr lang="uk-UA" dirty="0"/>
              <a:t>.</a:t>
            </a:r>
          </a:p>
          <a:p>
            <a:endParaRPr lang="uk-UA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00232" y="3929066"/>
            <a:ext cx="5000660" cy="2690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4992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498178"/>
          </a:xfrm>
        </p:spPr>
        <p:txBody>
          <a:bodyPr>
            <a:normAutofit fontScale="90000"/>
          </a:bodyPr>
          <a:lstStyle/>
          <a:p>
            <a:r>
              <a:rPr lang="uk-UA" dirty="0"/>
              <a:t>Добро чи </a:t>
            </a:r>
            <a:r>
              <a:rPr lang="uk-UA" dirty="0" smtClean="0"/>
              <a:t>шкоду  харчові добавки завдають </a:t>
            </a:r>
            <a:r>
              <a:rPr lang="uk-UA" dirty="0"/>
              <a:t>здоров’ю людини</a:t>
            </a:r>
            <a:r>
              <a:rPr lang="uk-UA" sz="4800" dirty="0"/>
              <a:t>??</a:t>
            </a:r>
            <a:br>
              <a:rPr lang="uk-UA" sz="4800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uk-UA" dirty="0"/>
              <a:t> </a:t>
            </a:r>
            <a:r>
              <a:rPr lang="uk-UA" dirty="0" smtClean="0"/>
              <a:t>     Альтернативи </a:t>
            </a:r>
            <a:r>
              <a:rPr lang="uk-UA" dirty="0"/>
              <a:t>широкому використанню харчових добавок не існує. Неможливо, скажімо, виготовити якісний зефір без пектину, напої тривалого </a:t>
            </a:r>
            <a:r>
              <a:rPr lang="uk-UA" dirty="0" err="1"/>
              <a:t>зберігання—</a:t>
            </a:r>
            <a:r>
              <a:rPr lang="uk-UA" dirty="0"/>
              <a:t> без консервантів, шоколадні цукерки — без емульгаторів, а варену ковбасу — без </a:t>
            </a:r>
            <a:r>
              <a:rPr lang="uk-UA" dirty="0" err="1"/>
              <a:t>кольорокоригуючих</a:t>
            </a:r>
            <a:r>
              <a:rPr lang="uk-UA" dirty="0"/>
              <a:t> речовин</a:t>
            </a:r>
            <a:r>
              <a:rPr lang="uk-UA" dirty="0" smtClean="0"/>
              <a:t>.</a:t>
            </a:r>
          </a:p>
          <a:p>
            <a:pPr marL="68580" indent="0">
              <a:buNone/>
            </a:pPr>
            <a:endParaRPr lang="uk-UA" dirty="0"/>
          </a:p>
          <a:p>
            <a:pPr marL="68580" indent="0">
              <a:buNone/>
            </a:pPr>
            <a:r>
              <a:rPr lang="uk-UA" dirty="0" smtClean="0"/>
              <a:t>Можна сказати точно,що харчові добавки  негативно впливають на наш організм ,тому  радимо  не купувати продукти з неприродно яскравим забарвленням та уважно читати етикетку.</a:t>
            </a:r>
            <a:endParaRPr lang="uk-UA" dirty="0"/>
          </a:p>
          <a:p>
            <a:pPr marL="6858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6202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dirty="0" smtClean="0"/>
              <a:t>1.Вступ</a:t>
            </a:r>
          </a:p>
          <a:p>
            <a:pPr marL="68580" indent="0">
              <a:buNone/>
            </a:pPr>
            <a:r>
              <a:rPr lang="uk-UA" dirty="0" smtClean="0"/>
              <a:t>2.Визначення </a:t>
            </a:r>
            <a:r>
              <a:rPr lang="uk-UA" dirty="0"/>
              <a:t>терміна «харчові </a:t>
            </a:r>
            <a:r>
              <a:rPr lang="uk-UA" dirty="0" smtClean="0"/>
              <a:t>добавки»</a:t>
            </a:r>
          </a:p>
          <a:p>
            <a:pPr marL="68580" indent="0">
              <a:buNone/>
            </a:pPr>
            <a:r>
              <a:rPr lang="uk-UA" dirty="0" smtClean="0"/>
              <a:t>3.Класифікація </a:t>
            </a:r>
            <a:r>
              <a:rPr lang="uk-UA" dirty="0"/>
              <a:t>харчових добавок, їх </a:t>
            </a:r>
            <a:r>
              <a:rPr lang="uk-UA" dirty="0" smtClean="0"/>
              <a:t>функції і характеристика</a:t>
            </a:r>
          </a:p>
          <a:p>
            <a:pPr marL="68580" indent="0">
              <a:buNone/>
            </a:pPr>
            <a:r>
              <a:rPr lang="uk-UA" dirty="0" smtClean="0"/>
              <a:t>4.Негативні наслідки </a:t>
            </a:r>
            <a:r>
              <a:rPr lang="uk-UA" dirty="0"/>
              <a:t>вживання харчових добавок</a:t>
            </a:r>
            <a:r>
              <a:rPr lang="uk-UA" dirty="0" smtClean="0"/>
              <a:t>.</a:t>
            </a:r>
          </a:p>
          <a:p>
            <a:pPr marL="68580" indent="0">
              <a:buNone/>
            </a:pPr>
            <a:r>
              <a:rPr lang="uk-UA" dirty="0" smtClean="0"/>
              <a:t>5.Висновок</a:t>
            </a:r>
            <a:endParaRPr lang="uk-UA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3356992"/>
            <a:ext cx="2762622" cy="282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582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300616"/>
            <a:ext cx="7772400" cy="3733800"/>
          </a:xfrm>
        </p:spPr>
        <p:txBody>
          <a:bodyPr/>
          <a:lstStyle/>
          <a:p>
            <a:pPr marL="68580" indent="0">
              <a:buNone/>
            </a:pPr>
            <a:r>
              <a:rPr lang="uk-UA" sz="3200" dirty="0"/>
              <a:t>Сьогодні в суспільстві не вщухають численні суперечки щодо харчових </a:t>
            </a:r>
            <a:r>
              <a:rPr lang="uk-UA" sz="3200" dirty="0" smtClean="0"/>
              <a:t>добавок. </a:t>
            </a:r>
            <a:r>
              <a:rPr lang="uk-UA" sz="3200" dirty="0"/>
              <a:t>Д</a:t>
            </a:r>
            <a:r>
              <a:rPr lang="uk-UA" sz="3200" dirty="0" smtClean="0"/>
              <a:t>обро </a:t>
            </a:r>
            <a:r>
              <a:rPr lang="uk-UA" sz="3200" dirty="0"/>
              <a:t>чи шкоду вони завдають здоров’ю </a:t>
            </a:r>
            <a:r>
              <a:rPr lang="uk-UA" sz="3200" dirty="0" smtClean="0"/>
              <a:t>людини</a:t>
            </a:r>
            <a:r>
              <a:rPr lang="uk-UA" sz="4400" dirty="0" smtClean="0"/>
              <a:t>??</a:t>
            </a:r>
            <a:endParaRPr lang="uk-UA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00298" y="2609867"/>
            <a:ext cx="6372200" cy="42481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46895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b="1" dirty="0"/>
              <a:t>Харчові добавки</a:t>
            </a:r>
            <a:r>
              <a:rPr lang="uk-UA" sz="4000" dirty="0"/>
              <a:t> </a:t>
            </a:r>
            <a:r>
              <a:rPr lang="uk-UA" dirty="0"/>
              <a:t>— </a:t>
            </a:r>
            <a:r>
              <a:rPr lang="uk-UA" sz="2400" dirty="0"/>
              <a:t>природні або синтезовані речовини, що цілеспрямовано вводяться в продукти харчування з метою надання їм необхідних властивостей (наприклад, органолептичних, технологічних), продовжити термін їх придатності. Вони не вживаються безпосередньо у вигляді самостійних компонентів їжі.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68700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-315416"/>
            <a:ext cx="7772400" cy="11430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Місце для вмісту 6"/>
          <p:cNvSpPr>
            <a:spLocks noGrp="1"/>
          </p:cNvSpPr>
          <p:nvPr>
            <p:ph idx="1"/>
          </p:nvPr>
        </p:nvSpPr>
        <p:spPr>
          <a:xfrm>
            <a:off x="54232" y="28638"/>
            <a:ext cx="7772400" cy="280831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3200" dirty="0"/>
              <a:t>Для класифікації харчових добавок у країнах Євросоюзу розроблено систему нумерації. Кожна добавка має унікальний номер.</a:t>
            </a:r>
          </a:p>
          <a:p>
            <a:endParaRPr lang="uk-UA" sz="3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9792" y="1916832"/>
            <a:ext cx="6120680" cy="469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85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332656"/>
            <a:ext cx="7772400" cy="331236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uk-UA" sz="2800" dirty="0"/>
              <a:t>Оригінальні назви добавок досить довгі та складні. Тому для простоти використання та їх безперешкодної ідентифікації у всьому світі запровадили індекс «Е» від слова «Європа». Його також асоціюють зі словами «</a:t>
            </a:r>
            <a:r>
              <a:rPr lang="uk-UA" sz="2800" dirty="0" err="1"/>
              <a:t>essbar</a:t>
            </a:r>
            <a:r>
              <a:rPr lang="uk-UA" sz="2800" dirty="0"/>
              <a:t>/</a:t>
            </a:r>
            <a:r>
              <a:rPr lang="uk-UA" sz="2800" dirty="0" err="1"/>
              <a:t>еdible</a:t>
            </a:r>
            <a:r>
              <a:rPr lang="uk-UA" sz="2800" dirty="0"/>
              <a:t>», що в перекладі українською відповідно з німецької та англійської мов мають означати «їстівний».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9872" y="3427571"/>
            <a:ext cx="457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517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sz="2800" dirty="0"/>
              <a:t>Число харчових добавок, що застосовуються у виробництві харчових продуктів у різних країнах, досягає сьогодні </a:t>
            </a:r>
            <a:r>
              <a:rPr lang="uk-UA" sz="2800" b="1" dirty="0"/>
              <a:t>500,</a:t>
            </a:r>
            <a:r>
              <a:rPr lang="uk-UA" sz="2800" dirty="0"/>
              <a:t> не враховуючи комбінованих добавок, ароматизаторів. У Європейському співтоваристві </a:t>
            </a:r>
            <a:r>
              <a:rPr lang="uk-UA" sz="2800" b="1" dirty="0"/>
              <a:t>класифіковано 296 харчових добавок.</a:t>
            </a:r>
            <a:endParaRPr lang="uk-UA" sz="2800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82830" y="3861048"/>
            <a:ext cx="3267428" cy="244443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30199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Згідно із системою кодифікування харчових добавок, усі вони розподілені на </a:t>
            </a:r>
            <a:r>
              <a:rPr lang="uk-UA" dirty="0" smtClean="0"/>
              <a:t>групи.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Е100–Е182 </a:t>
            </a:r>
            <a:r>
              <a:rPr lang="uk-UA" dirty="0"/>
              <a:t>— барвники</a:t>
            </a:r>
            <a:r>
              <a:rPr lang="uk-UA" dirty="0" smtClean="0"/>
              <a:t>;</a:t>
            </a:r>
            <a:r>
              <a:rPr lang="uk-UA" dirty="0"/>
              <a:t> 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Е200–Е280 — консерванти;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Е300–Е391 — </a:t>
            </a:r>
            <a:r>
              <a:rPr lang="uk-UA" dirty="0" err="1"/>
              <a:t>антиокиснювачі</a:t>
            </a:r>
            <a:r>
              <a:rPr lang="uk-UA" dirty="0"/>
              <a:t> (антиоксиданти);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Е400–Е481 — стабілізатори, емульгатори, загусники;</a:t>
            </a:r>
          </a:p>
        </p:txBody>
      </p:sp>
    </p:spTree>
    <p:extLst>
      <p:ext uri="{BB962C8B-B14F-4D97-AF65-F5344CB8AC3E}">
        <p14:creationId xmlns:p14="http://schemas.microsoft.com/office/powerpoint/2010/main" xmlns="" val="345598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29942878"/>
              </p:ext>
            </p:extLst>
          </p:nvPr>
        </p:nvGraphicFramePr>
        <p:xfrm>
          <a:off x="685800" y="390039"/>
          <a:ext cx="7772400" cy="2196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1008112">
                <a:tc gridSpan="2">
                  <a:txBody>
                    <a:bodyPr/>
                    <a:lstStyle/>
                    <a:p>
                      <a:r>
                        <a:rPr lang="uk-UA" sz="2400" dirty="0" smtClean="0"/>
                        <a:t>                             Походження харчових добавок</a:t>
                      </a:r>
                      <a:endParaRPr lang="uk-UA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Природне походження  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Е330-лимонна кислота,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Е101-рибофлавін</a:t>
                      </a:r>
                    </a:p>
                    <a:p>
                      <a:endParaRPr lang="uk-UA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Синтетичне походження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Е123- фарбник (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арамант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Е240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–консервант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(формальдегід)</a:t>
                      </a:r>
                    </a:p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1604" y="3068960"/>
            <a:ext cx="6215106" cy="34929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08022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83</TotalTime>
  <Words>444</Words>
  <Application>Microsoft Office PowerPoint</Application>
  <PresentationFormat>Экран (4:3)</PresentationFormat>
  <Paragraphs>41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Хімічні добавки. Е-числа</vt:lpstr>
      <vt:lpstr>План</vt:lpstr>
      <vt:lpstr>Слайд 3</vt:lpstr>
      <vt:lpstr>Слайд 4</vt:lpstr>
      <vt:lpstr>Слайд 5</vt:lpstr>
      <vt:lpstr>Слайд 6</vt:lpstr>
      <vt:lpstr>Слайд 7</vt:lpstr>
      <vt:lpstr>Згідно із системою кодифікування харчових добавок, усі вони розподілені на групи.</vt:lpstr>
      <vt:lpstr>Слайд 9</vt:lpstr>
      <vt:lpstr>Характеристика  харчових добавок</vt:lpstr>
      <vt:lpstr>Слайд 11</vt:lpstr>
      <vt:lpstr>Слайд 12</vt:lpstr>
      <vt:lpstr>Слайд 13</vt:lpstr>
      <vt:lpstr>Добро чи шкоду  харчові добавки завдають здоров’ю людини??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Хімічні добавки. Е-числа</dc:title>
  <dc:creator>Sara Yasmeen (Wipro Technologies)</dc:creator>
  <cp:lastModifiedBy>pk1</cp:lastModifiedBy>
  <cp:revision>10</cp:revision>
  <dcterms:created xsi:type="dcterms:W3CDTF">2010-02-23T11:30:32Z</dcterms:created>
  <dcterms:modified xsi:type="dcterms:W3CDTF">2014-04-10T19:03:00Z</dcterms:modified>
</cp:coreProperties>
</file>