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980728"/>
            <a:ext cx="10585176" cy="18002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latin typeface="Arial Black" panose="020B0A04020102020204" pitchFamily="34" charset="0"/>
              </a:rPr>
              <a:t>Штучн</a:t>
            </a:r>
            <a:r>
              <a:rPr lang="uk-UA" sz="5400" dirty="0" smtClean="0">
                <a:latin typeface="Arial Black" panose="020B0A04020102020204" pitchFamily="34" charset="0"/>
              </a:rPr>
              <a:t>і Волокна</a:t>
            </a:r>
            <a:endParaRPr lang="ru-RU" sz="5400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780928"/>
            <a:ext cx="6336704" cy="388843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Добування та застосування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  Виконала учениця 11-Бм класу</a:t>
            </a:r>
          </a:p>
          <a:p>
            <a:r>
              <a:rPr lang="uk-UA" dirty="0" smtClean="0"/>
              <a:t>  Короленко Інна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4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0"/>
            <a:ext cx="6696744" cy="320954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169" y="3429000"/>
            <a:ext cx="3759227" cy="282231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3429000"/>
            <a:ext cx="3759227" cy="282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4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404664"/>
            <a:ext cx="7467600" cy="4873752"/>
          </a:xfrm>
        </p:spPr>
        <p:txBody>
          <a:bodyPr/>
          <a:lstStyle/>
          <a:p>
            <a:r>
              <a:rPr lang="ru-RU" dirty="0" err="1"/>
              <a:t>Штучні</a:t>
            </a:r>
            <a:r>
              <a:rPr lang="ru-RU" dirty="0"/>
              <a:t> волокна — волокна,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одержують</a:t>
            </a:r>
            <a:r>
              <a:rPr lang="ru-RU" dirty="0"/>
              <a:t> з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полімерів</a:t>
            </a:r>
            <a:r>
              <a:rPr lang="ru-RU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60890" y="2420888"/>
            <a:ext cx="331236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Волокна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3836297"/>
            <a:ext cx="2304256" cy="792088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Природні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10940" y="4797152"/>
            <a:ext cx="2412268" cy="72008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Штучні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868144" y="3872301"/>
            <a:ext cx="2304256" cy="75608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Синтетичні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stCxn id="4" idx="1"/>
            <a:endCxn id="5" idx="0"/>
          </p:cNvCxnSpPr>
          <p:nvPr/>
        </p:nvCxnSpPr>
        <p:spPr>
          <a:xfrm flipH="1">
            <a:off x="1403648" y="2924944"/>
            <a:ext cx="1157242" cy="9113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6" idx="0"/>
          </p:cNvCxnSpPr>
          <p:nvPr/>
        </p:nvCxnSpPr>
        <p:spPr>
          <a:xfrm>
            <a:off x="4217074" y="3429000"/>
            <a:ext cx="0" cy="1368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3"/>
            <a:endCxn id="7" idx="0"/>
          </p:cNvCxnSpPr>
          <p:nvPr/>
        </p:nvCxnSpPr>
        <p:spPr>
          <a:xfrm>
            <a:off x="5873258" y="2924944"/>
            <a:ext cx="1147014" cy="9473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7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467600" cy="1143000"/>
          </a:xfrm>
        </p:spPr>
        <p:txBody>
          <a:bodyPr/>
          <a:lstStyle/>
          <a:p>
            <a:r>
              <a:rPr lang="uk-UA" dirty="0" smtClean="0"/>
              <a:t>Природні поділяють на 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/>
          <a:lstStyle/>
          <a:p>
            <a:r>
              <a:rPr lang="uk-UA" dirty="0">
                <a:latin typeface="Arial Black" panose="020B0A04020102020204" pitchFamily="34" charset="0"/>
              </a:rPr>
              <a:t>Мінеральні </a:t>
            </a:r>
            <a:r>
              <a:rPr lang="uk-UA" dirty="0" smtClean="0"/>
              <a:t>( </a:t>
            </a:r>
            <a:r>
              <a:rPr lang="uk-UA" dirty="0" err="1" smtClean="0"/>
              <a:t>Азб</a:t>
            </a:r>
            <a:r>
              <a:rPr lang="en-US" dirty="0"/>
              <a:t>é</a:t>
            </a:r>
            <a:r>
              <a:rPr lang="uk-UA" dirty="0" err="1"/>
              <a:t>ст</a:t>
            </a:r>
            <a:r>
              <a:rPr lang="uk-UA" dirty="0"/>
              <a:t> </a:t>
            </a:r>
            <a:r>
              <a:rPr lang="uk-UA" dirty="0" smtClean="0"/>
              <a:t>(загальна </a:t>
            </a:r>
            <a:r>
              <a:rPr lang="uk-UA" dirty="0"/>
              <a:t>назва мінералів класу силікатів, що утворюють тонковолокнисті агрегати</a:t>
            </a:r>
            <a:r>
              <a:rPr lang="uk-UA" dirty="0" smtClean="0"/>
              <a:t>.) та ін.)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356992"/>
            <a:ext cx="5228508" cy="336948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2161413"/>
            <a:ext cx="4362023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7968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571184" cy="2146250"/>
          </a:xfrm>
        </p:spPr>
        <p:txBody>
          <a:bodyPr>
            <a:normAutofit fontScale="9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Прядивні і волокнисті рослини</a:t>
            </a:r>
            <a:br>
              <a:rPr lang="uk-UA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uk-UA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uk-UA" sz="22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Це</a:t>
            </a:r>
            <a:r>
              <a:rPr lang="uk-UA" sz="22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 </a:t>
            </a:r>
            <a:r>
              <a:rPr lang="vi-VN" sz="2200" dirty="0" smtClean="0"/>
              <a:t>рослини</a:t>
            </a:r>
            <a:r>
              <a:rPr lang="vi-VN" sz="2200" dirty="0"/>
              <a:t>, з яких одержують волокно для текстильноджутової промисловості. На земній кулі росте до двох тисяч волокнистих рослин, проте менше двох десятків із них використовується для виробництва тонких тканин</a:t>
            </a:r>
            <a:r>
              <a:rPr lang="vi-VN" sz="2200" dirty="0" smtClean="0"/>
              <a:t>. У </a:t>
            </a:r>
            <a:r>
              <a:rPr lang="vi-VN" sz="2200" dirty="0"/>
              <a:t>світовому виробництві найбільше вирощуються бавовник, джут, льон-довгунець і коноплі.</a:t>
            </a:r>
            <a:endParaRPr lang="ru-RU" sz="2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852936"/>
            <a:ext cx="3633589" cy="24167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122" y="2852935"/>
            <a:ext cx="3622131" cy="24167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315544"/>
            <a:ext cx="3390989" cy="2348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903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dirty="0" smtClean="0">
                <a:latin typeface="Arial Black" panose="020B0A04020102020204" pitchFamily="34" charset="0"/>
              </a:rPr>
              <a:t>Тваринні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Ангорська</a:t>
            </a:r>
            <a:r>
              <a:rPr lang="ru-RU" dirty="0"/>
              <a:t> </a:t>
            </a:r>
            <a:r>
              <a:rPr lang="ru-RU" dirty="0" smtClean="0"/>
              <a:t>шерсть</a:t>
            </a:r>
          </a:p>
          <a:p>
            <a:r>
              <a:rPr lang="ru-RU" dirty="0" smtClean="0"/>
              <a:t>Альпака</a:t>
            </a:r>
          </a:p>
          <a:p>
            <a:r>
              <a:rPr lang="ru-RU" dirty="0" err="1" smtClean="0"/>
              <a:t>Бісус</a:t>
            </a:r>
            <a:endParaRPr lang="ru-RU" dirty="0" smtClean="0"/>
          </a:p>
          <a:p>
            <a:r>
              <a:rPr lang="ru-RU" dirty="0" err="1" smtClean="0"/>
              <a:t>Вікунья</a:t>
            </a:r>
            <a:endParaRPr lang="ru-RU" dirty="0" smtClean="0"/>
          </a:p>
          <a:p>
            <a:r>
              <a:rPr lang="ru-RU" dirty="0" err="1" smtClean="0"/>
              <a:t>Вовна</a:t>
            </a:r>
            <a:endParaRPr lang="ru-RU" dirty="0" smtClean="0"/>
          </a:p>
          <a:p>
            <a:r>
              <a:rPr lang="ru-RU" dirty="0" smtClean="0"/>
              <a:t>Гуанако</a:t>
            </a:r>
          </a:p>
          <a:p>
            <a:r>
              <a:rPr lang="ru-RU" dirty="0" err="1" smtClean="0"/>
              <a:t>Кашемір</a:t>
            </a:r>
            <a:endParaRPr lang="ru-RU" dirty="0" smtClean="0"/>
          </a:p>
          <a:p>
            <a:r>
              <a:rPr lang="ru-RU" dirty="0" smtClean="0"/>
              <a:t>Кетгут</a:t>
            </a:r>
          </a:p>
          <a:p>
            <a:r>
              <a:rPr lang="ru-RU" dirty="0" err="1" smtClean="0"/>
              <a:t>Ківіют</a:t>
            </a:r>
            <a:endParaRPr lang="ru-RU" dirty="0" smtClean="0"/>
          </a:p>
          <a:p>
            <a:r>
              <a:rPr lang="ru-RU" dirty="0" err="1" smtClean="0"/>
              <a:t>Пашміна</a:t>
            </a:r>
            <a:endParaRPr lang="ru-RU" dirty="0" smtClean="0"/>
          </a:p>
          <a:p>
            <a:r>
              <a:rPr lang="ru-RU" dirty="0" err="1"/>
              <a:t>Шовк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723" y="35705"/>
            <a:ext cx="3743310" cy="263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10" y="2165648"/>
            <a:ext cx="2608610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60648"/>
            <a:ext cx="2381250" cy="19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766" y="2666111"/>
            <a:ext cx="2752700" cy="2064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310" y="3698373"/>
            <a:ext cx="2808312" cy="19470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419" y="4763196"/>
            <a:ext cx="4139952" cy="1226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0485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ШТУЧНІ ВОЛОКНА</a:t>
            </a:r>
            <a:endParaRPr lang="ru-RU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Целюло́за</a:t>
            </a:r>
            <a:r>
              <a:rPr lang="ru-RU" dirty="0"/>
              <a:t>, (С6Н10О5</a:t>
            </a:r>
            <a:r>
              <a:rPr lang="ru-RU" dirty="0" smtClean="0"/>
              <a:t>) </a:t>
            </a:r>
            <a:r>
              <a:rPr lang="ru-RU" dirty="0"/>
              <a:t>—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полімер</a:t>
            </a:r>
            <a:r>
              <a:rPr lang="ru-RU" dirty="0"/>
              <a:t>, </a:t>
            </a:r>
            <a:r>
              <a:rPr lang="ru-RU" dirty="0" err="1"/>
              <a:t>полісахарид</a:t>
            </a:r>
            <a:r>
              <a:rPr lang="ru-RU" dirty="0"/>
              <a:t>, волокниста </a:t>
            </a:r>
            <a:r>
              <a:rPr lang="ru-RU" dirty="0" err="1"/>
              <a:t>речовина</a:t>
            </a:r>
            <a:r>
              <a:rPr lang="ru-RU" dirty="0"/>
              <a:t>, </a:t>
            </a:r>
            <a:r>
              <a:rPr lang="ru-RU" dirty="0" err="1"/>
              <a:t>головна</a:t>
            </a:r>
            <a:r>
              <a:rPr lang="ru-RU" dirty="0"/>
              <a:t>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рослинних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У </a:t>
            </a:r>
            <a:r>
              <a:rPr lang="ru-RU" dirty="0" err="1"/>
              <a:t>найбільшій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у </a:t>
            </a:r>
            <a:r>
              <a:rPr lang="ru-RU" dirty="0" err="1"/>
              <a:t>деревині</a:t>
            </a:r>
            <a:r>
              <a:rPr lang="ru-RU" dirty="0"/>
              <a:t>, волокнах </a:t>
            </a:r>
            <a:r>
              <a:rPr lang="ru-RU" dirty="0" err="1" smtClean="0"/>
              <a:t>бавовни</a:t>
            </a:r>
            <a:r>
              <a:rPr lang="ru-RU" dirty="0"/>
              <a:t>, </a:t>
            </a:r>
            <a:r>
              <a:rPr lang="ru-RU" dirty="0" err="1"/>
              <a:t>льону</a:t>
            </a:r>
            <a:r>
              <a:rPr lang="ru-RU" dirty="0"/>
              <a:t> і </a:t>
            </a:r>
            <a:r>
              <a:rPr lang="ru-RU" dirty="0" err="1"/>
              <a:t>ін</a:t>
            </a:r>
            <a:r>
              <a:rPr lang="ru-RU" dirty="0" smtClean="0"/>
              <a:t>.</a:t>
            </a:r>
          </a:p>
          <a:p>
            <a:r>
              <a:rPr lang="ru-RU" dirty="0" err="1"/>
              <a:t>Целюлоза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лінійний</a:t>
            </a:r>
            <a:r>
              <a:rPr lang="ru-RU" dirty="0"/>
              <a:t> </a:t>
            </a:r>
            <a:r>
              <a:rPr lang="ru-RU" dirty="0" err="1"/>
              <a:t>стереорегулярний</a:t>
            </a:r>
            <a:r>
              <a:rPr lang="ru-RU" dirty="0"/>
              <a:t> (</a:t>
            </a:r>
            <a:r>
              <a:rPr lang="ru-RU" dirty="0" err="1"/>
              <a:t>синдіотактичний</a:t>
            </a:r>
            <a:r>
              <a:rPr lang="ru-RU" dirty="0"/>
              <a:t>)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полісахарид</a:t>
            </a:r>
            <a:r>
              <a:rPr lang="ru-RU" dirty="0"/>
              <a:t>, </a:t>
            </a:r>
            <a:r>
              <a:rPr lang="ru-RU" dirty="0" err="1"/>
              <a:t>побудований</a:t>
            </a:r>
            <a:r>
              <a:rPr lang="ru-RU" dirty="0"/>
              <a:t> з </a:t>
            </a:r>
            <a:r>
              <a:rPr lang="ru-RU" dirty="0" err="1"/>
              <a:t>ангідридів</a:t>
            </a:r>
            <a:r>
              <a:rPr lang="ru-RU" dirty="0"/>
              <a:t> </a:t>
            </a:r>
            <a:r>
              <a:rPr lang="en-US" dirty="0"/>
              <a:t>D-</a:t>
            </a:r>
            <a:r>
              <a:rPr lang="ru-RU" dirty="0" err="1"/>
              <a:t>глюкопіранози</a:t>
            </a:r>
            <a:r>
              <a:rPr lang="ru-RU" dirty="0"/>
              <a:t>. </a:t>
            </a:r>
            <a:r>
              <a:rPr lang="ru-RU" dirty="0" err="1"/>
              <a:t>Стереорегулярна</a:t>
            </a:r>
            <a:r>
              <a:rPr lang="ru-RU" dirty="0"/>
              <a:t> </a:t>
            </a:r>
            <a:r>
              <a:rPr lang="ru-RU" dirty="0" err="1"/>
              <a:t>будова</a:t>
            </a:r>
            <a:r>
              <a:rPr lang="ru-RU" dirty="0"/>
              <a:t> </a:t>
            </a:r>
            <a:r>
              <a:rPr lang="ru-RU" dirty="0" err="1"/>
              <a:t>макромолекули</a:t>
            </a:r>
            <a:r>
              <a:rPr lang="ru-RU" dirty="0"/>
              <a:t> й </a:t>
            </a:r>
            <a:r>
              <a:rPr lang="ru-RU" dirty="0" err="1"/>
              <a:t>стійкість</a:t>
            </a:r>
            <a:r>
              <a:rPr lang="ru-RU" dirty="0"/>
              <a:t> </a:t>
            </a:r>
            <a:r>
              <a:rPr lang="ru-RU" dirty="0" err="1"/>
              <a:t>конфірмаційної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елементарної</a:t>
            </a:r>
            <a:r>
              <a:rPr lang="ru-RU" dirty="0"/>
              <a:t> ланки </a:t>
            </a:r>
            <a:r>
              <a:rPr lang="ru-RU" dirty="0" err="1"/>
              <a:t>виділяє</a:t>
            </a:r>
            <a:r>
              <a:rPr lang="ru-RU" dirty="0"/>
              <a:t> </a:t>
            </a:r>
            <a:r>
              <a:rPr lang="ru-RU" dirty="0" err="1"/>
              <a:t>целюлозу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ряду </a:t>
            </a:r>
            <a:r>
              <a:rPr lang="ru-RU" dirty="0" err="1"/>
              <a:t>полісахаридів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стійкістю</a:t>
            </a:r>
            <a:r>
              <a:rPr lang="ru-RU" dirty="0"/>
              <a:t> до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955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620688"/>
            <a:ext cx="5051887" cy="2331640"/>
          </a:xfrm>
        </p:spPr>
      </p:pic>
      <p:sp>
        <p:nvSpPr>
          <p:cNvPr id="5" name="TextBox 4"/>
          <p:cNvSpPr txBox="1"/>
          <p:nvPr/>
        </p:nvSpPr>
        <p:spPr>
          <a:xfrm>
            <a:off x="467544" y="3516358"/>
            <a:ext cx="3347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latin typeface="Arial Black" panose="020B0A04020102020204" pitchFamily="34" charset="0"/>
              </a:rPr>
              <a:t>Застосування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5" y="4149080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целюлози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,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вказати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бавовняного</a:t>
            </a:r>
            <a:r>
              <a:rPr lang="ru-RU" dirty="0"/>
              <a:t> волокна </a:t>
            </a:r>
            <a:r>
              <a:rPr lang="ru-RU" dirty="0" err="1"/>
              <a:t>йде</a:t>
            </a:r>
            <a:r>
              <a:rPr lang="ru-RU" dirty="0"/>
              <a:t> на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бавовняно-паперових</a:t>
            </a:r>
            <a:r>
              <a:rPr lang="ru-RU" dirty="0"/>
              <a:t> тканин. З </a:t>
            </a:r>
            <a:r>
              <a:rPr lang="ru-RU" dirty="0" err="1"/>
              <a:t>целюлози</a:t>
            </a:r>
            <a:r>
              <a:rPr lang="ru-RU" dirty="0"/>
              <a:t> </a:t>
            </a:r>
            <a:r>
              <a:rPr lang="ru-RU" dirty="0" err="1"/>
              <a:t>виробляють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і картон, а шляхом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переробки</a:t>
            </a:r>
            <a:r>
              <a:rPr lang="ru-RU" dirty="0"/>
              <a:t> — </a:t>
            </a:r>
            <a:r>
              <a:rPr lang="ru-RU" dirty="0" err="1"/>
              <a:t>цілий</a:t>
            </a:r>
            <a:r>
              <a:rPr lang="ru-RU" dirty="0"/>
              <a:t> ряд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: </a:t>
            </a:r>
            <a:r>
              <a:rPr lang="ru-RU" dirty="0" err="1"/>
              <a:t>штучне</a:t>
            </a:r>
            <a:r>
              <a:rPr lang="ru-RU" dirty="0"/>
              <a:t> волокно, </a:t>
            </a:r>
            <a:r>
              <a:rPr lang="ru-RU" dirty="0" err="1"/>
              <a:t>пластичні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, лаки, </a:t>
            </a:r>
            <a:r>
              <a:rPr lang="ru-RU" dirty="0" err="1"/>
              <a:t>бездимний</a:t>
            </a:r>
            <a:r>
              <a:rPr lang="ru-RU" dirty="0"/>
              <a:t> порох, </a:t>
            </a:r>
            <a:r>
              <a:rPr lang="ru-RU" dirty="0" err="1"/>
              <a:t>етиловий</a:t>
            </a:r>
            <a:r>
              <a:rPr lang="ru-RU" dirty="0"/>
              <a:t> спирт.</a:t>
            </a:r>
          </a:p>
          <a:p>
            <a:endParaRPr lang="ru-RU" dirty="0"/>
          </a:p>
          <a:p>
            <a:r>
              <a:rPr lang="ru-RU" dirty="0"/>
              <a:t>У 2000 р.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вироблено</a:t>
            </a:r>
            <a:r>
              <a:rPr lang="ru-RU" dirty="0"/>
              <a:t> 171 млн т </a:t>
            </a:r>
            <a:r>
              <a:rPr lang="ru-RU" dirty="0" err="1"/>
              <a:t>целюлозної</a:t>
            </a:r>
            <a:r>
              <a:rPr lang="ru-RU" dirty="0"/>
              <a:t> </a:t>
            </a:r>
            <a:r>
              <a:rPr lang="ru-RU" dirty="0" err="1"/>
              <a:t>пульпи</a:t>
            </a:r>
            <a:r>
              <a:rPr lang="ru-RU" dirty="0"/>
              <a:t> і 323 млн т </a:t>
            </a:r>
            <a:r>
              <a:rPr lang="ru-RU" dirty="0" err="1"/>
              <a:t>паперових</a:t>
            </a:r>
            <a:r>
              <a:rPr lang="ru-RU" dirty="0"/>
              <a:t> </a:t>
            </a:r>
            <a:r>
              <a:rPr lang="ru-RU" dirty="0" err="1"/>
              <a:t>виробів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21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наповнювача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пластмас</a:t>
            </a:r>
            <a:r>
              <a:rPr lang="ru-RU" dirty="0"/>
              <a:t>, у </a:t>
            </a:r>
            <a:r>
              <a:rPr lang="ru-RU" dirty="0" err="1"/>
              <a:t>вигляді</a:t>
            </a:r>
            <a:r>
              <a:rPr lang="ru-RU" dirty="0"/>
              <a:t> волокон, упаковочного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фармацевтичній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 smtClean="0"/>
              <a:t>. </a:t>
            </a:r>
            <a:r>
              <a:rPr lang="ru-RU" dirty="0" err="1"/>
              <a:t>Важливими</a:t>
            </a:r>
            <a:r>
              <a:rPr lang="ru-RU" dirty="0"/>
              <a:t> </a:t>
            </a:r>
            <a:r>
              <a:rPr lang="ru-RU" dirty="0" err="1"/>
              <a:t>штучними</a:t>
            </a:r>
            <a:r>
              <a:rPr lang="ru-RU" dirty="0"/>
              <a:t> </a:t>
            </a:r>
            <a:r>
              <a:rPr lang="ru-RU" dirty="0" err="1"/>
              <a:t>полімерами</a:t>
            </a:r>
            <a:r>
              <a:rPr lang="ru-RU" dirty="0"/>
              <a:t> є </a:t>
            </a:r>
            <a:r>
              <a:rPr lang="ru-RU" dirty="0" err="1"/>
              <a:t>прості</a:t>
            </a:r>
            <a:r>
              <a:rPr lang="ru-RU" dirty="0"/>
              <a:t> і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ефіри</a:t>
            </a:r>
            <a:r>
              <a:rPr lang="ru-RU" dirty="0"/>
              <a:t> </a:t>
            </a:r>
            <a:r>
              <a:rPr lang="ru-RU" dirty="0" err="1"/>
              <a:t>целюлози</a:t>
            </a:r>
            <a:r>
              <a:rPr lang="ru-RU" dirty="0"/>
              <a:t> (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заміщення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водню</a:t>
            </a:r>
            <a:r>
              <a:rPr lang="ru-RU" dirty="0"/>
              <a:t> в ОН-</a:t>
            </a:r>
            <a:r>
              <a:rPr lang="ru-RU" dirty="0" err="1"/>
              <a:t>групах</a:t>
            </a:r>
            <a:r>
              <a:rPr lang="ru-RU" dirty="0"/>
              <a:t> </a:t>
            </a:r>
            <a:r>
              <a:rPr lang="ru-RU" dirty="0" err="1"/>
              <a:t>целюлози</a:t>
            </a:r>
            <a:r>
              <a:rPr lang="ru-RU" dirty="0"/>
              <a:t> </a:t>
            </a:r>
            <a:r>
              <a:rPr lang="ru-RU" dirty="0" err="1"/>
              <a:t>вуглеводневими</a:t>
            </a:r>
            <a:r>
              <a:rPr lang="ru-RU" dirty="0"/>
              <a:t> (-</a:t>
            </a:r>
            <a:r>
              <a:rPr lang="en-US" dirty="0"/>
              <a:t>R)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кислотними</a:t>
            </a:r>
            <a:r>
              <a:rPr lang="ru-RU" dirty="0"/>
              <a:t> (-</a:t>
            </a:r>
            <a:r>
              <a:rPr lang="en-US" dirty="0"/>
              <a:t>COR) </a:t>
            </a:r>
            <a:r>
              <a:rPr lang="ru-RU" dirty="0"/>
              <a:t>радикалами): ацетат </a:t>
            </a:r>
            <a:r>
              <a:rPr lang="ru-RU" dirty="0" err="1"/>
              <a:t>целюлози</a:t>
            </a:r>
            <a:r>
              <a:rPr lang="ru-RU" dirty="0"/>
              <a:t> (</a:t>
            </a:r>
            <a:r>
              <a:rPr lang="ru-RU" dirty="0" err="1"/>
              <a:t>ацетилцелюлоза</a:t>
            </a:r>
            <a:r>
              <a:rPr lang="ru-RU" dirty="0"/>
              <a:t>), </a:t>
            </a:r>
            <a:r>
              <a:rPr lang="ru-RU" dirty="0" err="1"/>
              <a:t>ацетопропіонат</a:t>
            </a:r>
            <a:r>
              <a:rPr lang="ru-RU" dirty="0"/>
              <a:t> </a:t>
            </a:r>
            <a:r>
              <a:rPr lang="ru-RU" dirty="0" err="1"/>
              <a:t>целюлози</a:t>
            </a:r>
            <a:r>
              <a:rPr lang="ru-RU" dirty="0"/>
              <a:t>, </a:t>
            </a:r>
            <a:r>
              <a:rPr lang="ru-RU" dirty="0" err="1"/>
              <a:t>гідроксиетилцелюлоза</a:t>
            </a:r>
            <a:r>
              <a:rPr lang="ru-RU" dirty="0"/>
              <a:t>, </a:t>
            </a:r>
            <a:r>
              <a:rPr lang="ru-RU" dirty="0" err="1"/>
              <a:t>карбоксиметилцелюлоза</a:t>
            </a:r>
            <a:r>
              <a:rPr lang="ru-RU" dirty="0"/>
              <a:t> (КМЦ), </a:t>
            </a:r>
            <a:r>
              <a:rPr lang="en-US" dirty="0"/>
              <a:t>Na-</a:t>
            </a:r>
            <a:r>
              <a:rPr lang="ru-RU" dirty="0" err="1"/>
              <a:t>карбоксиметилцеоюлоза</a:t>
            </a:r>
            <a:r>
              <a:rPr lang="ru-RU" dirty="0"/>
              <a:t>, </a:t>
            </a:r>
            <a:r>
              <a:rPr lang="ru-RU" dirty="0" err="1"/>
              <a:t>метилцелюлоза</a:t>
            </a:r>
            <a:r>
              <a:rPr lang="ru-RU" dirty="0"/>
              <a:t>, </a:t>
            </a:r>
            <a:r>
              <a:rPr lang="ru-RU" dirty="0" err="1"/>
              <a:t>метилетилцелюлоза</a:t>
            </a:r>
            <a:r>
              <a:rPr lang="ru-RU" dirty="0"/>
              <a:t>, </a:t>
            </a:r>
            <a:r>
              <a:rPr lang="ru-RU" dirty="0" err="1"/>
              <a:t>нітроцелюлоза</a:t>
            </a:r>
            <a:r>
              <a:rPr lang="ru-RU" dirty="0"/>
              <a:t>, </a:t>
            </a:r>
            <a:r>
              <a:rPr lang="ru-RU" dirty="0" err="1"/>
              <a:t>целулоїд</a:t>
            </a:r>
            <a:r>
              <a:rPr lang="ru-RU" dirty="0"/>
              <a:t> (</a:t>
            </a:r>
            <a:r>
              <a:rPr lang="ru-RU" dirty="0" err="1"/>
              <a:t>целон</a:t>
            </a:r>
            <a:r>
              <a:rPr lang="ru-RU" dirty="0"/>
              <a:t>), </a:t>
            </a:r>
            <a:r>
              <a:rPr lang="ru-RU" dirty="0" err="1"/>
              <a:t>етроли</a:t>
            </a:r>
            <a:r>
              <a:rPr lang="ru-RU" dirty="0" smtClean="0"/>
              <a:t>. </a:t>
            </a:r>
            <a:r>
              <a:rPr lang="ru-RU" dirty="0" err="1" smtClean="0"/>
              <a:t>Оксицелюлозу</a:t>
            </a:r>
            <a:r>
              <a:rPr lang="ru-RU" dirty="0" smtClean="0"/>
              <a:t> </a:t>
            </a:r>
            <a:r>
              <a:rPr lang="ru-RU" dirty="0"/>
              <a:t>ввели в </a:t>
            </a:r>
            <a:r>
              <a:rPr lang="ru-RU" dirty="0" err="1"/>
              <a:t>застосування</a:t>
            </a:r>
            <a:r>
              <a:rPr lang="ru-RU" dirty="0"/>
              <a:t> до 1950-х </a:t>
            </a:r>
            <a:r>
              <a:rPr lang="ru-RU" dirty="0" err="1"/>
              <a:t>років</a:t>
            </a:r>
            <a:r>
              <a:rPr lang="ru-RU" dirty="0"/>
              <a:t> для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з </a:t>
            </a:r>
            <a:r>
              <a:rPr lang="ru-RU" dirty="0" err="1"/>
              <a:t>білками</a:t>
            </a:r>
            <a:r>
              <a:rPr lang="ru-RU" dirty="0"/>
              <a:t> і пептидами.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синтезовані</a:t>
            </a:r>
            <a:r>
              <a:rPr lang="ru-RU" dirty="0"/>
              <a:t> </a:t>
            </a:r>
            <a:r>
              <a:rPr lang="ru-RU" dirty="0" err="1"/>
              <a:t>складніші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: </a:t>
            </a:r>
            <a:r>
              <a:rPr lang="ru-RU" dirty="0" err="1"/>
              <a:t>карбоксиметилцелюлоза</a:t>
            </a:r>
            <a:r>
              <a:rPr lang="ru-RU" dirty="0"/>
              <a:t>, </a:t>
            </a:r>
            <a:r>
              <a:rPr lang="ru-RU" dirty="0" err="1"/>
              <a:t>диетиаміноетанцелюлоза</a:t>
            </a:r>
            <a:r>
              <a:rPr lang="ru-RU" dirty="0"/>
              <a:t>, </a:t>
            </a:r>
            <a:r>
              <a:rPr lang="ru-RU" dirty="0" err="1"/>
              <a:t>сульфометилцелюлоза</a:t>
            </a:r>
            <a:r>
              <a:rPr lang="ru-RU" dirty="0"/>
              <a:t>, </a:t>
            </a:r>
            <a:r>
              <a:rPr lang="ru-RU" dirty="0" err="1"/>
              <a:t>сульфоетилцелюлоза</a:t>
            </a:r>
            <a:r>
              <a:rPr lang="ru-RU" dirty="0"/>
              <a:t>, </a:t>
            </a:r>
            <a:r>
              <a:rPr lang="ru-RU" dirty="0" err="1" smtClean="0"/>
              <a:t>триетиламіноетанцелюлоза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0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Целюлоза</a:t>
            </a:r>
            <a:r>
              <a:rPr lang="ru-RU" dirty="0"/>
              <a:t> не </a:t>
            </a:r>
            <a:r>
              <a:rPr lang="ru-RU" dirty="0" err="1"/>
              <a:t>розчиняється</a:t>
            </a:r>
            <a:r>
              <a:rPr lang="ru-RU" dirty="0"/>
              <a:t> в </a:t>
            </a:r>
            <a:r>
              <a:rPr lang="ru-RU" dirty="0" err="1"/>
              <a:t>воді</a:t>
            </a:r>
            <a:r>
              <a:rPr lang="ru-RU" dirty="0"/>
              <a:t> і </a:t>
            </a:r>
            <a:r>
              <a:rPr lang="ru-RU" dirty="0" err="1"/>
              <a:t>діетиловому</a:t>
            </a:r>
            <a:r>
              <a:rPr lang="ru-RU" dirty="0"/>
              <a:t> </a:t>
            </a:r>
            <a:r>
              <a:rPr lang="ru-RU" dirty="0" err="1"/>
              <a:t>ефірі</a:t>
            </a:r>
            <a:r>
              <a:rPr lang="ru-RU" dirty="0"/>
              <a:t> і </a:t>
            </a:r>
            <a:r>
              <a:rPr lang="ru-RU" dirty="0" err="1"/>
              <a:t>етиловому</a:t>
            </a:r>
            <a:r>
              <a:rPr lang="ru-RU" dirty="0"/>
              <a:t> </a:t>
            </a:r>
            <a:r>
              <a:rPr lang="ru-RU" dirty="0" err="1"/>
              <a:t>спирті</a:t>
            </a:r>
            <a:r>
              <a:rPr lang="ru-RU" dirty="0"/>
              <a:t>. Вона не </a:t>
            </a:r>
            <a:r>
              <a:rPr lang="ru-RU" dirty="0" err="1"/>
              <a:t>розщеплюється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розбавлених</a:t>
            </a:r>
            <a:r>
              <a:rPr lang="ru-RU" dirty="0"/>
              <a:t> кислот, </a:t>
            </a:r>
            <a:r>
              <a:rPr lang="ru-RU" dirty="0" err="1"/>
              <a:t>стійка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лугів</a:t>
            </a:r>
            <a:r>
              <a:rPr lang="ru-RU" dirty="0"/>
              <a:t> і </a:t>
            </a:r>
            <a:r>
              <a:rPr lang="ru-RU" dirty="0" err="1"/>
              <a:t>слабких</a:t>
            </a:r>
            <a:r>
              <a:rPr lang="ru-RU" dirty="0"/>
              <a:t> </a:t>
            </a:r>
            <a:r>
              <a:rPr lang="ru-RU" dirty="0" err="1"/>
              <a:t>окисників</a:t>
            </a:r>
            <a:r>
              <a:rPr lang="ru-RU" dirty="0"/>
              <a:t>. При </a:t>
            </a:r>
            <a:r>
              <a:rPr lang="ru-RU" dirty="0" err="1"/>
              <a:t>обробці</a:t>
            </a:r>
            <a:r>
              <a:rPr lang="ru-RU" dirty="0"/>
              <a:t> на </a:t>
            </a:r>
            <a:r>
              <a:rPr lang="ru-RU" dirty="0" err="1"/>
              <a:t>холоді</a:t>
            </a:r>
            <a:r>
              <a:rPr lang="ru-RU" dirty="0"/>
              <a:t> </a:t>
            </a:r>
            <a:r>
              <a:rPr lang="ru-RU" dirty="0" err="1"/>
              <a:t>концентрованою</a:t>
            </a:r>
            <a:r>
              <a:rPr lang="ru-RU" dirty="0"/>
              <a:t> </a:t>
            </a:r>
            <a:r>
              <a:rPr lang="ru-RU" dirty="0" err="1"/>
              <a:t>сірчаною</a:t>
            </a:r>
            <a:r>
              <a:rPr lang="ru-RU" dirty="0"/>
              <a:t> кислотою </a:t>
            </a:r>
            <a:r>
              <a:rPr lang="ru-RU" dirty="0" err="1"/>
              <a:t>целюлоза</a:t>
            </a:r>
            <a:r>
              <a:rPr lang="ru-RU" dirty="0"/>
              <a:t> </a:t>
            </a:r>
            <a:r>
              <a:rPr lang="ru-RU" dirty="0" err="1"/>
              <a:t>розчиняється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в'язкий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розчин</a:t>
            </a:r>
            <a:r>
              <a:rPr lang="ru-RU" dirty="0"/>
              <a:t> </a:t>
            </a:r>
            <a:r>
              <a:rPr lang="ru-RU" dirty="0" err="1"/>
              <a:t>вилити</a:t>
            </a:r>
            <a:r>
              <a:rPr lang="ru-RU" dirty="0"/>
              <a:t> в </a:t>
            </a:r>
            <a:r>
              <a:rPr lang="ru-RU" dirty="0" err="1"/>
              <a:t>надлишок</a:t>
            </a:r>
            <a:r>
              <a:rPr lang="ru-RU" dirty="0"/>
              <a:t> води,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білий</a:t>
            </a:r>
            <a:r>
              <a:rPr lang="ru-RU" dirty="0"/>
              <a:t> </a:t>
            </a:r>
            <a:r>
              <a:rPr lang="ru-RU" dirty="0" err="1"/>
              <a:t>пластевидний</a:t>
            </a:r>
            <a:r>
              <a:rPr lang="ru-RU" dirty="0"/>
              <a:t> продукт, так званий </a:t>
            </a:r>
            <a:r>
              <a:rPr lang="ru-RU" dirty="0" err="1"/>
              <a:t>амілоїд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гідролізовану</a:t>
            </a:r>
            <a:r>
              <a:rPr lang="ru-RU" dirty="0"/>
              <a:t> </a:t>
            </a:r>
            <a:r>
              <a:rPr lang="ru-RU" dirty="0" err="1"/>
              <a:t>целюлозу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схожий з </a:t>
            </a:r>
            <a:r>
              <a:rPr lang="ru-RU" dirty="0" err="1"/>
              <a:t>крохмалем</a:t>
            </a:r>
            <a:r>
              <a:rPr lang="ru-RU" dirty="0"/>
              <a:t> за </a:t>
            </a:r>
            <a:r>
              <a:rPr lang="ru-RU" dirty="0" err="1"/>
              <a:t>реакцією</a:t>
            </a:r>
            <a:r>
              <a:rPr lang="ru-RU" dirty="0"/>
              <a:t> з йодом (</a:t>
            </a:r>
            <a:r>
              <a:rPr lang="ru-RU" dirty="0" err="1"/>
              <a:t>синє</a:t>
            </a:r>
            <a:r>
              <a:rPr lang="ru-RU" dirty="0"/>
              <a:t> </a:t>
            </a:r>
            <a:r>
              <a:rPr lang="ru-RU" dirty="0" err="1"/>
              <a:t>забарвлення</a:t>
            </a:r>
            <a:r>
              <a:rPr lang="ru-RU" dirty="0"/>
              <a:t>; </a:t>
            </a:r>
            <a:r>
              <a:rPr lang="ru-RU" dirty="0" err="1"/>
              <a:t>целюлоза</a:t>
            </a:r>
            <a:r>
              <a:rPr lang="ru-RU" dirty="0"/>
              <a:t> не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).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непроклеєний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 </a:t>
            </a:r>
            <a:r>
              <a:rPr lang="ru-RU" dirty="0" err="1"/>
              <a:t>опустити</a:t>
            </a:r>
            <a:r>
              <a:rPr lang="ru-RU" dirty="0"/>
              <a:t> на короткий час в </a:t>
            </a:r>
            <a:r>
              <a:rPr lang="ru-RU" dirty="0" err="1"/>
              <a:t>концентровану</a:t>
            </a:r>
            <a:r>
              <a:rPr lang="ru-RU" dirty="0"/>
              <a:t> </a:t>
            </a:r>
            <a:r>
              <a:rPr lang="ru-RU" dirty="0" err="1"/>
              <a:t>сірчану</a:t>
            </a:r>
            <a:r>
              <a:rPr lang="ru-RU" dirty="0"/>
              <a:t> кислоту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терміново</a:t>
            </a:r>
            <a:r>
              <a:rPr lang="ru-RU" dirty="0"/>
              <a:t> </a:t>
            </a:r>
            <a:r>
              <a:rPr lang="ru-RU" dirty="0" err="1"/>
              <a:t>промити</a:t>
            </a:r>
            <a:r>
              <a:rPr lang="ru-RU" dirty="0"/>
              <a:t>, то </a:t>
            </a:r>
            <a:r>
              <a:rPr lang="ru-RU" dirty="0" err="1"/>
              <a:t>амілоїд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утвориться</a:t>
            </a:r>
            <a:r>
              <a:rPr lang="ru-RU" dirty="0"/>
              <a:t>, </a:t>
            </a:r>
            <a:r>
              <a:rPr lang="ru-RU" dirty="0" err="1"/>
              <a:t>склеїть</a:t>
            </a:r>
            <a:r>
              <a:rPr lang="ru-RU" dirty="0"/>
              <a:t> волокна </a:t>
            </a:r>
            <a:r>
              <a:rPr lang="ru-RU" dirty="0" err="1"/>
              <a:t>паперу</a:t>
            </a:r>
            <a:r>
              <a:rPr lang="ru-RU" dirty="0"/>
              <a:t>, </a:t>
            </a:r>
            <a:r>
              <a:rPr lang="ru-RU" dirty="0" err="1"/>
              <a:t>роблячи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щільнішим</a:t>
            </a:r>
            <a:r>
              <a:rPr lang="ru-RU" dirty="0"/>
              <a:t> та </a:t>
            </a:r>
            <a:r>
              <a:rPr lang="ru-RU" dirty="0" err="1"/>
              <a:t>міцнішим</a:t>
            </a:r>
            <a:r>
              <a:rPr lang="ru-RU" dirty="0"/>
              <a:t>. Так </a:t>
            </a:r>
            <a:r>
              <a:rPr lang="ru-RU" dirty="0" err="1"/>
              <a:t>виготовляється</a:t>
            </a:r>
            <a:r>
              <a:rPr lang="ru-RU" dirty="0"/>
              <a:t> </a:t>
            </a:r>
            <a:r>
              <a:rPr lang="ru-RU" dirty="0" err="1"/>
              <a:t>пергаментний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концентрованих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 </a:t>
            </a:r>
            <a:r>
              <a:rPr lang="ru-RU" dirty="0" err="1"/>
              <a:t>мінеральних</a:t>
            </a:r>
            <a:r>
              <a:rPr lang="ru-RU" dirty="0"/>
              <a:t> кислот і </a:t>
            </a:r>
            <a:r>
              <a:rPr lang="ru-RU" dirty="0" err="1"/>
              <a:t>підігріву</a:t>
            </a:r>
            <a:r>
              <a:rPr lang="ru-RU" dirty="0"/>
              <a:t> </a:t>
            </a:r>
            <a:r>
              <a:rPr lang="ru-RU" dirty="0" err="1"/>
              <a:t>целюлоза</a:t>
            </a:r>
            <a:r>
              <a:rPr lang="ru-RU" dirty="0"/>
              <a:t>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гідролізу</a:t>
            </a:r>
            <a:r>
              <a:rPr lang="ru-RU" dirty="0"/>
              <a:t>, </a:t>
            </a:r>
            <a:r>
              <a:rPr lang="ru-RU" dirty="0" err="1"/>
              <a:t>кінцевим</a:t>
            </a:r>
            <a:r>
              <a:rPr lang="ru-RU" dirty="0"/>
              <a:t> продуктом </a:t>
            </a:r>
            <a:r>
              <a:rPr lang="ru-RU" dirty="0" err="1"/>
              <a:t>якого</a:t>
            </a:r>
            <a:r>
              <a:rPr lang="ru-RU" dirty="0"/>
              <a:t> є глюкоза.</a:t>
            </a:r>
          </a:p>
        </p:txBody>
      </p:sp>
    </p:spTree>
    <p:extLst>
      <p:ext uri="{BB962C8B-B14F-4D97-AF65-F5344CB8AC3E}">
        <p14:creationId xmlns:p14="http://schemas.microsoft.com/office/powerpoint/2010/main" val="408961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</TotalTime>
  <Words>471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Штучні Волокна</vt:lpstr>
      <vt:lpstr>Презентация PowerPoint</vt:lpstr>
      <vt:lpstr>Природні поділяють на :</vt:lpstr>
      <vt:lpstr>Прядивні і волокнисті рослини  Це рослини, з яких одержують волокно для текстильноджутової промисловості. На земній кулі росте до двох тисяч волокнистих рослин, проте менше двох десятків із них використовується для виробництва тонких тканин. У світовому виробництві найбільше вирощуються бавовник, джут, льон-довгунець і коноплі.</vt:lpstr>
      <vt:lpstr>Тваринні</vt:lpstr>
      <vt:lpstr>ШТУЧНІ ВОЛОКНА</vt:lpstr>
      <vt:lpstr>Презентация PowerPoint</vt:lpstr>
      <vt:lpstr>Презентация PowerPoint</vt:lpstr>
      <vt:lpstr>Фізичні властивості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Штучні Волокна</dc:title>
  <dc:creator>INNA</dc:creator>
  <cp:lastModifiedBy>INNA</cp:lastModifiedBy>
  <cp:revision>5</cp:revision>
  <dcterms:created xsi:type="dcterms:W3CDTF">2015-03-22T18:00:29Z</dcterms:created>
  <dcterms:modified xsi:type="dcterms:W3CDTF">2015-03-22T20:14:41Z</dcterms:modified>
</cp:coreProperties>
</file>