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4" d="100"/>
          <a:sy n="84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0" y="45720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6210300"/>
            <a:ext cx="9144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40333"/>
            <a:ext cx="82296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57200" y="6286500"/>
            <a:ext cx="82296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pic>
        <p:nvPicPr>
          <p:cNvPr id="9" name="Рисунок 8" descr="Збільшене зображення пробірок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43" y="0"/>
            <a:ext cx="914171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16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155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6982691" y="0"/>
            <a:ext cx="21613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 flipH="1">
            <a:off x="6982691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15175" y="685801"/>
            <a:ext cx="1743075" cy="54863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685801"/>
            <a:ext cx="6079331" cy="548639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6264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5308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5610102"/>
            <a:ext cx="9144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53095"/>
            <a:ext cx="82296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452437" y="5864054"/>
            <a:ext cx="82296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29372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00100" y="1714501"/>
            <a:ext cx="3564082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79819" y="1714501"/>
            <a:ext cx="3564082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7238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800100" y="1529541"/>
            <a:ext cx="356616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00100" y="2484692"/>
            <a:ext cx="356616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4777740" y="1529541"/>
            <a:ext cx="356616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77740" y="2484692"/>
            <a:ext cx="356616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6062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1594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563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 bwMode="ltGray">
          <a:xfrm>
            <a:off x="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 flipH="1">
            <a:off x="32004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389" y="465512"/>
            <a:ext cx="262962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24250" y="465513"/>
            <a:ext cx="5286375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285389" y="3746500"/>
            <a:ext cx="262962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00201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 bwMode="ltGray">
          <a:xfrm>
            <a:off x="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 flipH="1">
            <a:off x="32004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36" y="466344"/>
            <a:ext cx="2626614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232404" y="0"/>
            <a:ext cx="5911596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288036" y="3749040"/>
            <a:ext cx="2626614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93493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0100" y="127000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800100" y="1714500"/>
            <a:ext cx="75438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293" y="6394450"/>
            <a:ext cx="392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40333"/>
            <a:ext cx="8435280" cy="126353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Значення хімії у повсякденному житті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Значення хімії у побуті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-387424"/>
            <a:ext cx="7804348" cy="201622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Класифікація хімікатів за </a:t>
            </a:r>
            <a:r>
              <a:rPr lang="uk-UA" sz="4000" dirty="0" err="1" smtClean="0"/>
              <a:t>вогне-</a:t>
            </a:r>
            <a:r>
              <a:rPr lang="uk-UA" sz="4000" dirty="0" smtClean="0"/>
              <a:t> й вибухонебезпечністю:</a:t>
            </a:r>
            <a:endParaRPr lang="uk-UA" sz="4000" dirty="0"/>
          </a:p>
        </p:txBody>
      </p:sp>
      <p:sp>
        <p:nvSpPr>
          <p:cNvPr id="4" name="Прямокутник 3"/>
          <p:cNvSpPr/>
          <p:nvPr/>
        </p:nvSpPr>
        <p:spPr>
          <a:xfrm rot="20676140">
            <a:off x="591217" y="4009796"/>
            <a:ext cx="2449248" cy="1805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Вибухові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 rot="20676140">
            <a:off x="3543545" y="3217706"/>
            <a:ext cx="2449248" cy="1805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Окисники</a:t>
            </a:r>
            <a:endParaRPr lang="uk-UA" b="1" dirty="0"/>
          </a:p>
        </p:txBody>
      </p:sp>
      <p:sp>
        <p:nvSpPr>
          <p:cNvPr id="6" name="Прямокутник 5"/>
          <p:cNvSpPr/>
          <p:nvPr/>
        </p:nvSpPr>
        <p:spPr>
          <a:xfrm rot="20676140">
            <a:off x="6499070" y="2425619"/>
            <a:ext cx="2449248" cy="1805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перфострічка 7"/>
          <p:cNvSpPr/>
          <p:nvPr/>
        </p:nvSpPr>
        <p:spPr>
          <a:xfrm rot="20606854">
            <a:off x="1024171" y="5306537"/>
            <a:ext cx="2439571" cy="12294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Надзвичайно горючі</a:t>
            </a:r>
            <a:endParaRPr lang="uk-UA" b="1" dirty="0"/>
          </a:p>
        </p:txBody>
      </p:sp>
      <p:sp>
        <p:nvSpPr>
          <p:cNvPr id="9" name="Блок-схема: перфострічка 8"/>
          <p:cNvSpPr/>
          <p:nvPr/>
        </p:nvSpPr>
        <p:spPr>
          <a:xfrm rot="20606854">
            <a:off x="6579850" y="3823042"/>
            <a:ext cx="2439571" cy="12294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Легкозаймисті</a:t>
            </a:r>
            <a:endParaRPr lang="uk-UA" b="1" dirty="0"/>
          </a:p>
        </p:txBody>
      </p:sp>
      <p:sp>
        <p:nvSpPr>
          <p:cNvPr id="10" name="Блок-схема: перфострічка 9"/>
          <p:cNvSpPr/>
          <p:nvPr/>
        </p:nvSpPr>
        <p:spPr>
          <a:xfrm rot="20606854">
            <a:off x="3184410" y="2526898"/>
            <a:ext cx="2439571" cy="12294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Займисті</a:t>
            </a:r>
            <a:endParaRPr lang="uk-UA" b="1" dirty="0"/>
          </a:p>
        </p:txBody>
      </p:sp>
      <p:sp>
        <p:nvSpPr>
          <p:cNvPr id="11" name="Вигнута донизу стрілка 10"/>
          <p:cNvSpPr/>
          <p:nvPr/>
        </p:nvSpPr>
        <p:spPr>
          <a:xfrm rot="20462688">
            <a:off x="3275875" y="5906923"/>
            <a:ext cx="2088232" cy="792088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Вигнута догори стрілка 11"/>
          <p:cNvSpPr/>
          <p:nvPr/>
        </p:nvSpPr>
        <p:spPr>
          <a:xfrm rot="21043653">
            <a:off x="4547438" y="1502489"/>
            <a:ext cx="2068706" cy="75668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acc106e0.gif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856" y="836712"/>
            <a:ext cx="8649144" cy="823143"/>
          </a:xfrm>
          <a:prstGeom prst="rect">
            <a:avLst/>
          </a:prstGeom>
        </p:spPr>
      </p:pic>
      <p:pic>
        <p:nvPicPr>
          <p:cNvPr id="3" name="Рисунок 2" descr="крк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204864"/>
            <a:ext cx="4104456" cy="3475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6309320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Презентацію </a:t>
            </a:r>
            <a:r>
              <a:rPr lang="uk-UA" dirty="0" smtClean="0"/>
              <a:t>виконав </a:t>
            </a:r>
            <a:r>
              <a:rPr lang="uk-UA" dirty="0" err="1" smtClean="0"/>
              <a:t>Фафула</a:t>
            </a:r>
            <a:r>
              <a:rPr lang="uk-UA" dirty="0" smtClean="0"/>
              <a:t> Олександр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27000"/>
            <a:ext cx="7543800" cy="6110312"/>
          </a:xfrm>
        </p:spPr>
        <p:txBody>
          <a:bodyPr>
            <a:normAutofit/>
          </a:bodyPr>
          <a:lstStyle/>
          <a:p>
            <a:r>
              <a:rPr lang="uk-UA" dirty="0" smtClean="0"/>
              <a:t>У побуті ми практично щоденно зустрічаємося з продуктами хімічної промисловості. Нині побутова хімія – це самостійна галузь промисловості. Щороку у світі виробляється майже 30 млн. тон товарів побутової хімії.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Це мийні, дезінфікуючі засоби, </a:t>
            </a:r>
            <a:r>
              <a:rPr lang="uk-UA" dirty="0" err="1" smtClean="0"/>
              <a:t>засоби</a:t>
            </a:r>
            <a:r>
              <a:rPr lang="uk-UA" dirty="0" smtClean="0"/>
              <a:t> догляду за меблями й підлогою</a:t>
            </a:r>
            <a:endParaRPr lang="uk-UA" dirty="0"/>
          </a:p>
        </p:txBody>
      </p:sp>
      <p:pic>
        <p:nvPicPr>
          <p:cNvPr id="3" name="Рисунок 2" descr="1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2005245" cy="1944216"/>
          </a:xfrm>
          <a:prstGeom prst="rect">
            <a:avLst/>
          </a:prstGeom>
        </p:spPr>
      </p:pic>
      <p:pic>
        <p:nvPicPr>
          <p:cNvPr id="4" name="Рисунок 3" descr="5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3048000" cy="2476500"/>
          </a:xfrm>
          <a:prstGeom prst="rect">
            <a:avLst/>
          </a:prstGeom>
        </p:spPr>
      </p:pic>
      <p:pic>
        <p:nvPicPr>
          <p:cNvPr id="5" name="Рисунок 4" descr="2й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3151763" cy="2736304"/>
          </a:xfrm>
          <a:prstGeom prst="rect">
            <a:avLst/>
          </a:prstGeom>
        </p:spPr>
      </p:pic>
      <p:pic>
        <p:nvPicPr>
          <p:cNvPr id="6" name="Рисунок 5" descr="3й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412776"/>
            <a:ext cx="1864408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19472"/>
            <a:ext cx="9144000" cy="3600400"/>
          </a:xfrm>
        </p:spPr>
        <p:txBody>
          <a:bodyPr>
            <a:normAutofit/>
          </a:bodyPr>
          <a:lstStyle/>
          <a:p>
            <a:r>
              <a:rPr lang="uk-UA" dirty="0" smtClean="0"/>
              <a:t>для боротьби з комахами і захисту рослин, засоби для вибілювання, підкрохмалювання, різноманітні фарби, клеї, автокосметика тощо.</a:t>
            </a:r>
            <a:endParaRPr lang="uk-UA" dirty="0"/>
          </a:p>
        </p:txBody>
      </p:sp>
      <p:pic>
        <p:nvPicPr>
          <p:cNvPr id="3" name="Рисунок 2" descr="1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2619922" cy="1781547"/>
          </a:xfrm>
          <a:prstGeom prst="rect">
            <a:avLst/>
          </a:prstGeom>
        </p:spPr>
      </p:pic>
      <p:pic>
        <p:nvPicPr>
          <p:cNvPr id="4" name="Рисунок 3" descr="2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276872"/>
            <a:ext cx="2958798" cy="2054721"/>
          </a:xfrm>
          <a:prstGeom prst="rect">
            <a:avLst/>
          </a:prstGeom>
        </p:spPr>
      </p:pic>
      <p:pic>
        <p:nvPicPr>
          <p:cNvPr id="5" name="Рисунок 4" descr="4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700808"/>
            <a:ext cx="2467161" cy="3289548"/>
          </a:xfrm>
          <a:prstGeom prst="rect">
            <a:avLst/>
          </a:prstGeom>
        </p:spPr>
      </p:pic>
      <p:pic>
        <p:nvPicPr>
          <p:cNvPr id="6" name="Рисунок 5" descr="5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9080"/>
            <a:ext cx="3360372" cy="2520279"/>
          </a:xfrm>
          <a:prstGeom prst="rect">
            <a:avLst/>
          </a:prstGeom>
        </p:spPr>
      </p:pic>
      <p:pic>
        <p:nvPicPr>
          <p:cNvPr id="7" name="Рисунок 6" descr="6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4725144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27000"/>
            <a:ext cx="7948364" cy="67310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У побуті широкого застосування набули мийні засоби. Вони належать до поверхнево-активних речовин і з успіхом видаляють забруднення з поверхні тканин. Залежно від призначення до складу синтетичних мийних засобів входять різні лужні добавки: силікат натрію, фосфати натрію, сода, які полегшують прання бавовняних і льняних тканин, капрону. Але ці пральні порошки не можна застосовувати для прання виробів із вовни і лавсану, оскільки вони поступово руйнуються під впливом лужного середовища. Для таких виробів застосовують мийні засоби, які створюють у воді нейтральну реакцію.</a:t>
            </a:r>
            <a:endParaRPr lang="uk-UA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03448"/>
            <a:ext cx="8712968" cy="813690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  Деякі синтетичні мийні засоби містять </a:t>
            </a:r>
            <a:r>
              <a:rPr lang="uk-UA" sz="2800" dirty="0" err="1" smtClean="0"/>
              <a:t>відбілювачі</a:t>
            </a:r>
            <a:r>
              <a:rPr lang="uk-UA" sz="2800" dirty="0" smtClean="0"/>
              <a:t>, що руйнують стійкі забруднення, через які тканина набуває сірого або жовтого кольору. </a:t>
            </a:r>
            <a:r>
              <a:rPr lang="uk-UA" sz="2800" dirty="0" err="1" smtClean="0"/>
              <a:t>Відбілювачем</a:t>
            </a:r>
            <a:r>
              <a:rPr lang="uk-UA" sz="2800" dirty="0" smtClean="0"/>
              <a:t> може бути </a:t>
            </a:r>
            <a:r>
              <a:rPr lang="uk-UA" sz="2800" dirty="0" err="1" smtClean="0"/>
              <a:t>перборат</a:t>
            </a:r>
            <a:r>
              <a:rPr lang="uk-UA" sz="2800" dirty="0" smtClean="0"/>
              <a:t> натрію </a:t>
            </a:r>
            <a:r>
              <a:rPr lang="en-US" sz="2800" dirty="0" smtClean="0"/>
              <a:t>NaBO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 · 4H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uk-UA" sz="2800" dirty="0" smtClean="0"/>
              <a:t>пероксид натрію </a:t>
            </a:r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 </a:t>
            </a:r>
            <a:r>
              <a:rPr lang="uk-UA" sz="2800" dirty="0" smtClean="0"/>
              <a:t>і пероксид гідрогену 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uk-UA" sz="2800" dirty="0" smtClean="0"/>
              <a:t>   Для чищення посуду, раковин у мийні засоби часто вводять тверді інертні речовини – </a:t>
            </a:r>
            <a:r>
              <a:rPr lang="uk-UA" sz="2800" b="1" i="1" dirty="0" smtClean="0">
                <a:solidFill>
                  <a:srgbClr val="FF0000"/>
                </a:solidFill>
              </a:rPr>
              <a:t>абразиви</a:t>
            </a:r>
            <a:r>
              <a:rPr lang="uk-UA" sz="2800" dirty="0" smtClean="0"/>
              <a:t>, які полегшують механічне руйнування твердих забруднень.</a:t>
            </a:r>
            <a:br>
              <a:rPr lang="uk-UA" sz="2800" dirty="0" smtClean="0"/>
            </a:br>
            <a:r>
              <a:rPr lang="uk-UA" sz="2800" dirty="0" smtClean="0"/>
              <a:t>  Випускається широкий асортимент засобів особистої гігієни і парфумерно-косметичних препаратів, засобів боротьби з комахами, </a:t>
            </a:r>
            <a:r>
              <a:rPr lang="uk-UA" sz="2800" dirty="0" err="1" smtClean="0"/>
              <a:t>плямовивідні</a:t>
            </a:r>
            <a:r>
              <a:rPr lang="uk-UA" sz="2800" dirty="0" smtClean="0"/>
              <a:t> засоби і багато іншого.</a:t>
            </a:r>
            <a:br>
              <a:rPr lang="uk-UA" sz="2800" dirty="0" smtClean="0"/>
            </a:br>
            <a:endParaRPr lang="uk-UA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р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127000"/>
            <a:ext cx="800100" cy="709712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Овал 2"/>
          <p:cNvSpPr/>
          <p:nvPr/>
        </p:nvSpPr>
        <p:spPr>
          <a:xfrm>
            <a:off x="2627784" y="2924944"/>
            <a:ext cx="244827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Класифікація за ступенем ризику для здоров’я людини</a:t>
            </a:r>
            <a:endParaRPr lang="uk-UA" b="1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483768" y="260648"/>
            <a:ext cx="3312368" cy="19442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Канцероге́н</a:t>
            </a:r>
            <a:r>
              <a:rPr lang="uk-UA" b="1" dirty="0" smtClean="0"/>
              <a:t>и</a:t>
            </a:r>
          </a:p>
          <a:p>
            <a:pPr algn="ctr"/>
            <a:endParaRPr lang="uk-UA" b="1" dirty="0" smtClean="0"/>
          </a:p>
          <a:p>
            <a:pPr algn="ctr"/>
            <a:r>
              <a:rPr lang="uk-UA" dirty="0" smtClean="0"/>
              <a:t>Речовини, що  можуть спричинити рак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5831632" y="2924944"/>
            <a:ext cx="3312368" cy="19442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Мутагени</a:t>
            </a:r>
          </a:p>
          <a:p>
            <a:pPr algn="ctr"/>
            <a:endParaRPr lang="uk-UA" b="1" dirty="0" smtClean="0"/>
          </a:p>
          <a:p>
            <a:pPr algn="ctr"/>
            <a:r>
              <a:rPr lang="uk-UA" dirty="0" smtClean="0"/>
              <a:t>Речовини, які можуть зумовити зміни в генах, що призводить до різних змін у функціях організму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0" y="4913784"/>
            <a:ext cx="3312368" cy="19442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Репротоксичні</a:t>
            </a:r>
            <a:r>
              <a:rPr lang="uk-UA" b="1" dirty="0" smtClean="0"/>
              <a:t> речовини</a:t>
            </a:r>
          </a:p>
          <a:p>
            <a:pPr algn="ctr"/>
            <a:endParaRPr lang="uk-UA" b="1" dirty="0" smtClean="0"/>
          </a:p>
          <a:p>
            <a:pPr algn="ctr"/>
            <a:r>
              <a:rPr lang="uk-UA" dirty="0" smtClean="0"/>
              <a:t>Речовини,що спричиняють розлади репродуктивної функції або внутрішнього розвитку плоду</a:t>
            </a:r>
            <a:endParaRPr lang="uk-UA" dirty="0"/>
          </a:p>
        </p:txBody>
      </p:sp>
      <p:sp>
        <p:nvSpPr>
          <p:cNvPr id="7" name="Стрілка вниз 6"/>
          <p:cNvSpPr/>
          <p:nvPr/>
        </p:nvSpPr>
        <p:spPr>
          <a:xfrm rot="2836908">
            <a:off x="1957974" y="4165373"/>
            <a:ext cx="720080" cy="6480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низ 7"/>
          <p:cNvSpPr/>
          <p:nvPr/>
        </p:nvSpPr>
        <p:spPr>
          <a:xfrm rot="10800000">
            <a:off x="3563888" y="2276872"/>
            <a:ext cx="648072" cy="5760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 rot="16200000">
            <a:off x="5148064" y="3717032"/>
            <a:ext cx="648072" cy="6480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908720"/>
            <a:ext cx="20162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Дуже токсичні</a:t>
            </a:r>
            <a:endParaRPr lang="uk-UA" b="1" dirty="0"/>
          </a:p>
        </p:txBody>
      </p:sp>
      <p:sp>
        <p:nvSpPr>
          <p:cNvPr id="4" name="Овал 3"/>
          <p:cNvSpPr/>
          <p:nvPr/>
        </p:nvSpPr>
        <p:spPr>
          <a:xfrm>
            <a:off x="0" y="5201816"/>
            <a:ext cx="20162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Корозійн</a:t>
            </a:r>
            <a:r>
              <a:rPr lang="uk-UA" dirty="0" smtClean="0"/>
              <a:t>і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0" y="2996952"/>
            <a:ext cx="20162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Токсичні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756084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Класифікація</a:t>
            </a:r>
            <a:r>
              <a:rPr lang="ru-RU" b="1" dirty="0" smtClean="0"/>
              <a:t> за силою, регулярностью та </a:t>
            </a:r>
            <a:r>
              <a:rPr lang="ru-RU" b="1" dirty="0" err="1" smtClean="0"/>
              <a:t>тривалістю</a:t>
            </a:r>
            <a:r>
              <a:rPr lang="ru-RU" b="1" dirty="0" smtClean="0"/>
              <a:t> </a:t>
            </a:r>
            <a:r>
              <a:rPr lang="ru-RU" b="1" dirty="0" err="1" smtClean="0"/>
              <a:t>впливу</a:t>
            </a:r>
            <a:endParaRPr lang="uk-UA" b="1" dirty="0"/>
          </a:p>
        </p:txBody>
      </p:sp>
      <p:sp>
        <p:nvSpPr>
          <p:cNvPr id="8" name="Овал 7"/>
          <p:cNvSpPr/>
          <p:nvPr/>
        </p:nvSpPr>
        <p:spPr>
          <a:xfrm>
            <a:off x="3275856" y="836712"/>
            <a:ext cx="2016224" cy="16561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Канцерогенні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47864" y="3068960"/>
            <a:ext cx="2016224" cy="16561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Подразливі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19872" y="5201816"/>
            <a:ext cx="2016224" cy="16561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Їдкі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16216" y="764704"/>
            <a:ext cx="2016224" cy="165618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Репротоксичні</a:t>
            </a:r>
            <a:endParaRPr lang="uk-UA" b="1" dirty="0"/>
          </a:p>
        </p:txBody>
      </p:sp>
      <p:sp>
        <p:nvSpPr>
          <p:cNvPr id="12" name="Овал 11"/>
          <p:cNvSpPr/>
          <p:nvPr/>
        </p:nvSpPr>
        <p:spPr>
          <a:xfrm>
            <a:off x="6588224" y="2924944"/>
            <a:ext cx="2016224" cy="165618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Мутагенні</a:t>
            </a:r>
            <a:endParaRPr lang="uk-UA" b="1" dirty="0"/>
          </a:p>
        </p:txBody>
      </p:sp>
      <p:sp>
        <p:nvSpPr>
          <p:cNvPr id="13" name="Овал 12"/>
          <p:cNvSpPr/>
          <p:nvPr/>
        </p:nvSpPr>
        <p:spPr>
          <a:xfrm>
            <a:off x="6588224" y="5157192"/>
            <a:ext cx="2088232" cy="17008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Такі, що загостюють сприйняття організму</a:t>
            </a:r>
            <a:endParaRPr lang="uk-UA" dirty="0"/>
          </a:p>
        </p:txBody>
      </p:sp>
      <p:sp>
        <p:nvSpPr>
          <p:cNvPr id="14" name="Стрілка вниз 13"/>
          <p:cNvSpPr/>
          <p:nvPr/>
        </p:nvSpPr>
        <p:spPr>
          <a:xfrm>
            <a:off x="7380312" y="2492896"/>
            <a:ext cx="360040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>
            <a:off x="827584" y="4797152"/>
            <a:ext cx="360040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низ 15"/>
          <p:cNvSpPr/>
          <p:nvPr/>
        </p:nvSpPr>
        <p:spPr>
          <a:xfrm>
            <a:off x="827584" y="2564904"/>
            <a:ext cx="360040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низ 16"/>
          <p:cNvSpPr/>
          <p:nvPr/>
        </p:nvSpPr>
        <p:spPr>
          <a:xfrm>
            <a:off x="7452320" y="4725144"/>
            <a:ext cx="360040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ілка вниз 17"/>
          <p:cNvSpPr/>
          <p:nvPr/>
        </p:nvSpPr>
        <p:spPr>
          <a:xfrm rot="16200000">
            <a:off x="2411760" y="5805264"/>
            <a:ext cx="563175" cy="70719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ілка вниз 19"/>
          <p:cNvSpPr/>
          <p:nvPr/>
        </p:nvSpPr>
        <p:spPr>
          <a:xfrm rot="10800000">
            <a:off x="4211960" y="4797152"/>
            <a:ext cx="360040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ілка вниз 20"/>
          <p:cNvSpPr/>
          <p:nvPr/>
        </p:nvSpPr>
        <p:spPr>
          <a:xfrm flipV="1">
            <a:off x="4211960" y="2564904"/>
            <a:ext cx="360040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ілка вниз 21"/>
          <p:cNvSpPr/>
          <p:nvPr/>
        </p:nvSpPr>
        <p:spPr>
          <a:xfrm rot="16200000">
            <a:off x="5724128" y="1268760"/>
            <a:ext cx="563175" cy="70719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TS102902389</Template>
  <TotalTime>60</TotalTime>
  <Words>265</Words>
  <Application>Microsoft Office PowerPoint</Application>
  <PresentationFormat>Екран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Academic Science 16x9</vt:lpstr>
      <vt:lpstr>Значення хімії у повсякденному житті</vt:lpstr>
      <vt:lpstr>У побуті ми практично щоденно зустрічаємося з продуктами хімічної промисловості. Нині побутова хімія – це самостійна галузь промисловості. Щороку у світі виробляється майже 30 млн. тон товарів побутової хімії.</vt:lpstr>
      <vt:lpstr> Це мийні, дезінфікуючі засоби, засоби догляду за меблями й підлогою</vt:lpstr>
      <vt:lpstr>для боротьби з комахами і захисту рослин, засоби для вибілювання, підкрохмалювання, різноманітні фарби, клеї, автокосметика тощо.</vt:lpstr>
      <vt:lpstr>У побуті широкого застосування набули мийні засоби. Вони належать до поверхнево-активних речовин і з успіхом видаляють забруднення з поверхні тканин. Залежно від призначення до складу синтетичних мийних засобів входять різні лужні добавки: силікат натрію, фосфати натрію, сода, які полегшують прання бавовняних і льняних тканин, капрону. Але ці пральні порошки не можна застосовувати для прання виробів із вовни і лавсану, оскільки вони поступово руйнуються під впливом лужного середовища. Для таких виробів застосовують мийні засоби, які створюють у воді нейтральну реакцію.</vt:lpstr>
      <vt:lpstr>  Деякі синтетичні мийні засоби містять відбілювачі, що руйнують стійкі забруднення, через які тканина набуває сірого або жовтого кольору. Відбілювачем може бути перборат натрію NaBO3 · 4H2Oпероксид натрію Na2O2 і пероксид гідрогену H2O2.    Для чищення посуду, раковин у мийні засоби часто вводять тверді інертні речовини – абразиви, які полегшують механічне руйнування твердих забруднень.   Випускається широкий асортимент засобів особистої гігієни і парфумерно-косметичних препаратів, засобів боротьби з комахами, плямовивідні засоби і багато іншого. </vt:lpstr>
      <vt:lpstr>Слайд 7</vt:lpstr>
      <vt:lpstr>Слайд 8</vt:lpstr>
      <vt:lpstr>Слайд 9</vt:lpstr>
      <vt:lpstr>Класифікація хімікатів за вогне- й вибухонебезпечністю: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хімії у повсякденному житті</dc:title>
  <dc:creator>Соляр</dc:creator>
  <cp:lastModifiedBy>pc</cp:lastModifiedBy>
  <cp:revision>9</cp:revision>
  <dcterms:created xsi:type="dcterms:W3CDTF">2014-05-20T18:57:41Z</dcterms:created>
  <dcterms:modified xsi:type="dcterms:W3CDTF">2014-05-21T06:25:45Z</dcterms:modified>
</cp:coreProperties>
</file>