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9" autoAdjust="0"/>
    <p:restoredTop sz="94660"/>
  </p:normalViewPr>
  <p:slideViewPr>
    <p:cSldViewPr>
      <p:cViewPr varScale="1">
        <p:scale>
          <a:sx n="65" d="100"/>
          <a:sy n="65" d="100"/>
        </p:scale>
        <p:origin x="-142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1844824"/>
            <a:ext cx="7164288" cy="1472184"/>
          </a:xfrm>
        </p:spPr>
        <p:txBody>
          <a:bodyPr>
            <a:normAutofit/>
          </a:bodyPr>
          <a:lstStyle/>
          <a:p>
            <a:r>
              <a:rPr lang="uk-UA" sz="88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  <a:reflection blurRad="6350" stA="55000" endA="50" endPos="85000" dist="29997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Силікони</a:t>
            </a:r>
            <a:endParaRPr lang="uk-UA" sz="8800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  <a:reflection blurRad="6350" stA="55000" endA="50" endPos="85000" dist="29997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545560"/>
            <a:ext cx="7452320" cy="312440"/>
          </a:xfrm>
        </p:spPr>
        <p:txBody>
          <a:bodyPr>
            <a:normAutofit fontScale="92500" lnSpcReduction="10000"/>
          </a:bodyPr>
          <a:lstStyle/>
          <a:p>
            <a:r>
              <a:rPr lang="uk-UA" sz="2000" dirty="0" smtClean="0"/>
              <a:t>Підготував учень 11-м класу </a:t>
            </a:r>
            <a:r>
              <a:rPr lang="uk-UA" sz="2000" dirty="0" err="1" smtClean="0"/>
              <a:t>Кашпрук</a:t>
            </a:r>
            <a:r>
              <a:rPr lang="uk-UA" sz="2000" dirty="0" smtClean="0"/>
              <a:t> Станіслав</a:t>
            </a:r>
            <a:endParaRPr lang="uk-UA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>
            <a:normAutofit fontScale="90000"/>
          </a:bodyPr>
          <a:lstStyle/>
          <a:p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Використання </a:t>
            </a:r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силікону(аксесуари)</a:t>
            </a:r>
            <a:endParaRPr lang="uk-UA" dirty="0"/>
          </a:p>
        </p:txBody>
      </p:sp>
      <p:pic>
        <p:nvPicPr>
          <p:cNvPr id="22530" name="Picture 2" descr="http://yxo.net.ua/images/19107/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12776"/>
            <a:ext cx="3947592" cy="2960694"/>
          </a:xfrm>
          <a:prstGeom prst="rect">
            <a:avLst/>
          </a:prstGeom>
          <a:noFill/>
        </p:spPr>
      </p:pic>
      <p:pic>
        <p:nvPicPr>
          <p:cNvPr id="22534" name="Picture 6" descr="http://images02.olx.com.ua/ui/11/76/10/1306399009_204517610_1--Lacoste--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772816"/>
            <a:ext cx="3256823" cy="24426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536" name="AutoShape 8" descr="data:image/jpeg;base64,/9j/4AAQSkZJRgABAQAAAQABAAD/2wCEAAkGBg8PDQ8PDQ8PDQ0PDQ0NDAwPDw4PDQ8NFBAVFBQQFBQXGyYfFxkjGRQUHy8gIycpLSwsFR4xNTAqNSYrLCkBCQoKDgwOGg8PGiwgHx41KSksLC4sKSkvLCkpNTU1KSwsMDApKSkpKSwsLikpKSwsLCwsLCwsLykpLCksLCksLP/AABEIALcBEwMBIgACEQEDEQH/xAAbAAEAAgMBAQAAAAAAAAAAAAAAAgMBBAYFB//EAD4QAAIBAgIGBwUGBQQDAAAAAAABAgMRBBIFBiExUXEyQWGBkbHBIlKSodETFVNicuEzQkOCogcjsvE0g5P/xAAbAQEAAwEBAQEAAAAAAAAAAAAAAQMEAgUGB//EADMRAAIBAwIDBQcDBQEAAAAAAAABAgMEERIxBSFBMlFxkaETIkJSYbHRFIHxFUPB4fAG/9oADAMBAAIRAxEAPwD7iAAAAAAAAAAAAAAAAAAAAAAAAAAAAAAAAAAAAAAAAAAAAAAAAAAAAAAAAAAAAAAAAAAAAAAAAAAAAAAAAAAAAAAAAAAAAAAAAAAAAAAAAAAAAAAAAAAAAAAAAAAAAAAAAACMqiW9pc2kVvGU1vqQXOcfqQ5JbsFwNZ6Ro/i0/wD6Q+pj7zofjUvjice1h8y8ydLNoGt95Ufxafxx+pJY6k91Sm/74/UlVIPqhhl4IRrxe6UXykmTOk8kAAEgAAAAAAAAAAAAAAAAwZAAAAAAAABqY7SlGgr1qkYcE37T5RW1nMpKKzJ4RKWdjbBx2kf9RacbqhDM/fm7L4Vt+aOcxuumKq3X2jhH3Yewvlt+Z5tXilGHKOZeBfC2nL6H07EYynTV6lSEP1SS8zy8RrdhIbpuo/yRfm7I+YSxk5O7bu+vrJxbZ5lXjNV9iKXr+DTGzXVndV9fF/To985+iXqaNXXPES6OSHKN382zmoIvhE82pxK5lvPy5F6tqa6Hqz1gxMt9aa5NR8rFUsZUl0qk5c5yfqa0Il0YmCdxUl2pN/uyxU4rZGVtLIxCRZBGdyOtKCgTUSaRlROdROCKgZ+zRNIkkRkjBWqS4E4Jrc2uTaJpEspKqSWzGlE4YutHdVqfFJmxDS9eP87l+pRfpf5mtlGU0QvriHZm/MrdGD6Ho09Yqi6VOMuTcX6m1S1jpPpxnDuzL5fQ8VQMOBupcbuobtPxX8FUrWD2OpoY+lU6FSMnwv7XhvNg4uVJF1HHVqfQqO3uy9qPz3HrUf8A0EHyqxx4GeVo1szrgeHhtZVurQy/njeUe9b18z2aNaM4qUJKUXuad0e9QuqVdZpyyZZQlHdEwAaDgAGAAAADIAABrY/SNKhBzrTUI9XW2+CXWyOk9IRoUpVJbbbIx96XA+Uaf03UxFSTnK73W6or3UupHn3l6qHux5yfp4l9Gi6j+h7unP8AUKpK8MP/ALUd2bY6j7+ru8TjsRj51JOUpNt72223zNdsweHOU6r1VHk9GMIw2RYpFsCiLNikZaiwXI2KcTapwKqMTcpUzDOR0SpwNiEBCkbVHDSl0YylyTfkZ+beEQ3grhEujE2qeiK73Up96t5m1T0BXe+KjzkvQtVpcT2g/JnDqwXVHnxiWRielHV6r1uC72/Qtjq/PrnHwZYuGXb+B+n5Ofb0+88xIkkeotAP8RfD+5L7jfv/AOP7k/0m7+T1X5I/UU+88tRJJHpfcj9//H9zH3PL3l4M5fCrtfB6r8k+3p95oJEkjcei5rri+9kXo+ouq/JoplYXMd6b+5KqwfU17GbFssNNb4vwuQatvTXMzTpzh2k14o7Uk9iJhomLFZJXYw4lljDQyCmUSNDFVKEs9J296D6Eua9S6SKKiNNGrOnJSg8NFcoqSwzqNG6Xp14Xi8sk7Tpt+1GXDtN4+bYDF2xjgujOLTX5o7U/PxOkoaTqQslK64S2r9j9Dsq7r0VN79TyKkNEsHSA0cHpWFTY/Ynwb2PkzeNZWAAAZAABy+uEm3GHUoOXe3b0Pl+JTjOSe/Mz61rLSvKm+KlHwafqcTpnQf2ntR2TXX1PsZ8jeVNF3NT+n2PTt37iOUuCdahKEss04vg/TiRtx2F0I6ti9tIxcuoZm0opyd9yVyNNdnezqtR8LGeLWZJ5ISqRT95WS879xojZqfJlMq+nY3NGal15JSrONFNJ5X7U13L6nQ4XVWhDpOdR9rUI/L6nt/ZklA20+GW8Phz48/8ARklcTl1NOlo2jDoUYJrrccz8WbKk+qy7ErFigZyG6FKMFiKx4FDk3uVNviNvEuyjKd6SMlSvxMq5ZlGUYGSuwsWZRlGBkrymMhbYWGkZKXAZS6xixzpJyVZSMqaZflDiQ4JjJpTwMHviu7Ya09GL+VtfNHqZTDiYavD7er2oL7Fsa01szxJ4Ka6s3Iocbb1bsOgcDWxkqUI5qzjGPGWzw/Y8W44FDDdOWPHY0wun1R4zR5OmNIxpxcU7zfy5lemNYoJuOHuo+/Le+S6u85XEYlzb283xPHo2kteHzx3Glzyj1dX6mfFpvhU/4s6qbOU1Z/8AIXZTn5HUSZ9tYR00sHm1+0Zue/obSDmnCW2UVsfGJzl956Or8G691ujFt8nsN5QdKAADIBgA8nWKP+3B8J28U/oeC43Oi06r0eU4vzRz58dxqOLjPekejbdg0sVo2FRWlFSXaeFitV1e8G12S2rxOqMNHlUbmpRfuM0OKZxT0VOG+PetqPR0NXlh60Ksd8XtW68Xsa8DoZUIspngIvcexR4zjtx8v+/yZ5UM7M7LBYyFamp03eL3rri+D7TYscRhJVaEs1J24rqa4NdZ7NLWlr+JRfa4y9GvU9inxe1nu8eK/kzSt5rY9+wseTDWeg96qR5xT8mXw09hn/VS5qS80bI3tvLaa80VOnNdD0Aa0dJ0HurU/jiWxxMHunB8pRZeqkXs0c4ZZYWMKS4rxMnZAAMOS4gCwsQlXgt8ornJIqnpKgt9akv74/U5c4rdk4ZsCx589YcKv60X+lSl5I1aut2HXRVSfKKXm0Z5XlvHea80dKnN7I9mxk5etrr+HR75z9EvU87E62YmW5xpr8kVfxlcxz4vbR2bfgvzgsVvNnbyaSu9i629x5eM1iw1K96inL3aftvxWz5nCYrSFSp/EqTn+qTa8DRqVzBU41KXKnDHiXxte9nUaQ12m7qjBU178van4bl8zlsdpSpUlmqTlOXGTb8OBrVKrZrTZ586tWu81JZ+nQ0RpxjsjFSo2RiYZmJqpRSXI5Z62gKlq3/rl5o6SOI/7Zy+iHlcpcVlXm/Q6rReiquJacfZp321JXtyXE920yoGKtuToxc5KMU3J7kltOr0Zo9UYW3zltm/RGdH6Np0I2gryfSm+k/ouw2zcUAAAGSLJEWAUYujnhKL614PqZzFSk4txkrNOzOsZoY7AKe3dLqZ43FLF3EVKHaXqjTQq6Hh7HP2BdXw8oO0l39RVY+NnCUHpksM9JNPYiYJNESskxcZgYGRgNrgiLjHgZME5GCLpR4EHQiWGGMjBX9hEx9kuLJsiydTI0kHT7X4kHSRYyLJ1MYK3SRFwRNkGBgi7EJSMyK5HSGCE5lM5lkiqZYkSUzZRMumUyLokFMimRdIqcTVA5ZUW0KEpyUYpybaSik3JvgketobVWvimnGOSn11Z3Ue73u4+h6D1ZoYRXgs9W3tVpL2uS91Hs21pKfOXJGSpVS2PF1c1JypVMXv3xw6e79b9EdjCCSSikklZJKyS4JGQe3GKisIxN5AAOiAAACRgyYAItEWidjDRANepRT2NI8/EaIi+j7L+Xges0RaMte1pVlicclkako7M5yro+pHqzdq+hrSjbfs57DqXArnQT2NJrtSPErcDg+dOWPU1Run1RzNiNj3qmiqb3K3K6Naehfdm+9Jnm1OD3EdsP8AcvVxBnktGD0J6HqLdll4oplo+qv5G+TTMU7K4hvB/csVSD6mpYw0XSw81vhNf2sqfbs57DPKnOO6aO00yDRFk21xRho5JK2QZa0QaJIKpEGWSK5SXW0u9HSBCRVItzJ7tvLb5E4YKrLo0qsv7JJeLLoUpy7MWyHJLc05FMkezT1bxMv5FD9U4+lzco6lzf8AEqpdkIt/N/Q30+H3E/hx48ip1oLqcpNEIUJTeWEXKXUkm34I+gYXVDDQ6UZVX+eTt4KyPXw+DhTVqcIwXCKUfI9OjwiX9yXkUSul0RwGA1KxNWzmlRjxn0u6K2+NjqNF6mYajaUo/bz41EsqfZDd43PeUSaR7FGzpUtkZZ1pSMRiluJAGwqAAAAAAAAAMmTAAAsAAYsRcSdhYArcSOUtsYsRgFTiYyluUZSME5KcpjKXZRlI0jJTlIuki9xMZSNCJyas8HB74RfOKZVLRdF76cPhib+UZSt0IPdInW+8856HofhQ+FD7mofhQ8EehkM5Tn9NT+VeSJ9pLvPPWh6C/pU/giWw0fSW6nBcoRRt5QonaowWyRGt95SqSW5Imo9hblM5SxROcldjKRPKZsdYIIpErGbAkCwAAAAAAAAAAAAAAMgAAAAAAAAAAACwABiwsZABixixIAEbCxIAEbGcpkAGMosZABixmwAAAAAAAAAAAAABgGTAAAAAAABkAAAAAAAAAAAAAAAAAAAAAAAAAAAAAAAAAAAAAAAAAAAAAwAAAAAAA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2538" name="AutoShape 10" descr="data:image/jpeg;base64,/9j/4AAQSkZJRgABAQAAAQABAAD/2wCEAAkGBg8PDQ8PDQ8PDQ0PDQ0NDAwPDw4PDQ8NFBAVFBQQFBQXGyYfFxkjGRQUHy8gIycpLSwsFR4xNTAqNSYrLCkBCQoKDgwOGg8PGiwgHx41KSksLC4sKSkvLCkpNTU1KSwsMDApKSkpKSwsLikpKSwsLCwsLCwsLykpLCksLCksLP/AABEIALcBEwMBIgACEQEDEQH/xAAbAAEAAgMBAQAAAAAAAAAAAAAAAgMBBAYFB//EAD4QAAIBAgIGBwUGBQQDAAAAAAABAgMRBBIFBiExUXEyQWGBkbHBIlKSodETFVNicuEzQkOCogcjsvE0g5P/xAAbAQEAAwEBAQEAAAAAAAAAAAAAAQMEAgUGB//EADMRAAIBAwIDBQcDBQEAAAAAAAABAgMEERIxBSFBMlFxkaETIkJSYbHRFIHxFUPB4fAG/9oADAMBAAIRAxEAPwD7iAAAAAAAAAAAAAAAAAAAAAAAAAAAAAAAAAAAAAAAAAAAAAAAAAAAAAAAAAAAAAAAAAAAAAAAAAAAAAAAAAAAAAAAAAAAAAAAAAAAAAAAAAAAAAAAAAAAAAAAAAAAAAAAAACMqiW9pc2kVvGU1vqQXOcfqQ5JbsFwNZ6Ro/i0/wD6Q+pj7zofjUvjice1h8y8ydLNoGt95Ufxafxx+pJY6k91Sm/74/UlVIPqhhl4IRrxe6UXykmTOk8kAAEgAAAAAAAAAAAAAAAAwZAAAAAAAABqY7SlGgr1qkYcE37T5RW1nMpKKzJ4RKWdjbBx2kf9RacbqhDM/fm7L4Vt+aOcxuumKq3X2jhH3Yewvlt+Z5tXilGHKOZeBfC2nL6H07EYynTV6lSEP1SS8zy8RrdhIbpuo/yRfm7I+YSxk5O7bu+vrJxbZ5lXjNV9iKXr+DTGzXVndV9fF/To985+iXqaNXXPES6OSHKN382zmoIvhE82pxK5lvPy5F6tqa6Hqz1gxMt9aa5NR8rFUsZUl0qk5c5yfqa0Il0YmCdxUl2pN/uyxU4rZGVtLIxCRZBGdyOtKCgTUSaRlROdROCKgZ+zRNIkkRkjBWqS4E4Jrc2uTaJpEspKqSWzGlE4YutHdVqfFJmxDS9eP87l+pRfpf5mtlGU0QvriHZm/MrdGD6Ho09Yqi6VOMuTcX6m1S1jpPpxnDuzL5fQ8VQMOBupcbuobtPxX8FUrWD2OpoY+lU6FSMnwv7XhvNg4uVJF1HHVqfQqO3uy9qPz3HrUf8A0EHyqxx4GeVo1szrgeHhtZVurQy/njeUe9b18z2aNaM4qUJKUXuad0e9QuqVdZpyyZZQlHdEwAaDgAGAAAADIAABrY/SNKhBzrTUI9XW2+CXWyOk9IRoUpVJbbbIx96XA+Uaf03UxFSTnK73W6or3UupHn3l6qHux5yfp4l9Gi6j+h7unP8AUKpK8MP/ALUd2bY6j7+ru8TjsRj51JOUpNt72223zNdsweHOU6r1VHk9GMIw2RYpFsCiLNikZaiwXI2KcTapwKqMTcpUzDOR0SpwNiEBCkbVHDSl0YylyTfkZ+beEQ3grhEujE2qeiK73Up96t5m1T0BXe+KjzkvQtVpcT2g/JnDqwXVHnxiWRielHV6r1uC72/Qtjq/PrnHwZYuGXb+B+n5Ofb0+88xIkkeotAP8RfD+5L7jfv/AOP7k/0m7+T1X5I/UU+88tRJJHpfcj9//H9zH3PL3l4M5fCrtfB6r8k+3p95oJEkjcei5rri+9kXo+ouq/JoplYXMd6b+5KqwfU17GbFssNNb4vwuQatvTXMzTpzh2k14o7Uk9iJhomLFZJXYw4lljDQyCmUSNDFVKEs9J296D6Eua9S6SKKiNNGrOnJSg8NFcoqSwzqNG6Xp14Xi8sk7Tpt+1GXDtN4+bYDF2xjgujOLTX5o7U/PxOkoaTqQslK64S2r9j9Dsq7r0VN79TyKkNEsHSA0cHpWFTY/Ynwb2PkzeNZWAAAZAABy+uEm3GHUoOXe3b0Pl+JTjOSe/Mz61rLSvKm+KlHwafqcTpnQf2ntR2TXX1PsZ8jeVNF3NT+n2PTt37iOUuCdahKEss04vg/TiRtx2F0I6ti9tIxcuoZm0opyd9yVyNNdnezqtR8LGeLWZJ5ISqRT95WS879xojZqfJlMq+nY3NGal15JSrONFNJ5X7U13L6nQ4XVWhDpOdR9rUI/L6nt/ZklA20+GW8Phz48/8ARklcTl1NOlo2jDoUYJrrccz8WbKk+qy7ErFigZyG6FKMFiKx4FDk3uVNviNvEuyjKd6SMlSvxMq5ZlGUYGSuwsWZRlGBkrymMhbYWGkZKXAZS6xixzpJyVZSMqaZflDiQ4JjJpTwMHviu7Ya09GL+VtfNHqZTDiYavD7er2oL7Fsa01szxJ4Ka6s3Iocbb1bsOgcDWxkqUI5qzjGPGWzw/Y8W44FDDdOWPHY0wun1R4zR5OmNIxpxcU7zfy5lemNYoJuOHuo+/Le+S6u85XEYlzb283xPHo2kteHzx3Glzyj1dX6mfFpvhU/4s6qbOU1Z/8AIXZTn5HUSZ9tYR00sHm1+0Zue/obSDmnCW2UVsfGJzl956Or8G691ujFt8nsN5QdKAADIBgA8nWKP+3B8J28U/oeC43Oi06r0eU4vzRz58dxqOLjPekejbdg0sVo2FRWlFSXaeFitV1e8G12S2rxOqMNHlUbmpRfuM0OKZxT0VOG+PetqPR0NXlh60Ksd8XtW68Xsa8DoZUIspngIvcexR4zjtx8v+/yZ5UM7M7LBYyFamp03eL3rri+D7TYscRhJVaEs1J24rqa4NdZ7NLWlr+JRfa4y9GvU9inxe1nu8eK/kzSt5rY9+wseTDWeg96qR5xT8mXw09hn/VS5qS80bI3tvLaa80VOnNdD0Aa0dJ0HurU/jiWxxMHunB8pRZeqkXs0c4ZZYWMKS4rxMnZAAMOS4gCwsQlXgt8ornJIqnpKgt9akv74/U5c4rdk4ZsCx589YcKv60X+lSl5I1aut2HXRVSfKKXm0Z5XlvHea80dKnN7I9mxk5etrr+HR75z9EvU87E62YmW5xpr8kVfxlcxz4vbR2bfgvzgsVvNnbyaSu9i629x5eM1iw1K96inL3aftvxWz5nCYrSFSp/EqTn+qTa8DRqVzBU41KXKnDHiXxte9nUaQ12m7qjBU178van4bl8zlsdpSpUlmqTlOXGTb8OBrVKrZrTZ586tWu81JZ+nQ0RpxjsjFSo2RiYZmJqpRSXI5Z62gKlq3/rl5o6SOI/7Zy+iHlcpcVlXm/Q6rReiquJacfZp321JXtyXE920yoGKtuToxc5KMU3J7kltOr0Zo9UYW3zltm/RGdH6Np0I2gryfSm+k/ouw2zcUAAAGSLJEWAUYujnhKL614PqZzFSk4txkrNOzOsZoY7AKe3dLqZ43FLF3EVKHaXqjTQq6Hh7HP2BdXw8oO0l39RVY+NnCUHpksM9JNPYiYJNESskxcZgYGRgNrgiLjHgZME5GCLpR4EHQiWGGMjBX9hEx9kuLJsiydTI0kHT7X4kHSRYyLJ1MYK3SRFwRNkGBgi7EJSMyK5HSGCE5lM5lkiqZYkSUzZRMumUyLokFMimRdIqcTVA5ZUW0KEpyUYpybaSik3JvgketobVWvimnGOSn11Z3Ue73u4+h6D1ZoYRXgs9W3tVpL2uS91Hs21pKfOXJGSpVS2PF1c1JypVMXv3xw6e79b9EdjCCSSikklZJKyS4JGQe3GKisIxN5AAOiAAACRgyYAItEWidjDRANepRT2NI8/EaIi+j7L+Xges0RaMte1pVlicclkako7M5yro+pHqzdq+hrSjbfs57DqXArnQT2NJrtSPErcDg+dOWPU1Run1RzNiNj3qmiqb3K3K6Naehfdm+9Jnm1OD3EdsP8AcvVxBnktGD0J6HqLdll4oplo+qv5G+TTMU7K4hvB/csVSD6mpYw0XSw81vhNf2sqfbs57DPKnOO6aO00yDRFk21xRho5JK2QZa0QaJIKpEGWSK5SXW0u9HSBCRVItzJ7tvLb5E4YKrLo0qsv7JJeLLoUpy7MWyHJLc05FMkezT1bxMv5FD9U4+lzco6lzf8AEqpdkIt/N/Q30+H3E/hx48ip1oLqcpNEIUJTeWEXKXUkm34I+gYXVDDQ6UZVX+eTt4KyPXw+DhTVqcIwXCKUfI9OjwiX9yXkUSul0RwGA1KxNWzmlRjxn0u6K2+NjqNF6mYajaUo/bz41EsqfZDd43PeUSaR7FGzpUtkZZ1pSMRiluJAGwqAAAAAAAAAMmTAAAsAAYsRcSdhYArcSOUtsYsRgFTiYyluUZSME5KcpjKXZRlI0jJTlIuki9xMZSNCJyas8HB74RfOKZVLRdF76cPhib+UZSt0IPdInW+8856HofhQ+FD7mofhQ8EehkM5Tn9NT+VeSJ9pLvPPWh6C/pU/giWw0fSW6nBcoRRt5QonaowWyRGt95SqSW5Imo9hblM5SxROcldjKRPKZsdYIIpErGbAkCwAAAAAAAAAAAAAAMgAAAAAAAAAAACwABiwsZABixixIAEbCxIAEbGcpkAGMosZABixmwAAAAAAAAAAAAABgGTAAAAAAABkAAAAAAAAAAAAAAAAAAAAAAAAAAAAAAAAAAAAAAAAAAAAAwAAAAAAA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2540" name="Picture 12" descr="http://indada.ru/system/images/1489/large/braslet-jelti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4313717"/>
            <a:ext cx="3816424" cy="25442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Дякую за увагу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Джерела:</a:t>
            </a:r>
          </a:p>
          <a:p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http://uk.wikipedia.org/wiki/%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D0%A1%D0%B8%D0%BB%D1%96%D0%BA%D0%BE%D0%BD%D0%B8</a:t>
            </a:r>
            <a:endParaRPr lang="uk-UA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http://ru.wikipedia.org/wiki/%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D0%A1%D0%B8%D0%BB%D0%B8%D0%BA%D0%BE%D0%BD%D1%8B</a:t>
            </a:r>
            <a:endParaRPr lang="uk-UA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uk-UA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2880320"/>
          </a:xfrm>
        </p:spPr>
        <p:txBody>
          <a:bodyPr anchor="ctr">
            <a:noAutofit/>
          </a:bodyPr>
          <a:lstStyle/>
          <a:p>
            <a:pPr marL="987425" defTabSz="987425"/>
            <a:r>
              <a:rPr lang="vi-VN" sz="2400" b="1" dirty="0" smtClean="0">
                <a:effectLst/>
              </a:rPr>
              <a:t>Силіко́ни</a:t>
            </a:r>
            <a:r>
              <a:rPr lang="vi-VN" sz="2400" dirty="0" smtClean="0">
                <a:effectLst/>
              </a:rPr>
              <a:t> (</a:t>
            </a:r>
            <a:r>
              <a:rPr lang="vi-VN" sz="2400" dirty="0" smtClean="0">
                <a:effectLst/>
              </a:rPr>
              <a:t>поліорганосилоксани)</a:t>
            </a:r>
            <a:r>
              <a:rPr lang="uk-UA" sz="2400" dirty="0" smtClean="0">
                <a:effectLst/>
              </a:rPr>
              <a:t> - </a:t>
            </a:r>
            <a:r>
              <a:rPr lang="vi-VN" sz="2400" dirty="0" smtClean="0">
                <a:effectLst/>
              </a:rPr>
              <a:t>кисневмісні</a:t>
            </a:r>
            <a:r>
              <a:rPr lang="uk-UA" sz="2400" dirty="0" smtClean="0">
                <a:effectLst/>
              </a:rPr>
              <a:t> </a:t>
            </a:r>
            <a:r>
              <a:rPr lang="vi-VN" sz="2400" dirty="0" smtClean="0">
                <a:effectLst/>
              </a:rPr>
              <a:t>високомолекулярні</a:t>
            </a:r>
            <a:r>
              <a:rPr lang="vi-VN" sz="2400" dirty="0" smtClean="0">
                <a:effectLst/>
              </a:rPr>
              <a:t> </a:t>
            </a:r>
            <a:r>
              <a:rPr lang="vi-VN" sz="2400" dirty="0" smtClean="0">
                <a:effectLst/>
              </a:rPr>
              <a:t>кремнійорганічні </a:t>
            </a:r>
            <a:r>
              <a:rPr lang="vi-VN" sz="2400" dirty="0" smtClean="0">
                <a:effectLst/>
              </a:rPr>
              <a:t>з'єднання з хімічною формулою [</a:t>
            </a:r>
            <a:r>
              <a:rPr lang="en-US" sz="2400" dirty="0" smtClean="0">
                <a:effectLst/>
              </a:rPr>
              <a:t>R2SiO]</a:t>
            </a:r>
            <a:r>
              <a:rPr lang="en-US" sz="2400" baseline="-25000" dirty="0" smtClean="0">
                <a:effectLst/>
              </a:rPr>
              <a:t>n</a:t>
            </a:r>
            <a:r>
              <a:rPr lang="en-US" sz="2400" dirty="0" smtClean="0">
                <a:effectLst/>
              </a:rPr>
              <a:t>, </a:t>
            </a:r>
            <a:r>
              <a:rPr lang="vi-VN" sz="2400" dirty="0" smtClean="0">
                <a:effectLst/>
              </a:rPr>
              <a:t>де </a:t>
            </a:r>
            <a:r>
              <a:rPr lang="en-US" sz="2400" dirty="0" smtClean="0">
                <a:effectLst/>
              </a:rPr>
              <a:t>R = </a:t>
            </a:r>
            <a:r>
              <a:rPr lang="vi-VN" sz="2400" dirty="0" smtClean="0">
                <a:effectLst/>
              </a:rPr>
              <a:t>органічна</a:t>
            </a:r>
            <a:r>
              <a:rPr lang="uk-UA" sz="2400" dirty="0" smtClean="0">
                <a:effectLst/>
              </a:rPr>
              <a:t> </a:t>
            </a:r>
            <a:r>
              <a:rPr lang="vi-VN" sz="2400" dirty="0" smtClean="0">
                <a:effectLst/>
              </a:rPr>
              <a:t>група</a:t>
            </a:r>
            <a:r>
              <a:rPr lang="uk-UA" sz="2400" dirty="0" smtClean="0">
                <a:effectLst/>
              </a:rPr>
              <a:t> </a:t>
            </a:r>
            <a:r>
              <a:rPr lang="vi-VN" sz="2400" dirty="0" smtClean="0">
                <a:effectLst/>
              </a:rPr>
              <a:t>(метильна</a:t>
            </a:r>
            <a:r>
              <a:rPr lang="vi-VN" sz="2400" dirty="0" smtClean="0">
                <a:effectLst/>
              </a:rPr>
              <a:t>, етильна або фенільна).</a:t>
            </a:r>
            <a:endParaRPr lang="uk-UA" sz="2400" dirty="0"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260648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Визначення </a:t>
            </a:r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силікону</a:t>
            </a:r>
            <a:endParaRPr lang="uk-UA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2627784" y="3933056"/>
            <a:ext cx="43924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600" dirty="0" smtClean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6600" dirty="0" smtClean="0">
                <a:solidFill>
                  <a:schemeClr val="accent3">
                    <a:lumMod val="50000"/>
                  </a:schemeClr>
                </a:solidFill>
              </a:rPr>
              <a:t>R2SiO]</a:t>
            </a:r>
            <a:r>
              <a:rPr lang="en-US" sz="6600" baseline="-25000" dirty="0" smtClean="0">
                <a:solidFill>
                  <a:schemeClr val="accent3">
                    <a:lumMod val="50000"/>
                  </a:schemeClr>
                </a:solidFill>
              </a:rPr>
              <a:t>n</a:t>
            </a:r>
            <a:endParaRPr lang="uk-UA" sz="6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498080" cy="1143000"/>
          </a:xfrm>
        </p:spPr>
        <p:txBody>
          <a:bodyPr/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Властивості силікону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700808"/>
            <a:ext cx="8172400" cy="4800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ea typeface="Batang" pitchFamily="18" charset="-127"/>
              </a:rPr>
              <a:t>Відмінна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ea typeface="Batang" pitchFamily="18" charset="-127"/>
              </a:rPr>
              <a:t>водостійкість 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ea typeface="Batang" pitchFamily="18" charset="-127"/>
              </a:rPr>
              <a:t>Еластичність </a:t>
            </a:r>
            <a:endParaRPr lang="uk-UA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  <a:ea typeface="Batang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ea typeface="Batang" pitchFamily="18" charset="-127"/>
              </a:rPr>
              <a:t>Гарна адгезія до більшості матеріалів 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ea typeface="Batang" pitchFamily="18" charset="-127"/>
              </a:rPr>
              <a:t>Висока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ea typeface="Batang" pitchFamily="18" charset="-127"/>
              </a:rPr>
              <a:t>термостійкість і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ea typeface="Batang" pitchFamily="18" charset="-127"/>
              </a:rPr>
              <a:t>морозостійкість (від -60 до +300 °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ea typeface="Batang" pitchFamily="18" charset="-127"/>
              </a:rPr>
              <a:t>C) </a:t>
            </a:r>
            <a:endParaRPr lang="en-US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  <a:ea typeface="Batang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ea typeface="Batang" pitchFamily="18" charset="-127"/>
              </a:rPr>
              <a:t>Стійкість до сонячного ультрафіолету 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ea typeface="Batang" pitchFamily="18" charset="-127"/>
              </a:rPr>
              <a:t>Стійкість до агресивних середовищ 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  <a:ea typeface="Batang" pitchFamily="18" charset="-127"/>
              </a:rPr>
              <a:t>Довговічність</a:t>
            </a:r>
            <a:endParaRPr lang="uk-UA" dirty="0">
              <a:solidFill>
                <a:schemeClr val="accent3">
                  <a:lumMod val="50000"/>
                </a:schemeClr>
              </a:solidFill>
              <a:latin typeface="Book Antiqua" pitchFamily="18" charset="0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uk-UA" sz="4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Застосування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1032" name="Picture 8" descr="\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-190500"/>
            <a:ext cx="171450" cy="104775"/>
          </a:xfrm>
          <a:prstGeom prst="rect">
            <a:avLst/>
          </a:prstGeom>
          <a:noFill/>
        </p:spPr>
      </p:pic>
      <p:pic>
        <p:nvPicPr>
          <p:cNvPr id="1033" name="Picture 9" descr="\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8525" y="-53975"/>
            <a:ext cx="171450" cy="10477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043608" y="1196752"/>
            <a:ext cx="7200800" cy="30335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25392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Силіконові рідини та їх емульсії широко застосовуються в якості або в основі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силіконових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антиадгезійних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 мастил для прес-форм</a:t>
            </a:r>
            <a:r>
              <a:rPr kumimoji="0" lang="uk-UA" sz="16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гидрофобіюючих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 рідин;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силіконових масел і пластичних (консистентних) мастил;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силіконових амортизаційних і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демпфуючих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 рідин;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силіконових теплоносіїв і охолоджуючих рідин;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силіконових діелектричних і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герметизуючих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 складів;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силіконових піногасників;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різних добавок і модифікаторів.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971600" y="4005064"/>
            <a:ext cx="7848872" cy="204862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25392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Batang" pitchFamily="18" charset="-127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Силіконові еластомери застосовуються у вигляді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силіконових низькомолекулярних і високомолекулярних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каучуків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силіконових герметиків холодного твердіння;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силіконових гум гарячого затвердіння (високомолекулярних);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силіконових компаундів холодного затвердіння (низькомолекулярних);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 Antiqua" pitchFamily="18" charset="0"/>
                <a:ea typeface="Batang" pitchFamily="18" charset="-127"/>
                <a:cs typeface="Arial" charset="0"/>
              </a:rPr>
              <a:t>рідких силіконових гум гарячого затвердіння (LSR).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81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В</a:t>
            </a:r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икористання силікону </a:t>
            </a:r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Batang" pitchFamily="18" charset="-127"/>
              </a:rPr>
              <a:t>на </a:t>
            </a:r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Batang" pitchFamily="18" charset="-127"/>
              </a:rPr>
              <a:t>кухні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</a:br>
            <a:endParaRPr lang="uk-UA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7414" name="Picture 6" descr="Силиконовая лож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789040"/>
            <a:ext cx="2423597" cy="1227956"/>
          </a:xfrm>
          <a:prstGeom prst="rect">
            <a:avLst/>
          </a:prstGeom>
          <a:noFill/>
        </p:spPr>
      </p:pic>
      <p:pic>
        <p:nvPicPr>
          <p:cNvPr id="17418" name="Picture 10" descr="Силиконовый нож кулинарны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25589"/>
            <a:ext cx="2088232" cy="1378235"/>
          </a:xfrm>
          <a:prstGeom prst="rect">
            <a:avLst/>
          </a:prstGeom>
          <a:noFill/>
        </p:spPr>
      </p:pic>
      <p:pic>
        <p:nvPicPr>
          <p:cNvPr id="17420" name="Picture 12" descr="Силиконовая варежка прихватк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4077072"/>
            <a:ext cx="1816838" cy="1932806"/>
          </a:xfrm>
          <a:prstGeom prst="rect">
            <a:avLst/>
          </a:prstGeom>
          <a:noFill/>
        </p:spPr>
      </p:pic>
      <p:pic>
        <p:nvPicPr>
          <p:cNvPr id="17422" name="Picture 14" descr="Силиконовая миска складная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4437112"/>
            <a:ext cx="2180137" cy="1671440"/>
          </a:xfrm>
          <a:prstGeom prst="rect">
            <a:avLst/>
          </a:prstGeom>
          <a:noFill/>
        </p:spPr>
      </p:pic>
      <p:pic>
        <p:nvPicPr>
          <p:cNvPr id="17424" name="Picture 16" descr="Набор воронок силиконовых MR - 158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03648" y="1700808"/>
            <a:ext cx="1872208" cy="1872208"/>
          </a:xfrm>
          <a:prstGeom prst="rect">
            <a:avLst/>
          </a:prstGeom>
          <a:noFill/>
        </p:spPr>
      </p:pic>
      <p:pic>
        <p:nvPicPr>
          <p:cNvPr id="17426" name="Picture 18" descr="Силиконовая скалка Maestr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3888" y="2913534"/>
            <a:ext cx="1512168" cy="1512168"/>
          </a:xfrm>
          <a:prstGeom prst="rect">
            <a:avLst/>
          </a:prstGeom>
          <a:noFill/>
        </p:spPr>
      </p:pic>
      <p:pic>
        <p:nvPicPr>
          <p:cNvPr id="17428" name="Picture 20" descr="Венчик силиконовый цветной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60232" y="2060848"/>
            <a:ext cx="2083367" cy="1375024"/>
          </a:xfrm>
          <a:prstGeom prst="rect">
            <a:avLst/>
          </a:prstGeom>
          <a:noFill/>
        </p:spPr>
      </p:pic>
      <p:pic>
        <p:nvPicPr>
          <p:cNvPr id="17432" name="Picture 24" descr="http://zapodarkom.com.ua/published/publicdata/VHOST1636WEBASYST/attachments/SC/products_pictures/silikonovaja-forma-korzinochki-tartaletki-na-plahshete-3_enl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84168" y="4941168"/>
            <a:ext cx="2795464" cy="15375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143000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Використання </a:t>
            </a:r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силікону </a:t>
            </a:r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</a:t>
            </a:r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сфері </a:t>
            </a:r>
            <a:r>
              <a:rPr lang="uk-UA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гіперреалізму</a:t>
            </a:r>
            <a:endParaRPr lang="uk-UA" dirty="0"/>
          </a:p>
        </p:txBody>
      </p:sp>
      <p:pic>
        <p:nvPicPr>
          <p:cNvPr id="18444" name="Picture 12" descr="http://s44.radikal.ru/i105/0911/df/c72544d019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268760"/>
            <a:ext cx="2767236" cy="2767237"/>
          </a:xfrm>
          <a:prstGeom prst="rect">
            <a:avLst/>
          </a:prstGeom>
          <a:noFill/>
        </p:spPr>
      </p:pic>
      <p:pic>
        <p:nvPicPr>
          <p:cNvPr id="18446" name="Picture 14" descr="Скульптуры Рона Мьюэ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268760"/>
            <a:ext cx="2602369" cy="2808312"/>
          </a:xfrm>
          <a:prstGeom prst="rect">
            <a:avLst/>
          </a:prstGeom>
          <a:noFill/>
        </p:spPr>
      </p:pic>
      <p:pic>
        <p:nvPicPr>
          <p:cNvPr id="18448" name="Picture 16" descr="Скульптуры Рона Мьюэк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4293096"/>
            <a:ext cx="4286250" cy="2333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143000"/>
          </a:xfrm>
        </p:spPr>
        <p:txBody>
          <a:bodyPr>
            <a:normAutofit fontScale="90000"/>
          </a:bodyPr>
          <a:lstStyle/>
          <a:p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Використання силікону </a:t>
            </a:r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медицині</a:t>
            </a:r>
            <a:endParaRPr lang="uk-UA" dirty="0"/>
          </a:p>
        </p:txBody>
      </p:sp>
      <p:pic>
        <p:nvPicPr>
          <p:cNvPr id="19460" name="Picture 4" descr="https://s3-eu-west-1.amazonaws.com/fotomag/tgx/e/4a/78abed5a121a42f28435c5c5eac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124744"/>
            <a:ext cx="2564457" cy="2372123"/>
          </a:xfrm>
          <a:prstGeom prst="rect">
            <a:avLst/>
          </a:prstGeom>
          <a:noFill/>
        </p:spPr>
      </p:pic>
      <p:pic>
        <p:nvPicPr>
          <p:cNvPr id="19462" name="Picture 6" descr="http://www.clovermed.ru/img/upload/anatomicheskie_implant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988840"/>
            <a:ext cx="4256257" cy="3149630"/>
          </a:xfrm>
          <a:prstGeom prst="rect">
            <a:avLst/>
          </a:prstGeom>
          <a:noFill/>
        </p:spPr>
      </p:pic>
      <p:pic>
        <p:nvPicPr>
          <p:cNvPr id="19466" name="Picture 10" descr="http://doctor-gradus.ru/files/flib/1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573016"/>
            <a:ext cx="2520280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Використання </a:t>
            </a:r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силікону в косметиці</a:t>
            </a:r>
            <a:endParaRPr lang="uk-UA" dirty="0"/>
          </a:p>
        </p:txBody>
      </p:sp>
      <p:pic>
        <p:nvPicPr>
          <p:cNvPr id="20482" name="Picture 2" descr="http://s54.radikal.ru/i144/0903/33/c8bd28bb122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28800"/>
            <a:ext cx="1714500" cy="2190750"/>
          </a:xfrm>
          <a:prstGeom prst="rect">
            <a:avLst/>
          </a:prstGeom>
          <a:noFill/>
        </p:spPr>
      </p:pic>
      <p:pic>
        <p:nvPicPr>
          <p:cNvPr id="20484" name="Picture 4" descr="http://www.nn.ru/data/ufiles/4/7/11/09/7110900.Tus-_Bourjois_Mascara_Liner_effect_silik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484784"/>
            <a:ext cx="2857500" cy="2533651"/>
          </a:xfrm>
          <a:prstGeom prst="rect">
            <a:avLst/>
          </a:prstGeom>
          <a:noFill/>
        </p:spPr>
      </p:pic>
      <p:pic>
        <p:nvPicPr>
          <p:cNvPr id="20486" name="Picture 6" descr="http://www.academynails.lv/components/Catalog/pics/4ba5f871abc1c/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437112"/>
            <a:ext cx="3052021" cy="2029595"/>
          </a:xfrm>
          <a:prstGeom prst="rect">
            <a:avLst/>
          </a:prstGeom>
          <a:noFill/>
        </p:spPr>
      </p:pic>
      <p:pic>
        <p:nvPicPr>
          <p:cNvPr id="20488" name="Picture 8" descr="http://upload.wikimedia.org/wikipedia/commons/thumb/9/96/Lapiz_labial.jpg/200px-Lapiz_labi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1340768"/>
            <a:ext cx="1905000" cy="2543175"/>
          </a:xfrm>
          <a:prstGeom prst="rect">
            <a:avLst/>
          </a:prstGeom>
          <a:noFill/>
        </p:spPr>
      </p:pic>
      <p:pic>
        <p:nvPicPr>
          <p:cNvPr id="20490" name="Picture 10" descr="https://encrypted-tbn2.gstatic.com/images?q=tbn:ANd9GcQtXvgzRo6c8rqlOBEGBzGAUHiWGDE-BSmmIPd2_8WFqtcsiym1rqJEV0bJ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414908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9361040" cy="114300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Використання силікону 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будівництві</a:t>
            </a:r>
            <a:endParaRPr lang="uk-UA" sz="3600" dirty="0"/>
          </a:p>
        </p:txBody>
      </p:sp>
      <p:pic>
        <p:nvPicPr>
          <p:cNvPr id="21506" name="Picture 2" descr="http://vsevesti.com/content/ella.vasilevskaya%40pleon.ua/images/f20110805171347-Ceresit-CT-1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84784"/>
            <a:ext cx="2857500" cy="2638426"/>
          </a:xfrm>
          <a:prstGeom prst="rect">
            <a:avLst/>
          </a:prstGeom>
          <a:noFill/>
        </p:spPr>
      </p:pic>
      <p:pic>
        <p:nvPicPr>
          <p:cNvPr id="21508" name="Picture 4" descr="http://budin-torg.com.ua/image/cache/data/%D1%82%D0%BE%D0%B2%D0%B0%D1%80%2010/11112-500x50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149080"/>
            <a:ext cx="2458244" cy="2458244"/>
          </a:xfrm>
          <a:prstGeom prst="rect">
            <a:avLst/>
          </a:prstGeom>
          <a:noFill/>
        </p:spPr>
      </p:pic>
      <p:pic>
        <p:nvPicPr>
          <p:cNvPr id="21510" name="Picture 6" descr="https://encrypted-tbn3.gstatic.com/images?q=tbn:ANd9GcTrH7kapuD-lL6RV3vkzlNHG5PF3Z3A-ac5dQ3-LyyQgFv2luodr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1628800"/>
            <a:ext cx="3986157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12" name="Picture 8" descr="http://i1.hotline.ua/price/20427/11/49/19/98/2_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933056"/>
            <a:ext cx="2857500" cy="2457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120</TotalTime>
  <Words>139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Силікони</vt:lpstr>
      <vt:lpstr>Силіко́ни (поліорганосилоксани) - кисневмісні високомолекулярні кремнійорганічні з'єднання з хімічною формулою [R2SiO]n, де R = органічна група (метильна, етильна або фенільна).</vt:lpstr>
      <vt:lpstr>Властивості силікону</vt:lpstr>
      <vt:lpstr>Застосування </vt:lpstr>
      <vt:lpstr>Використання силікону на кухні </vt:lpstr>
      <vt:lpstr>Використання силікону в сфері гіперреалізму</vt:lpstr>
      <vt:lpstr>Використання силікону в медицині</vt:lpstr>
      <vt:lpstr>Використання силікону в косметиці</vt:lpstr>
      <vt:lpstr>Використання силікону в будівництві</vt:lpstr>
      <vt:lpstr>Використання силікону(аксесуари)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Силікони</dc:title>
  <dc:creator>Крокодил Гена</dc:creator>
  <cp:lastModifiedBy>Гена-Крокодил</cp:lastModifiedBy>
  <cp:revision>16</cp:revision>
  <dcterms:created xsi:type="dcterms:W3CDTF">2014-02-02T19:27:08Z</dcterms:created>
  <dcterms:modified xsi:type="dcterms:W3CDTF">2014-02-02T21:42:12Z</dcterms:modified>
</cp:coreProperties>
</file>