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12ABFAB-7123-47FA-AC7A-9925AE9F8068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251404A-83A4-48E6-A927-E2FC3BAA4F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ABFAB-7123-47FA-AC7A-9925AE9F8068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404A-83A4-48E6-A927-E2FC3BAA4F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ABFAB-7123-47FA-AC7A-9925AE9F8068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404A-83A4-48E6-A927-E2FC3BAA4F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12ABFAB-7123-47FA-AC7A-9925AE9F8068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404A-83A4-48E6-A927-E2FC3BAA4F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12ABFAB-7123-47FA-AC7A-9925AE9F8068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251404A-83A4-48E6-A927-E2FC3BAA4F54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12ABFAB-7123-47FA-AC7A-9925AE9F8068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251404A-83A4-48E6-A927-E2FC3BAA4F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12ABFAB-7123-47FA-AC7A-9925AE9F8068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251404A-83A4-48E6-A927-E2FC3BAA4F5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ABFAB-7123-47FA-AC7A-9925AE9F8068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404A-83A4-48E6-A927-E2FC3BAA4F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12ABFAB-7123-47FA-AC7A-9925AE9F8068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251404A-83A4-48E6-A927-E2FC3BAA4F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12ABFAB-7123-47FA-AC7A-9925AE9F8068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251404A-83A4-48E6-A927-E2FC3BAA4F5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12ABFAB-7123-47FA-AC7A-9925AE9F8068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251404A-83A4-48E6-A927-E2FC3BAA4F5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12ABFAB-7123-47FA-AC7A-9925AE9F8068}" type="datetimeFigureOut">
              <a:rPr lang="ru-RU" smtClean="0"/>
              <a:t>03.11.2012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251404A-83A4-48E6-A927-E2FC3BAA4F5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5%D0%BC%D1%83%D0%BB%D1%8C%D1%81%D1%96%D1%8F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C%D0%B8%D0%BB%D0%BE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428660" y="214290"/>
            <a:ext cx="4888712" cy="1460519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9600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ЖИРИ</a:t>
            </a:r>
            <a:endParaRPr lang="ru-RU" sz="9600" b="1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929066"/>
            <a:ext cx="7786710" cy="257176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велика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група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органічних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сполук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,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які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,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з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фізичного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погляду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,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мають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меншу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від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одиниці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питому вагу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і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розчинні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в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органічних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розчинниках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,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але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не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розчиняються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у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воді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,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і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під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звичайним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тиском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їх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не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можна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перегнати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,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не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розклавши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.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Хімічно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,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жири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є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тригліцеридами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,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сполукою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складних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ефірів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трьохатомного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спирту (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гліцерину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)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і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будь-якою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з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кількох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жирних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кислот. </a:t>
            </a:r>
            <a:endParaRPr lang="ru-RU" sz="2000" b="1" dirty="0">
              <a:solidFill>
                <a:schemeClr val="bg1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жири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7620" y="500042"/>
            <a:ext cx="4795854" cy="32971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762900" cy="1362075"/>
          </a:xfrm>
        </p:spPr>
        <p:txBody>
          <a:bodyPr>
            <a:noAutofit/>
          </a:bodyPr>
          <a:lstStyle/>
          <a:p>
            <a:r>
              <a:rPr lang="ru-RU" dirty="0" err="1" smtClean="0"/>
              <a:t>Розміщення</a:t>
            </a:r>
            <a:r>
              <a:rPr lang="ru-RU" dirty="0" smtClean="0"/>
              <a:t> </a:t>
            </a:r>
            <a:r>
              <a:rPr lang="ru-RU" dirty="0" err="1" smtClean="0"/>
              <a:t>жирів</a:t>
            </a:r>
            <a:r>
              <a:rPr lang="ru-RU" dirty="0" smtClean="0"/>
              <a:t> у </a:t>
            </a:r>
            <a:r>
              <a:rPr lang="ru-RU" dirty="0" err="1" smtClean="0"/>
              <a:t>рослинних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тваринних</a:t>
            </a:r>
            <a:r>
              <a:rPr lang="ru-RU" dirty="0" smtClean="0"/>
              <a:t> </a:t>
            </a:r>
            <a:r>
              <a:rPr lang="ru-RU" dirty="0" err="1" smtClean="0"/>
              <a:t>організмах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334404" cy="4867298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latin typeface="Comic Sans MS" pitchFamily="66" charset="0"/>
              </a:rPr>
              <a:t>Жири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містяться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майже</a:t>
            </a:r>
            <a:r>
              <a:rPr lang="ru-RU" sz="2400" dirty="0" smtClean="0">
                <a:latin typeface="Comic Sans MS" pitchFamily="66" charset="0"/>
              </a:rPr>
              <a:t> в </a:t>
            </a:r>
            <a:r>
              <a:rPr lang="ru-RU" sz="2400" dirty="0" err="1" smtClean="0">
                <a:latin typeface="Comic Sans MS" pitchFamily="66" charset="0"/>
              </a:rPr>
              <a:t>усіх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частинах</a:t>
            </a:r>
            <a:r>
              <a:rPr lang="ru-RU" sz="2400" dirty="0" smtClean="0">
                <a:latin typeface="Comic Sans MS" pitchFamily="66" charset="0"/>
              </a:rPr>
              <a:t> та органах </a:t>
            </a:r>
            <a:r>
              <a:rPr lang="ru-RU" sz="2400" dirty="0" err="1" smtClean="0">
                <a:latin typeface="Comic Sans MS" pitchFamily="66" charset="0"/>
              </a:rPr>
              <a:t>рослин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і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тварин</a:t>
            </a:r>
            <a:r>
              <a:rPr lang="ru-RU" sz="2400" dirty="0" smtClean="0">
                <a:latin typeface="Comic Sans MS" pitchFamily="66" charset="0"/>
              </a:rPr>
              <a:t>, </a:t>
            </a:r>
            <a:r>
              <a:rPr lang="ru-RU" sz="2400" dirty="0" err="1" smtClean="0">
                <a:latin typeface="Comic Sans MS" pitchFamily="66" charset="0"/>
              </a:rPr>
              <a:t>проте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розміщені</a:t>
            </a:r>
            <a:r>
              <a:rPr lang="ru-RU" sz="2400" dirty="0" smtClean="0">
                <a:latin typeface="Comic Sans MS" pitchFamily="66" charset="0"/>
              </a:rPr>
              <a:t> вони </a:t>
            </a:r>
            <a:r>
              <a:rPr lang="ru-RU" sz="2400" dirty="0" err="1" smtClean="0">
                <a:latin typeface="Comic Sans MS" pitchFamily="66" charset="0"/>
              </a:rPr>
              <a:t>нерівномірно</a:t>
            </a:r>
            <a:r>
              <a:rPr lang="ru-RU" sz="2400" dirty="0" smtClean="0">
                <a:latin typeface="Comic Sans MS" pitchFamily="66" charset="0"/>
              </a:rPr>
              <a:t>. У </a:t>
            </a:r>
            <a:r>
              <a:rPr lang="ru-RU" sz="2400" dirty="0" err="1" smtClean="0">
                <a:latin typeface="Comic Sans MS" pitchFamily="66" charset="0"/>
              </a:rPr>
              <a:t>рослинах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найбільше</a:t>
            </a:r>
            <a:r>
              <a:rPr lang="ru-RU" sz="2400" dirty="0" smtClean="0">
                <a:latin typeface="Comic Sans MS" pitchFamily="66" charset="0"/>
              </a:rPr>
              <a:t> жиру </a:t>
            </a:r>
            <a:r>
              <a:rPr lang="ru-RU" sz="2400" dirty="0" err="1" smtClean="0">
                <a:latin typeface="Comic Sans MS" pitchFamily="66" charset="0"/>
              </a:rPr>
              <a:t>скупчено</a:t>
            </a:r>
            <a:r>
              <a:rPr lang="ru-RU" sz="2400" dirty="0" smtClean="0">
                <a:latin typeface="Comic Sans MS" pitchFamily="66" charset="0"/>
              </a:rPr>
              <a:t> в </a:t>
            </a:r>
            <a:r>
              <a:rPr lang="ru-RU" sz="2400" dirty="0" err="1" smtClean="0">
                <a:latin typeface="Comic Sans MS" pitchFamily="66" charset="0"/>
              </a:rPr>
              <a:t>насінні</a:t>
            </a:r>
            <a:r>
              <a:rPr lang="ru-RU" sz="2400" dirty="0" smtClean="0">
                <a:latin typeface="Comic Sans MS" pitchFamily="66" charset="0"/>
              </a:rPr>
              <a:t> та в </a:t>
            </a:r>
            <a:r>
              <a:rPr lang="ru-RU" sz="2400" dirty="0" err="1" smtClean="0">
                <a:latin typeface="Comic Sans MS" pitchFamily="66" charset="0"/>
              </a:rPr>
              <a:t>їхньому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зародку</a:t>
            </a:r>
            <a:r>
              <a:rPr lang="ru-RU" sz="2400" dirty="0" smtClean="0">
                <a:latin typeface="Comic Sans MS" pitchFamily="66" charset="0"/>
              </a:rPr>
              <a:t>, </a:t>
            </a:r>
            <a:r>
              <a:rPr lang="ru-RU" sz="2400" dirty="0" err="1" smtClean="0">
                <a:latin typeface="Comic Sans MS" pitchFamily="66" charset="0"/>
              </a:rPr>
              <a:t>рідше</a:t>
            </a:r>
            <a:r>
              <a:rPr lang="ru-RU" sz="2400" dirty="0" smtClean="0">
                <a:latin typeface="Comic Sans MS" pitchFamily="66" charset="0"/>
              </a:rPr>
              <a:t> у </a:t>
            </a:r>
            <a:r>
              <a:rPr lang="ru-RU" sz="2400" dirty="0" err="1" smtClean="0">
                <a:latin typeface="Comic Sans MS" pitchFamily="66" charset="0"/>
              </a:rPr>
              <a:t>плодовій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оболонці</a:t>
            </a:r>
            <a:r>
              <a:rPr lang="ru-RU" sz="2400" dirty="0" smtClean="0">
                <a:latin typeface="Comic Sans MS" pitchFamily="66" charset="0"/>
              </a:rPr>
              <a:t>, </a:t>
            </a:r>
            <a:r>
              <a:rPr lang="ru-RU" sz="2400" dirty="0" err="1" smtClean="0">
                <a:latin typeface="Comic Sans MS" pitchFamily="66" charset="0"/>
              </a:rPr>
              <a:t>що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оточує</a:t>
            </a:r>
            <a:r>
              <a:rPr lang="ru-RU" sz="2400" dirty="0" smtClean="0">
                <a:latin typeface="Comic Sans MS" pitchFamily="66" charset="0"/>
              </a:rPr>
              <a:t> ядро: </a:t>
            </a:r>
            <a:r>
              <a:rPr lang="ru-RU" sz="2400" dirty="0" err="1" smtClean="0">
                <a:latin typeface="Comic Sans MS" pitchFamily="66" charset="0"/>
              </a:rPr>
              <a:t>пальмовий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горіх</a:t>
            </a:r>
            <a:r>
              <a:rPr lang="ru-RU" sz="2400" dirty="0" smtClean="0">
                <a:latin typeface="Comic Sans MS" pitchFamily="66" charset="0"/>
              </a:rPr>
              <a:t>, </a:t>
            </a:r>
            <a:r>
              <a:rPr lang="ru-RU" sz="2400" dirty="0" err="1" smtClean="0">
                <a:latin typeface="Comic Sans MS" pitchFamily="66" charset="0"/>
              </a:rPr>
              <a:t>маслини</a:t>
            </a:r>
            <a:r>
              <a:rPr lang="ru-RU" sz="2400" dirty="0" smtClean="0">
                <a:latin typeface="Comic Sans MS" pitchFamily="66" charset="0"/>
              </a:rPr>
              <a:t>.</a:t>
            </a:r>
          </a:p>
          <a:p>
            <a:r>
              <a:rPr lang="ru-RU" sz="2400" dirty="0" smtClean="0">
                <a:latin typeface="Comic Sans MS" pitchFamily="66" charset="0"/>
              </a:rPr>
              <a:t>У </a:t>
            </a:r>
            <a:r>
              <a:rPr lang="ru-RU" sz="2400" dirty="0" err="1" smtClean="0">
                <a:latin typeface="Comic Sans MS" pitchFamily="66" charset="0"/>
              </a:rPr>
              <a:t>тілі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тварин</a:t>
            </a:r>
            <a:r>
              <a:rPr lang="ru-RU" sz="2400" dirty="0" smtClean="0">
                <a:latin typeface="Comic Sans MS" pitchFamily="66" charset="0"/>
              </a:rPr>
              <a:t> жир </a:t>
            </a:r>
            <a:r>
              <a:rPr lang="ru-RU" sz="2400" dirty="0" err="1" smtClean="0">
                <a:latin typeface="Comic Sans MS" pitchFamily="66" charset="0"/>
              </a:rPr>
              <a:t>розподіляються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нерівномірно</a:t>
            </a:r>
            <a:r>
              <a:rPr lang="ru-RU" sz="2400" dirty="0" smtClean="0">
                <a:latin typeface="Comic Sans MS" pitchFamily="66" charset="0"/>
              </a:rPr>
              <a:t>, </a:t>
            </a:r>
            <a:r>
              <a:rPr lang="ru-RU" sz="2400" dirty="0" err="1" smtClean="0">
                <a:latin typeface="Comic Sans MS" pitchFamily="66" charset="0"/>
              </a:rPr>
              <a:t>і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головним</a:t>
            </a:r>
            <a:r>
              <a:rPr lang="ru-RU" sz="2400" dirty="0" smtClean="0">
                <a:latin typeface="Comic Sans MS" pitchFamily="66" charset="0"/>
              </a:rPr>
              <a:t> чином </a:t>
            </a:r>
            <a:r>
              <a:rPr lang="ru-RU" sz="2400" dirty="0" err="1" smtClean="0">
                <a:latin typeface="Comic Sans MS" pitchFamily="66" charset="0"/>
              </a:rPr>
              <a:t>накопичується</a:t>
            </a:r>
            <a:r>
              <a:rPr lang="ru-RU" sz="2400" dirty="0" smtClean="0">
                <a:latin typeface="Comic Sans MS" pitchFamily="66" charset="0"/>
              </a:rPr>
              <a:t> в </a:t>
            </a:r>
            <a:r>
              <a:rPr lang="ru-RU" sz="2400" dirty="0" err="1" smtClean="0">
                <a:latin typeface="Comic Sans MS" pitchFamily="66" charset="0"/>
              </a:rPr>
              <a:t>зашкірній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клітковині</a:t>
            </a:r>
            <a:r>
              <a:rPr lang="ru-RU" sz="2400" dirty="0" smtClean="0">
                <a:latin typeface="Comic Sans MS" pitchFamily="66" charset="0"/>
              </a:rPr>
              <a:t>, тканинах, </a:t>
            </a:r>
            <a:r>
              <a:rPr lang="ru-RU" sz="2400" dirty="0" err="1" smtClean="0">
                <a:latin typeface="Comic Sans MS" pitchFamily="66" charset="0"/>
              </a:rPr>
              <a:t>що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обволікають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органи</a:t>
            </a:r>
            <a:r>
              <a:rPr lang="ru-RU" sz="2400" dirty="0" smtClean="0">
                <a:latin typeface="Comic Sans MS" pitchFamily="66" charset="0"/>
              </a:rPr>
              <a:t>, </a:t>
            </a:r>
            <a:r>
              <a:rPr lang="ru-RU" sz="2400" dirty="0" err="1" smtClean="0">
                <a:latin typeface="Comic Sans MS" pitchFamily="66" charset="0"/>
              </a:rPr>
              <a:t>які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визначаються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посиленою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діяльністю</a:t>
            </a:r>
            <a:r>
              <a:rPr lang="ru-RU" sz="2400" dirty="0" smtClean="0">
                <a:latin typeface="Comic Sans MS" pitchFamily="66" charset="0"/>
              </a:rPr>
              <a:t>: </a:t>
            </a:r>
            <a:r>
              <a:rPr lang="ru-RU" sz="2400" dirty="0" err="1" smtClean="0">
                <a:latin typeface="Comic Sans MS" pitchFamily="66" charset="0"/>
              </a:rPr>
              <a:t>серце</a:t>
            </a:r>
            <a:r>
              <a:rPr lang="ru-RU" sz="2400" dirty="0" smtClean="0">
                <a:latin typeface="Comic Sans MS" pitchFamily="66" charset="0"/>
              </a:rPr>
              <a:t>, </a:t>
            </a:r>
            <a:r>
              <a:rPr lang="ru-RU" sz="2400" dirty="0" err="1" smtClean="0">
                <a:latin typeface="Comic Sans MS" pitchFamily="66" charset="0"/>
              </a:rPr>
              <a:t>нирки</a:t>
            </a:r>
            <a:r>
              <a:rPr lang="ru-RU" sz="2400" dirty="0" smtClean="0">
                <a:latin typeface="Comic Sans MS" pitchFamily="66" charset="0"/>
              </a:rPr>
              <a:t> та </a:t>
            </a:r>
            <a:r>
              <a:rPr lang="ru-RU" sz="2400" dirty="0" err="1" smtClean="0">
                <a:latin typeface="Comic Sans MS" pitchFamily="66" charset="0"/>
              </a:rPr>
              <a:t>ін</a:t>
            </a:r>
            <a:r>
              <a:rPr lang="ru-RU" sz="2400" dirty="0" smtClean="0">
                <a:latin typeface="Comic Sans MS" pitchFamily="66" charset="0"/>
              </a:rPr>
              <a:t>.. В </a:t>
            </a:r>
            <a:r>
              <a:rPr lang="ru-RU" sz="2400" dirty="0" err="1" smtClean="0">
                <a:latin typeface="Comic Sans MS" pitchFamily="66" charset="0"/>
              </a:rPr>
              <a:t>кістковому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мозку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міститься</a:t>
            </a:r>
            <a:r>
              <a:rPr lang="ru-RU" sz="2400" dirty="0" smtClean="0">
                <a:latin typeface="Comic Sans MS" pitchFamily="66" charset="0"/>
              </a:rPr>
              <a:t> до 90 % жиру.</a:t>
            </a:r>
          </a:p>
          <a:p>
            <a:r>
              <a:rPr lang="ru-RU" sz="2400" dirty="0" smtClean="0">
                <a:latin typeface="Comic Sans MS" pitchFamily="66" charset="0"/>
              </a:rPr>
              <a:t>У </a:t>
            </a:r>
            <a:r>
              <a:rPr lang="ru-RU" sz="2400" dirty="0" err="1" smtClean="0">
                <a:latin typeface="Comic Sans MS" pitchFamily="66" charset="0"/>
              </a:rPr>
              <a:t>клітинах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рослин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і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тварин</a:t>
            </a:r>
            <a:r>
              <a:rPr lang="ru-RU" sz="2400" dirty="0" smtClean="0">
                <a:latin typeface="Comic Sans MS" pitchFamily="66" charset="0"/>
              </a:rPr>
              <a:t> жир </a:t>
            </a:r>
            <a:r>
              <a:rPr lang="ru-RU" sz="2400" dirty="0" err="1" smtClean="0">
                <a:latin typeface="Comic Sans MS" pitchFamily="66" charset="0"/>
              </a:rPr>
              <a:t>має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вигляд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дрібних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краплинок</a:t>
            </a:r>
            <a:r>
              <a:rPr lang="ru-RU" sz="2400" dirty="0" smtClean="0">
                <a:latin typeface="Comic Sans MS" pitchFamily="66" charset="0"/>
              </a:rPr>
              <a:t>, </a:t>
            </a:r>
            <a:r>
              <a:rPr lang="ru-RU" sz="2400" dirty="0" err="1" smtClean="0">
                <a:latin typeface="Comic Sans MS" pitchFamily="66" charset="0"/>
              </a:rPr>
              <a:t>що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утворюють</a:t>
            </a:r>
            <a:r>
              <a:rPr lang="ru-RU" sz="2400" dirty="0" smtClean="0">
                <a:latin typeface="Comic Sans MS" pitchFamily="66" charset="0"/>
              </a:rPr>
              <a:t> разом </a:t>
            </a:r>
            <a:r>
              <a:rPr lang="ru-RU" sz="2400" dirty="0" err="1" smtClean="0">
                <a:latin typeface="Comic Sans MS" pitchFamily="66" charset="0"/>
              </a:rPr>
              <a:t>з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іншим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вмістом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клітин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  <a:hlinkClick r:id="rId2" tooltip="Емульсія"/>
              </a:rPr>
              <a:t>емульсію</a:t>
            </a:r>
            <a:r>
              <a:rPr lang="ru-RU" sz="2400" dirty="0" smtClean="0">
                <a:latin typeface="Comic Sans MS" pitchFamily="66" charset="0"/>
              </a:rPr>
              <a:t>.</a:t>
            </a:r>
          </a:p>
          <a:p>
            <a:endParaRPr lang="ru-RU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5"/>
            <a:ext cx="7262834" cy="728643"/>
          </a:xfrm>
        </p:spPr>
        <p:txBody>
          <a:bodyPr>
            <a:normAutofit fontScale="90000"/>
          </a:bodyPr>
          <a:lstStyle/>
          <a:p>
            <a:r>
              <a:rPr lang="ru-RU" sz="4400" dirty="0" err="1" smtClean="0"/>
              <a:t>Класифікація</a:t>
            </a:r>
            <a:r>
              <a:rPr lang="ru-RU" sz="4400" dirty="0" smtClean="0"/>
              <a:t> </a:t>
            </a:r>
            <a:r>
              <a:rPr lang="ru-RU" sz="4400" dirty="0" err="1" smtClean="0"/>
              <a:t>жирів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6200000" flipH="1" flipV="1">
            <a:off x="3488531" y="869131"/>
            <a:ext cx="357190" cy="1333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357686" y="1357298"/>
            <a:ext cx="121444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714744" y="928670"/>
            <a:ext cx="2000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ЖИРИ</a:t>
            </a:r>
            <a:endParaRPr lang="ru-RU" sz="2800" b="1" dirty="0">
              <a:solidFill>
                <a:schemeClr val="accent3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7422" y="171448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accent6">
                    <a:lumMod val="90000"/>
                  </a:schemeClr>
                </a:solidFill>
              </a:rPr>
              <a:t>рослинні</a:t>
            </a:r>
            <a:endParaRPr lang="ru-RU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2066" y="1714488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accent6">
                    <a:lumMod val="90000"/>
                  </a:schemeClr>
                </a:solidFill>
              </a:rPr>
              <a:t>тваринні</a:t>
            </a:r>
            <a:endParaRPr lang="ru-RU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714744" y="2214554"/>
            <a:ext cx="17838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ЖИРИ</a:t>
            </a:r>
            <a:endParaRPr lang="ru-RU" sz="2800" b="1" dirty="0">
              <a:solidFill>
                <a:schemeClr val="accent3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rot="16200000" flipH="1" flipV="1">
            <a:off x="3559969" y="2155015"/>
            <a:ext cx="357190" cy="1333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429124" y="2643182"/>
            <a:ext cx="121444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643174" y="300037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accent6">
                    <a:lumMod val="90000"/>
                  </a:schemeClr>
                </a:solidFill>
              </a:rPr>
              <a:t>рідкі</a:t>
            </a:r>
            <a:endParaRPr lang="ru-RU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14942" y="300037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accent6">
                    <a:lumMod val="90000"/>
                  </a:schemeClr>
                </a:solidFill>
              </a:rPr>
              <a:t>т</a:t>
            </a:r>
            <a:r>
              <a:rPr lang="uk-UA" dirty="0" smtClean="0">
                <a:solidFill>
                  <a:schemeClr val="accent6">
                    <a:lumMod val="90000"/>
                  </a:schemeClr>
                </a:solidFill>
              </a:rPr>
              <a:t>верді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00232" y="328612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chemeClr val="accent6">
                    <a:lumMod val="90000"/>
                  </a:schemeClr>
                </a:solidFill>
              </a:rPr>
              <a:t>або</a:t>
            </a:r>
            <a:r>
              <a:rPr lang="ru-RU" i="1" dirty="0" smtClean="0">
                <a:solidFill>
                  <a:schemeClr val="accent6">
                    <a:lumMod val="90000"/>
                  </a:schemeClr>
                </a:solidFill>
              </a:rPr>
              <a:t> жирна </a:t>
            </a:r>
            <a:r>
              <a:rPr lang="ru-RU" i="1" dirty="0" err="1" smtClean="0">
                <a:solidFill>
                  <a:schemeClr val="accent6">
                    <a:lumMod val="90000"/>
                  </a:schemeClr>
                </a:solidFill>
              </a:rPr>
              <a:t>олія</a:t>
            </a:r>
            <a:endParaRPr lang="ru-RU" i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14876" y="3286124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>
                <a:solidFill>
                  <a:schemeClr val="accent6">
                    <a:lumMod val="90000"/>
                  </a:schemeClr>
                </a:solidFill>
              </a:rPr>
              <a:t>а</a:t>
            </a:r>
            <a:r>
              <a:rPr lang="uk-UA" i="1" dirty="0" smtClean="0">
                <a:solidFill>
                  <a:schemeClr val="accent6">
                    <a:lumMod val="90000"/>
                  </a:schemeClr>
                </a:solidFill>
              </a:rPr>
              <a:t>бо сало чи масло</a:t>
            </a:r>
            <a:endParaRPr lang="ru-RU" i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596" y="3714752"/>
            <a:ext cx="800105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Жири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тваринного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походження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мають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при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кімнатній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температурі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, як правило,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тверду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консистенцію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, а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риб'ячий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жир та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більшість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рослинних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жирів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-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рідку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. З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рослинних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жирів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твердими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масло какао та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пальмове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масло.</a:t>
            </a:r>
          </a:p>
          <a:p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Рідкі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жири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тваринного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походження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добуваються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майже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лише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морських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тварин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риб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підрозділяють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залежності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кількості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в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них холестерину.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Рослинні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жири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бувають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рідкими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соняшникова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бавовникова</a:t>
            </a:r>
            <a:r>
              <a:rPr lang="ru-RU" dirty="0">
                <a:solidFill>
                  <a:schemeClr val="accent6">
                    <a:lumMod val="25000"/>
                  </a:schemeClr>
                </a:solidFill>
              </a:rPr>
              <a:t>,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соєва</a:t>
            </a:r>
            <a:r>
              <a:rPr lang="ru-RU" dirty="0">
                <a:solidFill>
                  <a:schemeClr val="accent6">
                    <a:lumMod val="25000"/>
                  </a:schemeClr>
                </a:solidFill>
              </a:rPr>
              <a:t>,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ріпакова</a:t>
            </a:r>
            <a:r>
              <a:rPr lang="ru-RU" dirty="0">
                <a:solidFill>
                  <a:schemeClr val="accent6">
                    <a:lumMod val="25000"/>
                  </a:schemeClr>
                </a:solidFill>
              </a:rPr>
              <a:t>,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кукурудзяна</a:t>
            </a:r>
            <a:r>
              <a:rPr lang="ru-RU" dirty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олії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ін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.) та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твердими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кокосове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пальмове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, масло-какао</a:t>
            </a:r>
            <a:r>
              <a:rPr lang="ru-RU" dirty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5000"/>
                  </a:schemeClr>
                </a:solidFill>
              </a:rPr>
              <a:t>тощо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).</a:t>
            </a:r>
          </a:p>
          <a:p>
            <a:endParaRPr lang="ru-RU" sz="1600" dirty="0">
              <a:solidFill>
                <a:schemeClr val="accent6">
                  <a:lumMod val="2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4833942" cy="928695"/>
          </a:xfrm>
        </p:spPr>
        <p:txBody>
          <a:bodyPr>
            <a:normAutofit/>
          </a:bodyPr>
          <a:lstStyle/>
          <a:p>
            <a:r>
              <a:rPr lang="uk-UA" sz="4400" dirty="0" smtClean="0"/>
              <a:t>Значення жирів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785794"/>
            <a:ext cx="8477280" cy="6072206"/>
          </a:xfrm>
        </p:spPr>
        <p:txBody>
          <a:bodyPr>
            <a:noAutofit/>
          </a:bodyPr>
          <a:lstStyle/>
          <a:p>
            <a:r>
              <a:rPr lang="uk-UA" sz="1800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У харчуванні</a:t>
            </a:r>
            <a:r>
              <a:rPr lang="uk-UA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: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 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Жири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-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важливий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продукт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харчування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людини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 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Значення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жирів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у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харчуванні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різноманітне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Недостатнє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надходження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жирів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у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їжу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негативно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впливає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на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різні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види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обміну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речовин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функціональний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стан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окремих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органів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систем.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Недостатня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енергетична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цінність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раціонів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харчування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призводить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до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виснаження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жирових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депо у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підшкірній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основі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</a:t>
            </a:r>
            <a:b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    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Підшкірна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основа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виконує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низку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важливих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функцій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в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організмі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: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теплоізолюючу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амортизаційну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(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охороняє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кістки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тканини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внутрішні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органи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від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поштовхів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ударів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),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естетичну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(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надає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формам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тіла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ніжну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округлість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).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Жири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є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найважливішим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енергетичним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компонентом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харчового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раціону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– 1 г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жирів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дає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37,7 кДж (9 ккал)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енергії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їх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біологічне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значення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зумовлене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тим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що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вони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є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носіями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таких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життєвонеобхідних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для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організму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речовин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 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Вони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поліпшують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смакові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якості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їжі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впливають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на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засвоюваність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низки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нутрієнтів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Однак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надмірне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споживання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жирів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погіршує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засвоюваність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білків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кальцію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магнію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підвишує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потребу у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вітамінах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що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беруть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участь у жировому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обміні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Надмірне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споживання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жирів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гальмує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секрецію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шлунка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затримує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евакуацію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з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нього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їжі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спричиняючи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перенапруження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функцій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інших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органів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травлення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</a:t>
            </a:r>
          </a:p>
          <a:p>
            <a:endParaRPr lang="ru-RU" sz="18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ru-RU" sz="1800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У </a:t>
            </a:r>
            <a:r>
              <a:rPr lang="ru-RU" sz="1800" b="1" u="sng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промисловості</a:t>
            </a:r>
            <a:r>
              <a:rPr lang="ru-RU" sz="1800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: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Деякі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жири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(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здебільшого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рослинного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походження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)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використовуються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для </a:t>
            </a:r>
            <a:r>
              <a:rPr lang="ru-RU" sz="1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виробництва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  <a:hlinkClick r:id="rId2" tooltip="Мило"/>
              </a:rPr>
              <a:t>мила</a:t>
            </a:r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 </a:t>
            </a:r>
            <a:b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ru-RU" sz="18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жираф">
      <a:dk1>
        <a:srgbClr val="996633"/>
      </a:dk1>
      <a:lt1>
        <a:srgbClr val="CC9900"/>
      </a:lt1>
      <a:dk2>
        <a:srgbClr val="FF9900"/>
      </a:dk2>
      <a:lt2>
        <a:srgbClr val="996633"/>
      </a:lt2>
      <a:accent1>
        <a:srgbClr val="FFFF00"/>
      </a:accent1>
      <a:accent2>
        <a:srgbClr val="FFCC00"/>
      </a:accent2>
      <a:accent3>
        <a:srgbClr val="FFFF66"/>
      </a:accent3>
      <a:accent4>
        <a:srgbClr val="FFFF99"/>
      </a:accent4>
      <a:accent5>
        <a:srgbClr val="FFFFCC"/>
      </a:accent5>
      <a:accent6>
        <a:srgbClr val="FFCC99"/>
      </a:accent6>
      <a:hlink>
        <a:srgbClr val="FF6600"/>
      </a:hlink>
      <a:folHlink>
        <a:srgbClr val="FF660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58</TotalTime>
  <Words>258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Яркая</vt:lpstr>
      <vt:lpstr>ЖИРИ</vt:lpstr>
      <vt:lpstr>Розміщення жирів у рослинних і тваринних організмах</vt:lpstr>
      <vt:lpstr>Класифікація жирів </vt:lpstr>
      <vt:lpstr>Значення жирів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ЖИРИ</dc:title>
  <dc:creator>user</dc:creator>
  <cp:lastModifiedBy>user</cp:lastModifiedBy>
  <cp:revision>7</cp:revision>
  <dcterms:created xsi:type="dcterms:W3CDTF">2012-11-03T11:45:59Z</dcterms:created>
  <dcterms:modified xsi:type="dcterms:W3CDTF">2012-11-03T12:44:12Z</dcterms:modified>
</cp:coreProperties>
</file>