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CF059-3497-4DA7-90DC-02558CFC234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9A8585-B73A-458C-88E5-4CE10194F178}">
      <dgm:prSet phldrT="[Текст]"/>
      <dgm:spPr/>
      <dgm:t>
        <a:bodyPr/>
        <a:lstStyle/>
        <a:p>
          <a:r>
            <a:rPr lang="ru-RU" dirty="0" smtClean="0"/>
            <a:t>347 год н. э.</a:t>
          </a:r>
          <a:endParaRPr lang="ru-RU" dirty="0"/>
        </a:p>
      </dgm:t>
    </dgm:pt>
    <dgm:pt modelId="{E55EB01A-217C-4BB1-82A2-62BC01AC977D}" type="parTrans" cxnId="{A0C8AF87-0F0C-4B01-B0A0-2BFA751290A4}">
      <dgm:prSet/>
      <dgm:spPr/>
      <dgm:t>
        <a:bodyPr/>
        <a:lstStyle/>
        <a:p>
          <a:endParaRPr lang="ru-RU"/>
        </a:p>
      </dgm:t>
    </dgm:pt>
    <dgm:pt modelId="{13442776-20E2-4911-9ADC-BEC6018BE8CC}" type="sibTrans" cxnId="{A0C8AF87-0F0C-4B01-B0A0-2BFA751290A4}">
      <dgm:prSet/>
      <dgm:spPr/>
      <dgm:t>
        <a:bodyPr/>
        <a:lstStyle/>
        <a:p>
          <a:endParaRPr lang="ru-RU"/>
        </a:p>
      </dgm:t>
    </dgm:pt>
    <dgm:pt modelId="{9988E469-B5EB-4581-B7C8-E292B090D803}">
      <dgm:prSet phldrT="[Текст]"/>
      <dgm:spPr/>
      <dgm:t>
        <a:bodyPr/>
        <a:lstStyle/>
        <a:p>
          <a:r>
            <a:rPr lang="ru-RU" dirty="0" smtClean="0"/>
            <a:t>В Китае закладывают первую скважину для получения нефти, используя полые стебли бамбука в качестве труб</a:t>
          </a:r>
          <a:endParaRPr lang="ru-RU" dirty="0"/>
        </a:p>
      </dgm:t>
    </dgm:pt>
    <dgm:pt modelId="{D2DEB6CA-0DEB-4A2F-B1B1-D492A7DF8974}" type="parTrans" cxnId="{45EDCA9E-E290-4487-A29F-B64F60836FD0}">
      <dgm:prSet/>
      <dgm:spPr/>
      <dgm:t>
        <a:bodyPr/>
        <a:lstStyle/>
        <a:p>
          <a:endParaRPr lang="ru-RU"/>
        </a:p>
      </dgm:t>
    </dgm:pt>
    <dgm:pt modelId="{2A7D2903-7E28-49F8-9E05-CC6ECAC17BA3}" type="sibTrans" cxnId="{45EDCA9E-E290-4487-A29F-B64F60836FD0}">
      <dgm:prSet/>
      <dgm:spPr/>
      <dgm:t>
        <a:bodyPr/>
        <a:lstStyle/>
        <a:p>
          <a:endParaRPr lang="ru-RU"/>
        </a:p>
      </dgm:t>
    </dgm:pt>
    <dgm:pt modelId="{96D1865C-B058-4B86-BAAB-F1FBDDABE82C}">
      <dgm:prSet phldrT="[Текст]"/>
      <dgm:spPr/>
      <dgm:t>
        <a:bodyPr/>
        <a:lstStyle/>
        <a:p>
          <a:r>
            <a:rPr lang="ru-RU" dirty="0" smtClean="0"/>
            <a:t>7 век н. э.</a:t>
          </a:r>
          <a:endParaRPr lang="ru-RU" dirty="0"/>
        </a:p>
      </dgm:t>
    </dgm:pt>
    <dgm:pt modelId="{EBBAF976-D842-4C3C-B48F-084B7C149707}" type="parTrans" cxnId="{8625C291-5EB6-4D89-AF99-6C6832FFA36D}">
      <dgm:prSet/>
      <dgm:spPr/>
      <dgm:t>
        <a:bodyPr/>
        <a:lstStyle/>
        <a:p>
          <a:endParaRPr lang="ru-RU"/>
        </a:p>
      </dgm:t>
    </dgm:pt>
    <dgm:pt modelId="{B8C438D8-1C2C-4251-AA19-919840234D8C}" type="sibTrans" cxnId="{8625C291-5EB6-4D89-AF99-6C6832FFA36D}">
      <dgm:prSet/>
      <dgm:spPr/>
      <dgm:t>
        <a:bodyPr/>
        <a:lstStyle/>
        <a:p>
          <a:endParaRPr lang="ru-RU"/>
        </a:p>
      </dgm:t>
    </dgm:pt>
    <dgm:pt modelId="{A9F22A50-5801-4A7A-9A18-67E0D861064D}">
      <dgm:prSet phldrT="[Текст]"/>
      <dgm:spPr/>
      <dgm:t>
        <a:bodyPr/>
        <a:lstStyle/>
        <a:p>
          <a:r>
            <a:rPr lang="ru-RU" dirty="0" smtClean="0"/>
            <a:t>Изобретено сильнейшее оружие Средних веков – «греческий огонь», который нельзя было затушить ни водой, ни песком.</a:t>
          </a:r>
          <a:endParaRPr lang="ru-RU" dirty="0"/>
        </a:p>
      </dgm:t>
    </dgm:pt>
    <dgm:pt modelId="{06A20975-E204-4F6E-89FD-E60F69331F09}" type="parTrans" cxnId="{EFB78A31-C25D-45C8-A032-7801A16477E3}">
      <dgm:prSet/>
      <dgm:spPr/>
      <dgm:t>
        <a:bodyPr/>
        <a:lstStyle/>
        <a:p>
          <a:endParaRPr lang="ru-RU"/>
        </a:p>
      </dgm:t>
    </dgm:pt>
    <dgm:pt modelId="{85002736-D344-440B-A7B6-49C673F44D0A}" type="sibTrans" cxnId="{EFB78A31-C25D-45C8-A032-7801A16477E3}">
      <dgm:prSet/>
      <dgm:spPr/>
      <dgm:t>
        <a:bodyPr/>
        <a:lstStyle/>
        <a:p>
          <a:endParaRPr lang="ru-RU"/>
        </a:p>
      </dgm:t>
    </dgm:pt>
    <dgm:pt modelId="{2DDA2FAB-A18D-439D-BDAE-4C9B80B0B4D1}">
      <dgm:prSet phldrT="[Текст]"/>
      <dgm:spPr/>
      <dgm:t>
        <a:bodyPr/>
        <a:lstStyle/>
        <a:p>
          <a:r>
            <a:rPr lang="ru-RU" dirty="0" smtClean="0"/>
            <a:t>1264 г.</a:t>
          </a:r>
          <a:endParaRPr lang="ru-RU" dirty="0"/>
        </a:p>
      </dgm:t>
    </dgm:pt>
    <dgm:pt modelId="{52A5A353-7FD9-4FB7-A15F-49825D8AC801}" type="parTrans" cxnId="{2641ACE5-6CF6-48D3-8D72-A8AF1E7B7A08}">
      <dgm:prSet/>
      <dgm:spPr/>
      <dgm:t>
        <a:bodyPr/>
        <a:lstStyle/>
        <a:p>
          <a:endParaRPr lang="ru-RU"/>
        </a:p>
      </dgm:t>
    </dgm:pt>
    <dgm:pt modelId="{86344411-C29D-4C0E-AFF1-DC204506835A}" type="sibTrans" cxnId="{2641ACE5-6CF6-48D3-8D72-A8AF1E7B7A08}">
      <dgm:prSet/>
      <dgm:spPr/>
      <dgm:t>
        <a:bodyPr/>
        <a:lstStyle/>
        <a:p>
          <a:endParaRPr lang="ru-RU"/>
        </a:p>
      </dgm:t>
    </dgm:pt>
    <dgm:pt modelId="{1CBD172A-43D7-496F-9728-3E3090F11E9A}">
      <dgm:prSet phldrT="[Текст]"/>
      <dgm:spPr/>
      <dgm:t>
        <a:bodyPr/>
        <a:lstStyle/>
        <a:p>
          <a:r>
            <a:rPr lang="ru-RU" dirty="0" smtClean="0"/>
            <a:t> Марко Поло сообщает, что жители Апшеронского полуострова на территории современного Азербайджана собирают нефть, просачивающуюся из земли. </a:t>
          </a:r>
          <a:endParaRPr lang="ru-RU" dirty="0"/>
        </a:p>
      </dgm:t>
    </dgm:pt>
    <dgm:pt modelId="{C4A3C455-4D84-49F9-8055-4AAD6423C992}" type="parTrans" cxnId="{E24755B1-931C-45E9-B070-4AF617109E45}">
      <dgm:prSet/>
      <dgm:spPr/>
      <dgm:t>
        <a:bodyPr/>
        <a:lstStyle/>
        <a:p>
          <a:endParaRPr lang="ru-RU"/>
        </a:p>
      </dgm:t>
    </dgm:pt>
    <dgm:pt modelId="{848D0A73-5847-4B6C-988D-31592B13D0CF}" type="sibTrans" cxnId="{E24755B1-931C-45E9-B070-4AF617109E45}">
      <dgm:prSet/>
      <dgm:spPr/>
      <dgm:t>
        <a:bodyPr/>
        <a:lstStyle/>
        <a:p>
          <a:endParaRPr lang="ru-RU"/>
        </a:p>
      </dgm:t>
    </dgm:pt>
    <dgm:pt modelId="{3DFB4464-3A90-47F0-AA73-50E7D84CDB41}" type="pres">
      <dgm:prSet presAssocID="{C03CF059-3497-4DA7-90DC-02558CFC23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CEFB29-B83E-4201-A9B9-357BC9E16A0A}" type="pres">
      <dgm:prSet presAssocID="{DE9A8585-B73A-458C-88E5-4CE10194F178}" presName="composite" presStyleCnt="0"/>
      <dgm:spPr/>
    </dgm:pt>
    <dgm:pt modelId="{176AB0EE-325D-460A-9850-F24839C522B0}" type="pres">
      <dgm:prSet presAssocID="{DE9A8585-B73A-458C-88E5-4CE10194F1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A144E-C712-49D4-9A5C-B56CDF34A5E9}" type="pres">
      <dgm:prSet presAssocID="{DE9A8585-B73A-458C-88E5-4CE10194F1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49AE09-19A9-4FF1-9084-6B8214229E26}" type="pres">
      <dgm:prSet presAssocID="{13442776-20E2-4911-9ADC-BEC6018BE8CC}" presName="sp" presStyleCnt="0"/>
      <dgm:spPr/>
    </dgm:pt>
    <dgm:pt modelId="{79FC9013-C74E-41C6-8488-1A69F40E0A93}" type="pres">
      <dgm:prSet presAssocID="{96D1865C-B058-4B86-BAAB-F1FBDDABE82C}" presName="composite" presStyleCnt="0"/>
      <dgm:spPr/>
    </dgm:pt>
    <dgm:pt modelId="{6A0B462C-B098-44F8-8796-346E4C089B7F}" type="pres">
      <dgm:prSet presAssocID="{96D1865C-B058-4B86-BAAB-F1FBDDABE82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FCDA8-5B3C-46B2-AF1A-D95B384A9EC8}" type="pres">
      <dgm:prSet presAssocID="{96D1865C-B058-4B86-BAAB-F1FBDDABE82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34A2B-DD39-4381-A7D5-D3CCFE450C46}" type="pres">
      <dgm:prSet presAssocID="{B8C438D8-1C2C-4251-AA19-919840234D8C}" presName="sp" presStyleCnt="0"/>
      <dgm:spPr/>
    </dgm:pt>
    <dgm:pt modelId="{121F5247-61C9-4F1F-A3AA-A9E4D15EB584}" type="pres">
      <dgm:prSet presAssocID="{2DDA2FAB-A18D-439D-BDAE-4C9B80B0B4D1}" presName="composite" presStyleCnt="0"/>
      <dgm:spPr/>
    </dgm:pt>
    <dgm:pt modelId="{223035B4-268F-4EF2-BE01-6C9A58DAF2B3}" type="pres">
      <dgm:prSet presAssocID="{2DDA2FAB-A18D-439D-BDAE-4C9B80B0B4D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ACCF0-F312-4374-BE8D-6885511E5001}" type="pres">
      <dgm:prSet presAssocID="{2DDA2FAB-A18D-439D-BDAE-4C9B80B0B4D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B21C7D-088F-4D8D-9163-A43593052B9A}" type="presOf" srcId="{2DDA2FAB-A18D-439D-BDAE-4C9B80B0B4D1}" destId="{223035B4-268F-4EF2-BE01-6C9A58DAF2B3}" srcOrd="0" destOrd="0" presId="urn:microsoft.com/office/officeart/2005/8/layout/chevron2"/>
    <dgm:cxn modelId="{EFB78A31-C25D-45C8-A032-7801A16477E3}" srcId="{96D1865C-B058-4B86-BAAB-F1FBDDABE82C}" destId="{A9F22A50-5801-4A7A-9A18-67E0D861064D}" srcOrd="0" destOrd="0" parTransId="{06A20975-E204-4F6E-89FD-E60F69331F09}" sibTransId="{85002736-D344-440B-A7B6-49C673F44D0A}"/>
    <dgm:cxn modelId="{2641ACE5-6CF6-48D3-8D72-A8AF1E7B7A08}" srcId="{C03CF059-3497-4DA7-90DC-02558CFC2343}" destId="{2DDA2FAB-A18D-439D-BDAE-4C9B80B0B4D1}" srcOrd="2" destOrd="0" parTransId="{52A5A353-7FD9-4FB7-A15F-49825D8AC801}" sibTransId="{86344411-C29D-4C0E-AFF1-DC204506835A}"/>
    <dgm:cxn modelId="{5FC3BFA1-1341-4483-83ED-6C8438171913}" type="presOf" srcId="{1CBD172A-43D7-496F-9728-3E3090F11E9A}" destId="{87CACCF0-F312-4374-BE8D-6885511E5001}" srcOrd="0" destOrd="0" presId="urn:microsoft.com/office/officeart/2005/8/layout/chevron2"/>
    <dgm:cxn modelId="{765182A8-B6D8-4174-BFE1-629AC142E7A6}" type="presOf" srcId="{96D1865C-B058-4B86-BAAB-F1FBDDABE82C}" destId="{6A0B462C-B098-44F8-8796-346E4C089B7F}" srcOrd="0" destOrd="0" presId="urn:microsoft.com/office/officeart/2005/8/layout/chevron2"/>
    <dgm:cxn modelId="{69B1AA3D-DFF6-45A2-A58D-25FAFF5BE66D}" type="presOf" srcId="{DE9A8585-B73A-458C-88E5-4CE10194F178}" destId="{176AB0EE-325D-460A-9850-F24839C522B0}" srcOrd="0" destOrd="0" presId="urn:microsoft.com/office/officeart/2005/8/layout/chevron2"/>
    <dgm:cxn modelId="{0874DDEA-30AA-4C33-9DCD-5920777BAB47}" type="presOf" srcId="{A9F22A50-5801-4A7A-9A18-67E0D861064D}" destId="{46BFCDA8-5B3C-46B2-AF1A-D95B384A9EC8}" srcOrd="0" destOrd="0" presId="urn:microsoft.com/office/officeart/2005/8/layout/chevron2"/>
    <dgm:cxn modelId="{45EDCA9E-E290-4487-A29F-B64F60836FD0}" srcId="{DE9A8585-B73A-458C-88E5-4CE10194F178}" destId="{9988E469-B5EB-4581-B7C8-E292B090D803}" srcOrd="0" destOrd="0" parTransId="{D2DEB6CA-0DEB-4A2F-B1B1-D492A7DF8974}" sibTransId="{2A7D2903-7E28-49F8-9E05-CC6ECAC17BA3}"/>
    <dgm:cxn modelId="{E24755B1-931C-45E9-B070-4AF617109E45}" srcId="{2DDA2FAB-A18D-439D-BDAE-4C9B80B0B4D1}" destId="{1CBD172A-43D7-496F-9728-3E3090F11E9A}" srcOrd="0" destOrd="0" parTransId="{C4A3C455-4D84-49F9-8055-4AAD6423C992}" sibTransId="{848D0A73-5847-4B6C-988D-31592B13D0CF}"/>
    <dgm:cxn modelId="{A0C8AF87-0F0C-4B01-B0A0-2BFA751290A4}" srcId="{C03CF059-3497-4DA7-90DC-02558CFC2343}" destId="{DE9A8585-B73A-458C-88E5-4CE10194F178}" srcOrd="0" destOrd="0" parTransId="{E55EB01A-217C-4BB1-82A2-62BC01AC977D}" sibTransId="{13442776-20E2-4911-9ADC-BEC6018BE8CC}"/>
    <dgm:cxn modelId="{F00C06C8-5288-40B5-9038-641A8DA24235}" type="presOf" srcId="{9988E469-B5EB-4581-B7C8-E292B090D803}" destId="{C07A144E-C712-49D4-9A5C-B56CDF34A5E9}" srcOrd="0" destOrd="0" presId="urn:microsoft.com/office/officeart/2005/8/layout/chevron2"/>
    <dgm:cxn modelId="{8625C291-5EB6-4D89-AF99-6C6832FFA36D}" srcId="{C03CF059-3497-4DA7-90DC-02558CFC2343}" destId="{96D1865C-B058-4B86-BAAB-F1FBDDABE82C}" srcOrd="1" destOrd="0" parTransId="{EBBAF976-D842-4C3C-B48F-084B7C149707}" sibTransId="{B8C438D8-1C2C-4251-AA19-919840234D8C}"/>
    <dgm:cxn modelId="{50B4292A-8E00-4EF8-A26C-2BC8FC78A179}" type="presOf" srcId="{C03CF059-3497-4DA7-90DC-02558CFC2343}" destId="{3DFB4464-3A90-47F0-AA73-50E7D84CDB41}" srcOrd="0" destOrd="0" presId="urn:microsoft.com/office/officeart/2005/8/layout/chevron2"/>
    <dgm:cxn modelId="{EAA664C0-DCA2-4CCB-AFF6-B47FC759D8F4}" type="presParOf" srcId="{3DFB4464-3A90-47F0-AA73-50E7D84CDB41}" destId="{46CEFB29-B83E-4201-A9B9-357BC9E16A0A}" srcOrd="0" destOrd="0" presId="urn:microsoft.com/office/officeart/2005/8/layout/chevron2"/>
    <dgm:cxn modelId="{7F54AC7B-A24D-4776-A256-C2510FD3F50F}" type="presParOf" srcId="{46CEFB29-B83E-4201-A9B9-357BC9E16A0A}" destId="{176AB0EE-325D-460A-9850-F24839C522B0}" srcOrd="0" destOrd="0" presId="urn:microsoft.com/office/officeart/2005/8/layout/chevron2"/>
    <dgm:cxn modelId="{E896767C-6367-4BB1-91E9-265AAA222B24}" type="presParOf" srcId="{46CEFB29-B83E-4201-A9B9-357BC9E16A0A}" destId="{C07A144E-C712-49D4-9A5C-B56CDF34A5E9}" srcOrd="1" destOrd="0" presId="urn:microsoft.com/office/officeart/2005/8/layout/chevron2"/>
    <dgm:cxn modelId="{C06E8EEF-0ABA-4E74-A9E1-D9F5B8D57EAB}" type="presParOf" srcId="{3DFB4464-3A90-47F0-AA73-50E7D84CDB41}" destId="{EA49AE09-19A9-4FF1-9084-6B8214229E26}" srcOrd="1" destOrd="0" presId="urn:microsoft.com/office/officeart/2005/8/layout/chevron2"/>
    <dgm:cxn modelId="{E5242B2D-2A52-4098-9DE3-D01EEDD42600}" type="presParOf" srcId="{3DFB4464-3A90-47F0-AA73-50E7D84CDB41}" destId="{79FC9013-C74E-41C6-8488-1A69F40E0A93}" srcOrd="2" destOrd="0" presId="urn:microsoft.com/office/officeart/2005/8/layout/chevron2"/>
    <dgm:cxn modelId="{BFB7B22C-E58F-4FE6-B5FE-57AF07D087BC}" type="presParOf" srcId="{79FC9013-C74E-41C6-8488-1A69F40E0A93}" destId="{6A0B462C-B098-44F8-8796-346E4C089B7F}" srcOrd="0" destOrd="0" presId="urn:microsoft.com/office/officeart/2005/8/layout/chevron2"/>
    <dgm:cxn modelId="{44B8B41D-2806-4D6C-B042-E2633932501F}" type="presParOf" srcId="{79FC9013-C74E-41C6-8488-1A69F40E0A93}" destId="{46BFCDA8-5B3C-46B2-AF1A-D95B384A9EC8}" srcOrd="1" destOrd="0" presId="urn:microsoft.com/office/officeart/2005/8/layout/chevron2"/>
    <dgm:cxn modelId="{625BB270-5182-43F0-81CE-F65462E7C556}" type="presParOf" srcId="{3DFB4464-3A90-47F0-AA73-50E7D84CDB41}" destId="{B2934A2B-DD39-4381-A7D5-D3CCFE450C46}" srcOrd="3" destOrd="0" presId="urn:microsoft.com/office/officeart/2005/8/layout/chevron2"/>
    <dgm:cxn modelId="{AAC6E8A5-8B29-40AC-B8BA-327C8F38533F}" type="presParOf" srcId="{3DFB4464-3A90-47F0-AA73-50E7D84CDB41}" destId="{121F5247-61C9-4F1F-A3AA-A9E4D15EB584}" srcOrd="4" destOrd="0" presId="urn:microsoft.com/office/officeart/2005/8/layout/chevron2"/>
    <dgm:cxn modelId="{9A396B73-FF1F-487F-ABDF-A2FAE85BEB81}" type="presParOf" srcId="{121F5247-61C9-4F1F-A3AA-A9E4D15EB584}" destId="{223035B4-268F-4EF2-BE01-6C9A58DAF2B3}" srcOrd="0" destOrd="0" presId="urn:microsoft.com/office/officeart/2005/8/layout/chevron2"/>
    <dgm:cxn modelId="{C73AD2D9-3CFE-4353-B3B9-254AFD610B51}" type="presParOf" srcId="{121F5247-61C9-4F1F-A3AA-A9E4D15EB584}" destId="{87CACCF0-F312-4374-BE8D-6885511E50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782D3C-7BB5-46D1-A22E-64F9F50E2F1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8E558E-1D48-4EE8-BBD2-6B79817782E7}">
      <dgm:prSet phldrT="[Текст]"/>
      <dgm:spPr/>
      <dgm:t>
        <a:bodyPr/>
        <a:lstStyle/>
        <a:p>
          <a:r>
            <a:rPr lang="ru-RU" dirty="0" smtClean="0"/>
            <a:t>1500 г.</a:t>
          </a:r>
          <a:endParaRPr lang="ru-RU" dirty="0"/>
        </a:p>
      </dgm:t>
    </dgm:pt>
    <dgm:pt modelId="{7EE46704-9CF0-4DBF-BAF0-BF08F3D1B7AE}" type="parTrans" cxnId="{B705A43C-E4B6-4C46-9FF3-13E6019347E8}">
      <dgm:prSet/>
      <dgm:spPr/>
      <dgm:t>
        <a:bodyPr/>
        <a:lstStyle/>
        <a:p>
          <a:endParaRPr lang="ru-RU"/>
        </a:p>
      </dgm:t>
    </dgm:pt>
    <dgm:pt modelId="{8AC9DE3C-FA97-41FD-B6EA-D4C35F058CCC}" type="sibTrans" cxnId="{B705A43C-E4B6-4C46-9FF3-13E6019347E8}">
      <dgm:prSet/>
      <dgm:spPr/>
      <dgm:t>
        <a:bodyPr/>
        <a:lstStyle/>
        <a:p>
          <a:endParaRPr lang="ru-RU"/>
        </a:p>
      </dgm:t>
    </dgm:pt>
    <dgm:pt modelId="{03A6712E-8BA5-4FFC-B2C3-6A7EBC6BA833}">
      <dgm:prSet phldrT="[Текст]"/>
      <dgm:spPr/>
      <dgm:t>
        <a:bodyPr/>
        <a:lstStyle/>
        <a:p>
          <a:r>
            <a:rPr lang="ru-RU" dirty="0" smtClean="0"/>
            <a:t> В Польше освещают улицы при помощи нефти, полученной в районе Карпат.</a:t>
          </a:r>
          <a:endParaRPr lang="ru-RU" dirty="0"/>
        </a:p>
      </dgm:t>
    </dgm:pt>
    <dgm:pt modelId="{54049B97-42E8-4018-AC5E-5BFBBC446397}" type="parTrans" cxnId="{35812593-00B7-41FE-A5D0-8927EFF2F915}">
      <dgm:prSet/>
      <dgm:spPr/>
      <dgm:t>
        <a:bodyPr/>
        <a:lstStyle/>
        <a:p>
          <a:endParaRPr lang="ru-RU"/>
        </a:p>
      </dgm:t>
    </dgm:pt>
    <dgm:pt modelId="{B1D26DFF-1558-4560-9BF5-3CCC29F0413B}" type="sibTrans" cxnId="{35812593-00B7-41FE-A5D0-8927EFF2F915}">
      <dgm:prSet/>
      <dgm:spPr/>
      <dgm:t>
        <a:bodyPr/>
        <a:lstStyle/>
        <a:p>
          <a:endParaRPr lang="ru-RU"/>
        </a:p>
      </dgm:t>
    </dgm:pt>
    <dgm:pt modelId="{C09D1C96-AFB2-4522-96E7-D35B85F67251}">
      <dgm:prSet phldrT="[Текст]"/>
      <dgm:spPr/>
      <dgm:t>
        <a:bodyPr/>
        <a:lstStyle/>
        <a:p>
          <a:r>
            <a:rPr lang="ru-RU" dirty="0" smtClean="0"/>
            <a:t>1711 г.</a:t>
          </a:r>
          <a:endParaRPr lang="ru-RU" dirty="0"/>
        </a:p>
      </dgm:t>
    </dgm:pt>
    <dgm:pt modelId="{38A0DE66-220C-4F1A-8628-67C1F627A10A}" type="parTrans" cxnId="{57F2F382-C722-4C33-9D12-0E4748DEC4F6}">
      <dgm:prSet/>
      <dgm:spPr/>
      <dgm:t>
        <a:bodyPr/>
        <a:lstStyle/>
        <a:p>
          <a:endParaRPr lang="ru-RU"/>
        </a:p>
      </dgm:t>
    </dgm:pt>
    <dgm:pt modelId="{762A2188-7528-4636-B263-4A12F483020C}" type="sibTrans" cxnId="{57F2F382-C722-4C33-9D12-0E4748DEC4F6}">
      <dgm:prSet/>
      <dgm:spPr/>
      <dgm:t>
        <a:bodyPr/>
        <a:lstStyle/>
        <a:p>
          <a:endParaRPr lang="ru-RU"/>
        </a:p>
      </dgm:t>
    </dgm:pt>
    <dgm:pt modelId="{DCC35B32-1AAD-4728-A534-44D93636EAF3}">
      <dgm:prSet phldrT="[Текст]"/>
      <dgm:spPr/>
      <dgm:t>
        <a:bodyPr/>
        <a:lstStyle/>
        <a:p>
          <a:r>
            <a:rPr lang="ru-RU" dirty="0" smtClean="0"/>
            <a:t>Греческий врач </a:t>
          </a:r>
          <a:r>
            <a:rPr lang="ru-RU" dirty="0" err="1" smtClean="0"/>
            <a:t>Эйрини</a:t>
          </a:r>
          <a:r>
            <a:rPr lang="ru-RU" dirty="0" smtClean="0"/>
            <a:t> </a:t>
          </a:r>
          <a:r>
            <a:rPr lang="ru-RU" dirty="0" err="1" smtClean="0"/>
            <a:t>д’Эйринис</a:t>
          </a:r>
          <a:r>
            <a:rPr lang="ru-RU" dirty="0" smtClean="0"/>
            <a:t> открывает битумную шахту, которая будет функционировать до 1986 года.</a:t>
          </a:r>
          <a:endParaRPr lang="ru-RU" dirty="0"/>
        </a:p>
      </dgm:t>
    </dgm:pt>
    <dgm:pt modelId="{A47398F7-1801-4B7D-BEFE-7380089E4157}" type="parTrans" cxnId="{086E70B9-9FFE-4413-A40F-840C254930AB}">
      <dgm:prSet/>
      <dgm:spPr/>
      <dgm:t>
        <a:bodyPr/>
        <a:lstStyle/>
        <a:p>
          <a:endParaRPr lang="ru-RU"/>
        </a:p>
      </dgm:t>
    </dgm:pt>
    <dgm:pt modelId="{B130D7C0-521F-440F-AA4B-37CAC6E863AC}" type="sibTrans" cxnId="{086E70B9-9FFE-4413-A40F-840C254930AB}">
      <dgm:prSet/>
      <dgm:spPr/>
      <dgm:t>
        <a:bodyPr/>
        <a:lstStyle/>
        <a:p>
          <a:endParaRPr lang="ru-RU"/>
        </a:p>
      </dgm:t>
    </dgm:pt>
    <dgm:pt modelId="{9E7BA5C3-BB4E-4274-8EBD-8F124D0E2D1A}">
      <dgm:prSet phldrT="[Текст]"/>
      <dgm:spPr/>
      <dgm:t>
        <a:bodyPr/>
        <a:lstStyle/>
        <a:p>
          <a:r>
            <a:rPr lang="ru-RU" dirty="0" smtClean="0"/>
            <a:t>1745 г.</a:t>
          </a:r>
          <a:endParaRPr lang="ru-RU" dirty="0"/>
        </a:p>
      </dgm:t>
    </dgm:pt>
    <dgm:pt modelId="{B465BBEA-245D-4352-8A6D-7DE1928C1BA9}" type="parTrans" cxnId="{506A43E8-3CAA-4D59-8F5B-95C8F8A8813C}">
      <dgm:prSet/>
      <dgm:spPr/>
      <dgm:t>
        <a:bodyPr/>
        <a:lstStyle/>
        <a:p>
          <a:endParaRPr lang="ru-RU"/>
        </a:p>
      </dgm:t>
    </dgm:pt>
    <dgm:pt modelId="{2E731145-2E1E-425A-86B0-F6502739E153}" type="sibTrans" cxnId="{506A43E8-3CAA-4D59-8F5B-95C8F8A8813C}">
      <dgm:prSet/>
      <dgm:spPr/>
      <dgm:t>
        <a:bodyPr/>
        <a:lstStyle/>
        <a:p>
          <a:endParaRPr lang="ru-RU"/>
        </a:p>
      </dgm:t>
    </dgm:pt>
    <dgm:pt modelId="{B0991BBF-C144-4BED-B695-F3CD2694CF31}">
      <dgm:prSet phldrT="[Текст]"/>
      <dgm:spPr/>
      <dgm:t>
        <a:bodyPr/>
        <a:lstStyle/>
        <a:p>
          <a:r>
            <a:rPr lang="ru-RU" dirty="0" smtClean="0"/>
            <a:t>В России на реке Ухта строится первое предприятие по переработке нефти.</a:t>
          </a:r>
          <a:endParaRPr lang="ru-RU" dirty="0"/>
        </a:p>
      </dgm:t>
    </dgm:pt>
    <dgm:pt modelId="{AB3656D4-C075-4213-B370-AF418F9722C7}" type="parTrans" cxnId="{C5E14F83-B759-41D8-8972-D38F33FD5B99}">
      <dgm:prSet/>
      <dgm:spPr/>
      <dgm:t>
        <a:bodyPr/>
        <a:lstStyle/>
        <a:p>
          <a:endParaRPr lang="ru-RU"/>
        </a:p>
      </dgm:t>
    </dgm:pt>
    <dgm:pt modelId="{EAD2A73D-A75B-41C9-BA7B-8DC8F54025AD}" type="sibTrans" cxnId="{C5E14F83-B759-41D8-8972-D38F33FD5B99}">
      <dgm:prSet/>
      <dgm:spPr/>
      <dgm:t>
        <a:bodyPr/>
        <a:lstStyle/>
        <a:p>
          <a:endParaRPr lang="ru-RU"/>
        </a:p>
      </dgm:t>
    </dgm:pt>
    <dgm:pt modelId="{A69AAA26-1FD9-49B1-9DA7-331D07DBE6A2}" type="pres">
      <dgm:prSet presAssocID="{3A782D3C-7BB5-46D1-A22E-64F9F50E2F1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3ED930-28B4-4091-96A2-4D28D13F0BC7}" type="pres">
      <dgm:prSet presAssocID="{C58E558E-1D48-4EE8-BBD2-6B79817782E7}" presName="composite" presStyleCnt="0"/>
      <dgm:spPr/>
    </dgm:pt>
    <dgm:pt modelId="{B40C08DE-52DE-4D82-A94C-29CF9E0CA9B3}" type="pres">
      <dgm:prSet presAssocID="{C58E558E-1D48-4EE8-BBD2-6B79817782E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C335F-5DF8-4138-958F-59F54EAE110F}" type="pres">
      <dgm:prSet presAssocID="{C58E558E-1D48-4EE8-BBD2-6B79817782E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13346-BE86-4C88-98C7-9150F400B3EE}" type="pres">
      <dgm:prSet presAssocID="{8AC9DE3C-FA97-41FD-B6EA-D4C35F058CCC}" presName="sp" presStyleCnt="0"/>
      <dgm:spPr/>
    </dgm:pt>
    <dgm:pt modelId="{A00E8214-9908-4D76-A467-2601596C49D2}" type="pres">
      <dgm:prSet presAssocID="{C09D1C96-AFB2-4522-96E7-D35B85F67251}" presName="composite" presStyleCnt="0"/>
      <dgm:spPr/>
    </dgm:pt>
    <dgm:pt modelId="{9891C81C-978F-4996-B7AA-2835FE64E899}" type="pres">
      <dgm:prSet presAssocID="{C09D1C96-AFB2-4522-96E7-D35B85F6725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D4C32-4F58-4436-9C1D-B28F0E66A1DB}" type="pres">
      <dgm:prSet presAssocID="{C09D1C96-AFB2-4522-96E7-D35B85F6725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63F59-D041-4440-AE2E-49BD034B4B73}" type="pres">
      <dgm:prSet presAssocID="{762A2188-7528-4636-B263-4A12F483020C}" presName="sp" presStyleCnt="0"/>
      <dgm:spPr/>
    </dgm:pt>
    <dgm:pt modelId="{9028DAF5-3073-4BC6-922C-4AE1C1179085}" type="pres">
      <dgm:prSet presAssocID="{9E7BA5C3-BB4E-4274-8EBD-8F124D0E2D1A}" presName="composite" presStyleCnt="0"/>
      <dgm:spPr/>
    </dgm:pt>
    <dgm:pt modelId="{2E8B13CB-F331-46C3-8272-CA42C723FBEF}" type="pres">
      <dgm:prSet presAssocID="{9E7BA5C3-BB4E-4274-8EBD-8F124D0E2D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25DEE-25AF-42EF-99B6-2A8AEEF886F8}" type="pres">
      <dgm:prSet presAssocID="{9E7BA5C3-BB4E-4274-8EBD-8F124D0E2D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6A43E8-3CAA-4D59-8F5B-95C8F8A8813C}" srcId="{3A782D3C-7BB5-46D1-A22E-64F9F50E2F1D}" destId="{9E7BA5C3-BB4E-4274-8EBD-8F124D0E2D1A}" srcOrd="2" destOrd="0" parTransId="{B465BBEA-245D-4352-8A6D-7DE1928C1BA9}" sibTransId="{2E731145-2E1E-425A-86B0-F6502739E153}"/>
    <dgm:cxn modelId="{BC92E17D-A0DD-43E0-AF57-056CCAFC25D7}" type="presOf" srcId="{9E7BA5C3-BB4E-4274-8EBD-8F124D0E2D1A}" destId="{2E8B13CB-F331-46C3-8272-CA42C723FBEF}" srcOrd="0" destOrd="0" presId="urn:microsoft.com/office/officeart/2005/8/layout/chevron2"/>
    <dgm:cxn modelId="{CB223C22-87D4-4105-8957-8D69BFC121D9}" type="presOf" srcId="{B0991BBF-C144-4BED-B695-F3CD2694CF31}" destId="{7C825DEE-25AF-42EF-99B6-2A8AEEF886F8}" srcOrd="0" destOrd="0" presId="urn:microsoft.com/office/officeart/2005/8/layout/chevron2"/>
    <dgm:cxn modelId="{57F2F382-C722-4C33-9D12-0E4748DEC4F6}" srcId="{3A782D3C-7BB5-46D1-A22E-64F9F50E2F1D}" destId="{C09D1C96-AFB2-4522-96E7-D35B85F67251}" srcOrd="1" destOrd="0" parTransId="{38A0DE66-220C-4F1A-8628-67C1F627A10A}" sibTransId="{762A2188-7528-4636-B263-4A12F483020C}"/>
    <dgm:cxn modelId="{863F48E6-3E91-490E-A675-5998E8C0C475}" type="presOf" srcId="{03A6712E-8BA5-4FFC-B2C3-6A7EBC6BA833}" destId="{4B7C335F-5DF8-4138-958F-59F54EAE110F}" srcOrd="0" destOrd="0" presId="urn:microsoft.com/office/officeart/2005/8/layout/chevron2"/>
    <dgm:cxn modelId="{B705A43C-E4B6-4C46-9FF3-13E6019347E8}" srcId="{3A782D3C-7BB5-46D1-A22E-64F9F50E2F1D}" destId="{C58E558E-1D48-4EE8-BBD2-6B79817782E7}" srcOrd="0" destOrd="0" parTransId="{7EE46704-9CF0-4DBF-BAF0-BF08F3D1B7AE}" sibTransId="{8AC9DE3C-FA97-41FD-B6EA-D4C35F058CCC}"/>
    <dgm:cxn modelId="{086E70B9-9FFE-4413-A40F-840C254930AB}" srcId="{C09D1C96-AFB2-4522-96E7-D35B85F67251}" destId="{DCC35B32-1AAD-4728-A534-44D93636EAF3}" srcOrd="0" destOrd="0" parTransId="{A47398F7-1801-4B7D-BEFE-7380089E4157}" sibTransId="{B130D7C0-521F-440F-AA4B-37CAC6E863AC}"/>
    <dgm:cxn modelId="{35812593-00B7-41FE-A5D0-8927EFF2F915}" srcId="{C58E558E-1D48-4EE8-BBD2-6B79817782E7}" destId="{03A6712E-8BA5-4FFC-B2C3-6A7EBC6BA833}" srcOrd="0" destOrd="0" parTransId="{54049B97-42E8-4018-AC5E-5BFBBC446397}" sibTransId="{B1D26DFF-1558-4560-9BF5-3CCC29F0413B}"/>
    <dgm:cxn modelId="{14E47F93-A874-4B0E-9D30-71F8965C03D7}" type="presOf" srcId="{C09D1C96-AFB2-4522-96E7-D35B85F67251}" destId="{9891C81C-978F-4996-B7AA-2835FE64E899}" srcOrd="0" destOrd="0" presId="urn:microsoft.com/office/officeart/2005/8/layout/chevron2"/>
    <dgm:cxn modelId="{5BFF0E81-E490-400C-AA95-CA69B0BC0BBC}" type="presOf" srcId="{DCC35B32-1AAD-4728-A534-44D93636EAF3}" destId="{D95D4C32-4F58-4436-9C1D-B28F0E66A1DB}" srcOrd="0" destOrd="0" presId="urn:microsoft.com/office/officeart/2005/8/layout/chevron2"/>
    <dgm:cxn modelId="{C5E14F83-B759-41D8-8972-D38F33FD5B99}" srcId="{9E7BA5C3-BB4E-4274-8EBD-8F124D0E2D1A}" destId="{B0991BBF-C144-4BED-B695-F3CD2694CF31}" srcOrd="0" destOrd="0" parTransId="{AB3656D4-C075-4213-B370-AF418F9722C7}" sibTransId="{EAD2A73D-A75B-41C9-BA7B-8DC8F54025AD}"/>
    <dgm:cxn modelId="{09261921-E9B4-45B5-A3A2-BBD1C19A7C4B}" type="presOf" srcId="{C58E558E-1D48-4EE8-BBD2-6B79817782E7}" destId="{B40C08DE-52DE-4D82-A94C-29CF9E0CA9B3}" srcOrd="0" destOrd="0" presId="urn:microsoft.com/office/officeart/2005/8/layout/chevron2"/>
    <dgm:cxn modelId="{D35576F4-C932-4081-9B46-3B867BC65F60}" type="presOf" srcId="{3A782D3C-7BB5-46D1-A22E-64F9F50E2F1D}" destId="{A69AAA26-1FD9-49B1-9DA7-331D07DBE6A2}" srcOrd="0" destOrd="0" presId="urn:microsoft.com/office/officeart/2005/8/layout/chevron2"/>
    <dgm:cxn modelId="{81758E52-BB03-4330-897F-DA566AD8275A}" type="presParOf" srcId="{A69AAA26-1FD9-49B1-9DA7-331D07DBE6A2}" destId="{B33ED930-28B4-4091-96A2-4D28D13F0BC7}" srcOrd="0" destOrd="0" presId="urn:microsoft.com/office/officeart/2005/8/layout/chevron2"/>
    <dgm:cxn modelId="{E090C4CE-8568-4240-B3E4-ABEEECF21321}" type="presParOf" srcId="{B33ED930-28B4-4091-96A2-4D28D13F0BC7}" destId="{B40C08DE-52DE-4D82-A94C-29CF9E0CA9B3}" srcOrd="0" destOrd="0" presId="urn:microsoft.com/office/officeart/2005/8/layout/chevron2"/>
    <dgm:cxn modelId="{858F1FAC-0684-4857-BC64-187A4F51E2CD}" type="presParOf" srcId="{B33ED930-28B4-4091-96A2-4D28D13F0BC7}" destId="{4B7C335F-5DF8-4138-958F-59F54EAE110F}" srcOrd="1" destOrd="0" presId="urn:microsoft.com/office/officeart/2005/8/layout/chevron2"/>
    <dgm:cxn modelId="{87C80615-0EFC-4A7A-9257-814E54841B56}" type="presParOf" srcId="{A69AAA26-1FD9-49B1-9DA7-331D07DBE6A2}" destId="{F3A13346-BE86-4C88-98C7-9150F400B3EE}" srcOrd="1" destOrd="0" presId="urn:microsoft.com/office/officeart/2005/8/layout/chevron2"/>
    <dgm:cxn modelId="{A7913AE2-F601-46EB-B34F-119CC68DEA4D}" type="presParOf" srcId="{A69AAA26-1FD9-49B1-9DA7-331D07DBE6A2}" destId="{A00E8214-9908-4D76-A467-2601596C49D2}" srcOrd="2" destOrd="0" presId="urn:microsoft.com/office/officeart/2005/8/layout/chevron2"/>
    <dgm:cxn modelId="{1F8F800A-C541-4F77-9ED4-599CD6567551}" type="presParOf" srcId="{A00E8214-9908-4D76-A467-2601596C49D2}" destId="{9891C81C-978F-4996-B7AA-2835FE64E899}" srcOrd="0" destOrd="0" presId="urn:microsoft.com/office/officeart/2005/8/layout/chevron2"/>
    <dgm:cxn modelId="{481F801F-6AA6-4CCA-8C9C-B6BF223582DC}" type="presParOf" srcId="{A00E8214-9908-4D76-A467-2601596C49D2}" destId="{D95D4C32-4F58-4436-9C1D-B28F0E66A1DB}" srcOrd="1" destOrd="0" presId="urn:microsoft.com/office/officeart/2005/8/layout/chevron2"/>
    <dgm:cxn modelId="{F7AA9043-E35A-40CD-B9CB-5470BC459A0B}" type="presParOf" srcId="{A69AAA26-1FD9-49B1-9DA7-331D07DBE6A2}" destId="{F4263F59-D041-4440-AE2E-49BD034B4B73}" srcOrd="3" destOrd="0" presId="urn:microsoft.com/office/officeart/2005/8/layout/chevron2"/>
    <dgm:cxn modelId="{0E65DD59-95AF-43B9-95AB-C3CA23C17783}" type="presParOf" srcId="{A69AAA26-1FD9-49B1-9DA7-331D07DBE6A2}" destId="{9028DAF5-3073-4BC6-922C-4AE1C1179085}" srcOrd="4" destOrd="0" presId="urn:microsoft.com/office/officeart/2005/8/layout/chevron2"/>
    <dgm:cxn modelId="{D9C40A30-EFF9-477A-9EC9-5B8AE9813E56}" type="presParOf" srcId="{9028DAF5-3073-4BC6-922C-4AE1C1179085}" destId="{2E8B13CB-F331-46C3-8272-CA42C723FBEF}" srcOrd="0" destOrd="0" presId="urn:microsoft.com/office/officeart/2005/8/layout/chevron2"/>
    <dgm:cxn modelId="{59438DD2-E100-4D37-ACF2-D9EEBF496A52}" type="presParOf" srcId="{9028DAF5-3073-4BC6-922C-4AE1C1179085}" destId="{7C825DEE-25AF-42EF-99B6-2A8AEEF886F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AB0EE-325D-460A-9850-F24839C522B0}">
      <dsp:nvSpPr>
        <dsp:cNvPr id="0" name=""/>
        <dsp:cNvSpPr/>
      </dsp:nvSpPr>
      <dsp:spPr>
        <a:xfrm rot="5400000">
          <a:off x="-250385" y="252813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347 год н. э.</a:t>
          </a:r>
          <a:endParaRPr lang="ru-RU" sz="1700" kern="1200" dirty="0"/>
        </a:p>
      </dsp:txBody>
      <dsp:txXfrm rot="-5400000">
        <a:off x="1" y="586661"/>
        <a:ext cx="1168465" cy="500771"/>
      </dsp:txXfrm>
    </dsp:sp>
    <dsp:sp modelId="{C07A144E-C712-49D4-9A5C-B56CDF34A5E9}">
      <dsp:nvSpPr>
        <dsp:cNvPr id="0" name=""/>
        <dsp:cNvSpPr/>
      </dsp:nvSpPr>
      <dsp:spPr>
        <a:xfrm rot="5400000">
          <a:off x="4156530" y="-2985637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 Китае закладывают первую скважину для получения нефти, используя полые стебли бамбука в качестве труб</a:t>
          </a:r>
          <a:endParaRPr lang="ru-RU" sz="2000" kern="1200" dirty="0"/>
        </a:p>
      </dsp:txBody>
      <dsp:txXfrm rot="-5400000">
        <a:off x="1168465" y="55393"/>
        <a:ext cx="7008169" cy="979073"/>
      </dsp:txXfrm>
    </dsp:sp>
    <dsp:sp modelId="{6A0B462C-B098-44F8-8796-346E4C089B7F}">
      <dsp:nvSpPr>
        <dsp:cNvPr id="0" name=""/>
        <dsp:cNvSpPr/>
      </dsp:nvSpPr>
      <dsp:spPr>
        <a:xfrm rot="5400000">
          <a:off x="-250385" y="1728754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7 век н. э.</a:t>
          </a:r>
          <a:endParaRPr lang="ru-RU" sz="1700" kern="1200" dirty="0"/>
        </a:p>
      </dsp:txBody>
      <dsp:txXfrm rot="-5400000">
        <a:off x="1" y="2062602"/>
        <a:ext cx="1168465" cy="500771"/>
      </dsp:txXfrm>
    </dsp:sp>
    <dsp:sp modelId="{46BFCDA8-5B3C-46B2-AF1A-D95B384A9EC8}">
      <dsp:nvSpPr>
        <dsp:cNvPr id="0" name=""/>
        <dsp:cNvSpPr/>
      </dsp:nvSpPr>
      <dsp:spPr>
        <a:xfrm rot="5400000">
          <a:off x="4156530" y="-1509696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Изобретено сильнейшее оружие Средних веков – «греческий огонь», который нельзя было затушить ни водой, ни песком.</a:t>
          </a:r>
          <a:endParaRPr lang="ru-RU" sz="2000" kern="1200" dirty="0"/>
        </a:p>
      </dsp:txBody>
      <dsp:txXfrm rot="-5400000">
        <a:off x="1168465" y="1531334"/>
        <a:ext cx="7008169" cy="979073"/>
      </dsp:txXfrm>
    </dsp:sp>
    <dsp:sp modelId="{223035B4-268F-4EF2-BE01-6C9A58DAF2B3}">
      <dsp:nvSpPr>
        <dsp:cNvPr id="0" name=""/>
        <dsp:cNvSpPr/>
      </dsp:nvSpPr>
      <dsp:spPr>
        <a:xfrm rot="5400000">
          <a:off x="-250385" y="3204696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1264 г.</a:t>
          </a:r>
          <a:endParaRPr lang="ru-RU" sz="1700" kern="1200" dirty="0"/>
        </a:p>
      </dsp:txBody>
      <dsp:txXfrm rot="-5400000">
        <a:off x="1" y="3538544"/>
        <a:ext cx="1168465" cy="500771"/>
      </dsp:txXfrm>
    </dsp:sp>
    <dsp:sp modelId="{87CACCF0-F312-4374-BE8D-6885511E5001}">
      <dsp:nvSpPr>
        <dsp:cNvPr id="0" name=""/>
        <dsp:cNvSpPr/>
      </dsp:nvSpPr>
      <dsp:spPr>
        <a:xfrm rot="5400000">
          <a:off x="4156530" y="-33754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Марко Поло сообщает, что жители Апшеронского полуострова на территории современного Азербайджана собирают нефть, просачивающуюся из земли. </a:t>
          </a:r>
          <a:endParaRPr lang="ru-RU" sz="2000" kern="1200" dirty="0"/>
        </a:p>
      </dsp:txBody>
      <dsp:txXfrm rot="-5400000">
        <a:off x="1168465" y="3007276"/>
        <a:ext cx="7008169" cy="979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C08DE-52DE-4D82-A94C-29CF9E0CA9B3}">
      <dsp:nvSpPr>
        <dsp:cNvPr id="0" name=""/>
        <dsp:cNvSpPr/>
      </dsp:nvSpPr>
      <dsp:spPr>
        <a:xfrm rot="5400000">
          <a:off x="-250385" y="252813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1500 г.</a:t>
          </a:r>
          <a:endParaRPr lang="ru-RU" sz="3200" kern="1200" dirty="0"/>
        </a:p>
      </dsp:txBody>
      <dsp:txXfrm rot="-5400000">
        <a:off x="1" y="586661"/>
        <a:ext cx="1168465" cy="500771"/>
      </dsp:txXfrm>
    </dsp:sp>
    <dsp:sp modelId="{4B7C335F-5DF8-4138-958F-59F54EAE110F}">
      <dsp:nvSpPr>
        <dsp:cNvPr id="0" name=""/>
        <dsp:cNvSpPr/>
      </dsp:nvSpPr>
      <dsp:spPr>
        <a:xfrm rot="5400000">
          <a:off x="4156530" y="-2985637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 В Польше освещают улицы при помощи нефти, полученной в районе Карпат.</a:t>
          </a:r>
          <a:endParaRPr lang="ru-RU" sz="2200" kern="1200" dirty="0"/>
        </a:p>
      </dsp:txBody>
      <dsp:txXfrm rot="-5400000">
        <a:off x="1168465" y="55393"/>
        <a:ext cx="7008169" cy="979073"/>
      </dsp:txXfrm>
    </dsp:sp>
    <dsp:sp modelId="{9891C81C-978F-4996-B7AA-2835FE64E899}">
      <dsp:nvSpPr>
        <dsp:cNvPr id="0" name=""/>
        <dsp:cNvSpPr/>
      </dsp:nvSpPr>
      <dsp:spPr>
        <a:xfrm rot="5400000">
          <a:off x="-250385" y="1728754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1711 г.</a:t>
          </a:r>
          <a:endParaRPr lang="ru-RU" sz="3200" kern="1200" dirty="0"/>
        </a:p>
      </dsp:txBody>
      <dsp:txXfrm rot="-5400000">
        <a:off x="1" y="2062602"/>
        <a:ext cx="1168465" cy="500771"/>
      </dsp:txXfrm>
    </dsp:sp>
    <dsp:sp modelId="{D95D4C32-4F58-4436-9C1D-B28F0E66A1DB}">
      <dsp:nvSpPr>
        <dsp:cNvPr id="0" name=""/>
        <dsp:cNvSpPr/>
      </dsp:nvSpPr>
      <dsp:spPr>
        <a:xfrm rot="5400000">
          <a:off x="4156530" y="-1509696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Греческий врач </a:t>
          </a:r>
          <a:r>
            <a:rPr lang="ru-RU" sz="2200" kern="1200" dirty="0" err="1" smtClean="0"/>
            <a:t>Эйрини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д’Эйринис</a:t>
          </a:r>
          <a:r>
            <a:rPr lang="ru-RU" sz="2200" kern="1200" dirty="0" smtClean="0"/>
            <a:t> открывает битумную шахту, которая будет функционировать до 1986 года.</a:t>
          </a:r>
          <a:endParaRPr lang="ru-RU" sz="2200" kern="1200" dirty="0"/>
        </a:p>
      </dsp:txBody>
      <dsp:txXfrm rot="-5400000">
        <a:off x="1168465" y="1531334"/>
        <a:ext cx="7008169" cy="979073"/>
      </dsp:txXfrm>
    </dsp:sp>
    <dsp:sp modelId="{2E8B13CB-F331-46C3-8272-CA42C723FBEF}">
      <dsp:nvSpPr>
        <dsp:cNvPr id="0" name=""/>
        <dsp:cNvSpPr/>
      </dsp:nvSpPr>
      <dsp:spPr>
        <a:xfrm rot="5400000">
          <a:off x="-250385" y="3204696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1745 г.</a:t>
          </a:r>
          <a:endParaRPr lang="ru-RU" sz="3200" kern="1200" dirty="0"/>
        </a:p>
      </dsp:txBody>
      <dsp:txXfrm rot="-5400000">
        <a:off x="1" y="3538544"/>
        <a:ext cx="1168465" cy="500771"/>
      </dsp:txXfrm>
    </dsp:sp>
    <dsp:sp modelId="{7C825DEE-25AF-42EF-99B6-2A8AEEF886F8}">
      <dsp:nvSpPr>
        <dsp:cNvPr id="0" name=""/>
        <dsp:cNvSpPr/>
      </dsp:nvSpPr>
      <dsp:spPr>
        <a:xfrm rot="5400000">
          <a:off x="4156530" y="-33754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 России на реке Ухта строится первое предприятие по переработке нефти.</a:t>
          </a:r>
          <a:endParaRPr lang="ru-RU" sz="2200" kern="1200" dirty="0"/>
        </a:p>
      </dsp:txBody>
      <dsp:txXfrm rot="-5400000">
        <a:off x="1168465" y="3007276"/>
        <a:ext cx="7008169" cy="979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FC5D48-5B51-45B7-93F1-2E149CCACF8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4EB8F6-B53E-4000-BCB1-252908ED31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1500" dirty="0" smtClean="0"/>
              <a:t>Нефть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Михеева Анастасия 11-П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11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27196"/>
            <a:ext cx="3417747" cy="5445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59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Транспортировка нефти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4012" y="4748823"/>
            <a:ext cx="3923928" cy="207467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Трубопроводным</a:t>
            </a:r>
          </a:p>
          <a:p>
            <a:r>
              <a:rPr lang="ru-RU" dirty="0"/>
              <a:t>Железнодорожным</a:t>
            </a:r>
          </a:p>
          <a:p>
            <a:r>
              <a:rPr lang="ru-RU" dirty="0"/>
              <a:t>Водным</a:t>
            </a:r>
          </a:p>
          <a:p>
            <a:r>
              <a:rPr lang="ru-RU" dirty="0"/>
              <a:t>Автомобильным</a:t>
            </a:r>
          </a:p>
          <a:p>
            <a:r>
              <a:rPr lang="ru-RU" dirty="0"/>
              <a:t>Воздушным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564" y="1268759"/>
            <a:ext cx="4804436" cy="35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3410"/>
            <a:ext cx="4347057" cy="3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6" y="102729"/>
            <a:ext cx="2243368" cy="1300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835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74615"/>
              </p:ext>
            </p:extLst>
          </p:nvPr>
        </p:nvGraphicFramePr>
        <p:xfrm>
          <a:off x="179512" y="1628801"/>
          <a:ext cx="8856984" cy="504055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428492"/>
                <a:gridCol w="4428492"/>
              </a:tblGrid>
              <a:tr h="439504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r>
                        <a:rPr lang="ru-RU" baseline="0" dirty="0" smtClean="0"/>
                        <a:t> мира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использовалось </a:t>
                      </a:r>
                      <a:endParaRPr lang="ru-RU" dirty="0"/>
                    </a:p>
                  </a:txBody>
                  <a:tcPr/>
                </a:tc>
              </a:tr>
              <a:tr h="769133"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Берега Евфрата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применяли при строительстве стен Вавилона</a:t>
                      </a:r>
                      <a:endParaRPr lang="ru-RU" dirty="0"/>
                    </a:p>
                  </a:txBody>
                  <a:tcPr/>
                </a:tc>
              </a:tr>
              <a:tr h="865264"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Использовалась в качестве вяжущего материала в строительстве</a:t>
                      </a:r>
                      <a:endParaRPr lang="ru-RU" dirty="0"/>
                    </a:p>
                  </a:txBody>
                  <a:tcPr/>
                </a:tc>
              </a:tr>
              <a:tr h="1428391">
                <a:tc>
                  <a:txBody>
                    <a:bodyPr/>
                    <a:lstStyle/>
                    <a:p>
                      <a:r>
                        <a:rPr lang="ru-RU" dirty="0" smtClean="0"/>
                        <a:t>Вавилон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Вавилонский царь Навуходоносор II топил нефтью гигантскую печь, и в ней, согласно легенде, попытался сжечь трёх еврейских юношей, что ему не удалось</a:t>
                      </a:r>
                      <a:endParaRPr lang="ru-RU" dirty="0"/>
                    </a:p>
                  </a:txBody>
                  <a:tcPr/>
                </a:tc>
              </a:tr>
              <a:tr h="769133">
                <a:tc>
                  <a:txBody>
                    <a:bodyPr/>
                    <a:lstStyle/>
                    <a:p>
                      <a:r>
                        <a:rPr lang="ru-RU" dirty="0" smtClean="0"/>
                        <a:t>Древний Египет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Использовалась для бальзамирования умерших</a:t>
                      </a:r>
                      <a:endParaRPr lang="ru-RU" dirty="0"/>
                    </a:p>
                  </a:txBody>
                  <a:tcPr/>
                </a:tc>
              </a:tr>
              <a:tr h="769133">
                <a:tc>
                  <a:txBody>
                    <a:bodyPr/>
                    <a:lstStyle/>
                    <a:p>
                      <a:r>
                        <a:rPr lang="ru-RU" dirty="0" smtClean="0"/>
                        <a:t>Древняя Греция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качестве зажигательной смеси, топлива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95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167326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61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607403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38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Происхождения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Нефть — результат литогенеза</a:t>
            </a:r>
            <a:r>
              <a:rPr lang="ru-RU" dirty="0" smtClean="0"/>
              <a:t>.</a:t>
            </a:r>
          </a:p>
          <a:p>
            <a:r>
              <a:rPr lang="ru-RU" dirty="0"/>
              <a:t>Фазы:</a:t>
            </a:r>
            <a:br>
              <a:rPr lang="ru-RU" dirty="0"/>
            </a:br>
            <a:r>
              <a:rPr lang="ru-RU" dirty="0"/>
              <a:t>1. Осадконакопление</a:t>
            </a:r>
            <a:br>
              <a:rPr lang="ru-RU" dirty="0"/>
            </a:br>
            <a:r>
              <a:rPr lang="ru-RU" dirty="0"/>
              <a:t>2. биохимическая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 smtClean="0"/>
              <a:t>протокатагенез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</a:t>
            </a:r>
            <a:r>
              <a:rPr lang="ru-RU" dirty="0"/>
              <a:t>. главная фаза </a:t>
            </a:r>
            <a:r>
              <a:rPr lang="ru-RU" dirty="0" err="1" smtClean="0"/>
              <a:t>нефтеобразования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708920"/>
            <a:ext cx="23812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04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5191"/>
            <a:ext cx="8291264" cy="446212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состав сырой нефти входит около 1000 компонентов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 зависимости от количественного соотношения различных углеводородов, составляющих нефть, ее свойства также различаются. Нефть бывает прозрачной и текучей как вода. А бывает черной и настолько вязкой и малоподвижной, что не вытекает из сосуда, даже если его перевернуть.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116632"/>
            <a:ext cx="1294259" cy="1294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011" y="5229200"/>
            <a:ext cx="1025675" cy="140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92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Мировая нефтедобыча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168099" cy="5373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41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А знаете ли Вы, что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ru-RU" dirty="0" smtClean="0"/>
              <a:t>В </a:t>
            </a:r>
            <a:r>
              <a:rPr lang="ru-RU" dirty="0"/>
              <a:t>мировой практике объемы добычи нефти измеряются в баррелях. В России же, так исторически сложилось, для измерения добычи применяются массовые единицы. До 1917 года это были пуды, а сейчас тонны.</a:t>
            </a:r>
          </a:p>
          <a:p>
            <a:endParaRPr lang="ru-RU" dirty="0" smtClean="0"/>
          </a:p>
          <a:p>
            <a:pPr marL="118872" indent="0">
              <a:buNone/>
            </a:pPr>
            <a:r>
              <a:rPr lang="ru-RU" dirty="0" smtClean="0"/>
              <a:t>В </a:t>
            </a:r>
            <a:r>
              <a:rPr lang="ru-RU" dirty="0"/>
              <a:t>Великобритании, также как и в России, для учета добычи нефти пользуются тоннами. А вот в Канаде и Норвегии в отличие от всех остальных стран нефть измеряют в м3.</a:t>
            </a:r>
          </a:p>
        </p:txBody>
      </p:sp>
    </p:spTree>
    <p:extLst>
      <p:ext uri="{BB962C8B-B14F-4D97-AF65-F5344CB8AC3E}">
        <p14:creationId xmlns:p14="http://schemas.microsoft.com/office/powerpoint/2010/main" val="833909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Первичная переработка нефти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Подготовка нефти к переработке;</a:t>
            </a:r>
          </a:p>
          <a:p>
            <a:r>
              <a:rPr lang="ru-RU" dirty="0"/>
              <a:t>Первичная переработка нефти;</a:t>
            </a:r>
          </a:p>
          <a:p>
            <a:r>
              <a:rPr lang="ru-RU" dirty="0"/>
              <a:t>Вторичная переработка нефти;</a:t>
            </a:r>
          </a:p>
          <a:p>
            <a:r>
              <a:rPr lang="ru-RU" dirty="0"/>
              <a:t>Очистка нефтепродуктов.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814" y="1388724"/>
            <a:ext cx="2199907" cy="5445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934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78</TotalTime>
  <Words>353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Нефть</vt:lpstr>
      <vt:lpstr>История</vt:lpstr>
      <vt:lpstr>Презентация PowerPoint</vt:lpstr>
      <vt:lpstr>Презентация PowerPoint</vt:lpstr>
      <vt:lpstr>Происхождения</vt:lpstr>
      <vt:lpstr>Состав</vt:lpstr>
      <vt:lpstr>Мировая нефтедобыча</vt:lpstr>
      <vt:lpstr>А знаете ли Вы, что…</vt:lpstr>
      <vt:lpstr>Первичная переработка нефти</vt:lpstr>
      <vt:lpstr>Презентация PowerPoint</vt:lpstr>
      <vt:lpstr>Транспортировка нефти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Нефть</dc:title>
  <dc:creator>User</dc:creator>
  <cp:lastModifiedBy>User</cp:lastModifiedBy>
  <cp:revision>6</cp:revision>
  <dcterms:created xsi:type="dcterms:W3CDTF">2013-11-12T12:39:37Z</dcterms:created>
  <dcterms:modified xsi:type="dcterms:W3CDTF">2013-11-14T14:16:00Z</dcterms:modified>
</cp:coreProperties>
</file>