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606BBE-061F-4829-8D15-E4F9D48E93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AB5478-53D7-428B-ADB6-B959234C968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851648" cy="936104"/>
          </a:xfrm>
        </p:spPr>
        <p:txBody>
          <a:bodyPr/>
          <a:lstStyle/>
          <a:p>
            <a:pPr algn="ctr"/>
            <a:r>
              <a:rPr lang="uk-UA" dirty="0" smtClean="0"/>
              <a:t>Пластмаси</a:t>
            </a:r>
            <a:endParaRPr lang="ru-RU" dirty="0"/>
          </a:p>
        </p:txBody>
      </p:sp>
      <p:pic>
        <p:nvPicPr>
          <p:cNvPr id="4" name="Рисунок 3" descr="plastics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276872"/>
            <a:ext cx="4646290" cy="3717032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i="1" dirty="0" err="1" smtClean="0"/>
              <a:t>Види</a:t>
            </a:r>
            <a:r>
              <a:rPr lang="ru-RU" sz="5400" b="1" i="1" dirty="0" smtClean="0"/>
              <a:t> </a:t>
            </a:r>
            <a:r>
              <a:rPr lang="ru-RU" sz="5400" b="1" i="1" dirty="0" err="1" smtClean="0"/>
              <a:t>пластмас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4618856" cy="5544616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err="1" smtClean="0"/>
              <a:t>Полівінілхлорид</a:t>
            </a:r>
            <a:r>
              <a:rPr lang="ru-RU" i="1" dirty="0" smtClean="0"/>
              <a:t> (</a:t>
            </a:r>
            <a:r>
              <a:rPr lang="en-US" i="1" dirty="0" smtClean="0"/>
              <a:t>PVC/V) </a:t>
            </a:r>
            <a:r>
              <a:rPr lang="ru-RU" i="1" dirty="0" err="1" smtClean="0"/>
              <a:t>Полівінілхлорид</a:t>
            </a:r>
            <a:r>
              <a:rPr lang="ru-RU" i="1" dirty="0" smtClean="0"/>
              <a:t>, </a:t>
            </a:r>
            <a:r>
              <a:rPr lang="ru-RU" i="1" dirty="0" err="1" smtClean="0"/>
              <a:t>він</a:t>
            </a:r>
            <a:r>
              <a:rPr lang="ru-RU" i="1" dirty="0" smtClean="0"/>
              <a:t> же ПВХ, </a:t>
            </a:r>
            <a:r>
              <a:rPr lang="ru-RU" i="1" dirty="0" err="1" smtClean="0"/>
              <a:t>вініл</a:t>
            </a:r>
            <a:r>
              <a:rPr lang="ru-RU" i="1" dirty="0" smtClean="0"/>
              <a:t> </a:t>
            </a:r>
            <a:r>
              <a:rPr lang="ru-RU" i="1" dirty="0" err="1" smtClean="0"/>
              <a:t>застосовується</a:t>
            </a:r>
            <a:r>
              <a:rPr lang="ru-RU" i="1" dirty="0" smtClean="0"/>
              <a:t> для </a:t>
            </a:r>
            <a:r>
              <a:rPr lang="ru-RU" i="1" dirty="0" err="1" smtClean="0"/>
              <a:t>виготовлення</a:t>
            </a:r>
            <a:r>
              <a:rPr lang="ru-RU" i="1" dirty="0" smtClean="0"/>
              <a:t> </a:t>
            </a:r>
            <a:r>
              <a:rPr lang="ru-RU" i="1" dirty="0" err="1" smtClean="0"/>
              <a:t>лінолеуму</a:t>
            </a:r>
            <a:r>
              <a:rPr lang="ru-RU" i="1" dirty="0" smtClean="0"/>
              <a:t>, </a:t>
            </a:r>
            <a:r>
              <a:rPr lang="ru-RU" i="1" dirty="0" err="1" smtClean="0"/>
              <a:t>віконних</a:t>
            </a:r>
            <a:r>
              <a:rPr lang="ru-RU" i="1" dirty="0" smtClean="0"/>
              <a:t> </a:t>
            </a:r>
            <a:r>
              <a:rPr lang="ru-RU" i="1" dirty="0" err="1" smtClean="0"/>
              <a:t>профілів</a:t>
            </a:r>
            <a:r>
              <a:rPr lang="ru-RU" i="1" dirty="0" smtClean="0"/>
              <a:t>, кромки </a:t>
            </a:r>
            <a:r>
              <a:rPr lang="ru-RU" i="1" dirty="0" err="1" smtClean="0"/>
              <a:t>меблів</a:t>
            </a:r>
            <a:r>
              <a:rPr lang="ru-RU" i="1" dirty="0" smtClean="0"/>
              <a:t>, упаковки </a:t>
            </a:r>
            <a:r>
              <a:rPr lang="ru-RU" i="1" dirty="0" err="1" smtClean="0"/>
              <a:t>побутової</a:t>
            </a:r>
            <a:r>
              <a:rPr lang="ru-RU" i="1" dirty="0" smtClean="0"/>
              <a:t> </a:t>
            </a:r>
            <a:r>
              <a:rPr lang="ru-RU" i="1" dirty="0" err="1" smtClean="0"/>
              <a:t>техніки</a:t>
            </a:r>
            <a:r>
              <a:rPr lang="ru-RU" i="1" dirty="0" smtClean="0"/>
              <a:t>, </a:t>
            </a:r>
            <a:r>
              <a:rPr lang="ru-RU" i="1" dirty="0" err="1" smtClean="0"/>
              <a:t>штучної</a:t>
            </a:r>
            <a:r>
              <a:rPr lang="ru-RU" i="1" dirty="0" smtClean="0"/>
              <a:t> </a:t>
            </a:r>
            <a:r>
              <a:rPr lang="ru-RU" i="1" dirty="0" err="1" smtClean="0"/>
              <a:t>шкіри</a:t>
            </a:r>
            <a:r>
              <a:rPr lang="ru-RU" i="1" dirty="0" smtClean="0"/>
              <a:t>, </a:t>
            </a:r>
            <a:r>
              <a:rPr lang="ru-RU" i="1" dirty="0" err="1" smtClean="0"/>
              <a:t>плівки</a:t>
            </a:r>
            <a:r>
              <a:rPr lang="ru-RU" i="1" dirty="0" smtClean="0"/>
              <a:t> для </a:t>
            </a:r>
            <a:r>
              <a:rPr lang="ru-RU" i="1" dirty="0" err="1" smtClean="0"/>
              <a:t>натяжних</a:t>
            </a:r>
            <a:r>
              <a:rPr lang="ru-RU" i="1" dirty="0" smtClean="0"/>
              <a:t> </a:t>
            </a:r>
            <a:r>
              <a:rPr lang="ru-RU" i="1" dirty="0" err="1" smtClean="0"/>
              <a:t>стель</a:t>
            </a:r>
            <a:r>
              <a:rPr lang="ru-RU" i="1" dirty="0" smtClean="0"/>
              <a:t>, а </a:t>
            </a:r>
            <a:r>
              <a:rPr lang="ru-RU" i="1" dirty="0" err="1" smtClean="0"/>
              <a:t>також</a:t>
            </a:r>
            <a:r>
              <a:rPr lang="ru-RU" i="1" dirty="0" smtClean="0"/>
              <a:t> </a:t>
            </a:r>
            <a:r>
              <a:rPr lang="ru-RU" i="1" dirty="0" err="1" smtClean="0"/>
              <a:t>деяких</a:t>
            </a:r>
            <a:r>
              <a:rPr lang="ru-RU" i="1" dirty="0" smtClean="0"/>
              <a:t> </a:t>
            </a:r>
            <a:r>
              <a:rPr lang="ru-RU" i="1" dirty="0" err="1" smtClean="0"/>
              <a:t>іграшок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Переваги</a:t>
            </a:r>
            <a:r>
              <a:rPr lang="ru-RU" i="1" dirty="0" smtClean="0"/>
              <a:t>: </a:t>
            </a:r>
            <a:r>
              <a:rPr lang="ru-RU" i="1" dirty="0" err="1" smtClean="0"/>
              <a:t>стійкість</a:t>
            </a:r>
            <a:r>
              <a:rPr lang="ru-RU" i="1" dirty="0" smtClean="0"/>
              <a:t> до кислот, </a:t>
            </a:r>
            <a:r>
              <a:rPr lang="ru-RU" i="1" dirty="0" err="1" smtClean="0"/>
              <a:t>лугів</a:t>
            </a:r>
            <a:r>
              <a:rPr lang="ru-RU" i="1" dirty="0" smtClean="0"/>
              <a:t>, </a:t>
            </a:r>
            <a:r>
              <a:rPr lang="ru-RU" i="1" dirty="0" err="1" smtClean="0"/>
              <a:t>розчинників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масел, бензину, </a:t>
            </a:r>
            <a:r>
              <a:rPr lang="ru-RU" i="1" dirty="0" err="1" smtClean="0"/>
              <a:t>гасу</a:t>
            </a:r>
            <a:r>
              <a:rPr lang="ru-RU" i="1" dirty="0" smtClean="0"/>
              <a:t>, хороший </a:t>
            </a:r>
            <a:r>
              <a:rPr lang="ru-RU" i="1" dirty="0" err="1" smtClean="0"/>
              <a:t>діелектрик</a:t>
            </a:r>
            <a:r>
              <a:rPr lang="ru-RU" i="1" dirty="0" smtClean="0"/>
              <a:t>, не </a:t>
            </a:r>
            <a:r>
              <a:rPr lang="ru-RU" i="1" dirty="0" err="1" smtClean="0"/>
              <a:t>горить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Недоліки</a:t>
            </a:r>
            <a:r>
              <a:rPr lang="ru-RU" i="1" dirty="0" smtClean="0"/>
              <a:t>: </a:t>
            </a:r>
            <a:r>
              <a:rPr lang="ru-RU" i="1" dirty="0" err="1" smtClean="0"/>
              <a:t>важкість</a:t>
            </a:r>
            <a:r>
              <a:rPr lang="ru-RU" i="1" dirty="0" smtClean="0"/>
              <a:t> </a:t>
            </a:r>
            <a:r>
              <a:rPr lang="ru-RU" i="1" dirty="0" err="1" smtClean="0"/>
              <a:t>переробки</a:t>
            </a:r>
            <a:r>
              <a:rPr lang="ru-RU" i="1" dirty="0" smtClean="0"/>
              <a:t>, </a:t>
            </a:r>
            <a:r>
              <a:rPr lang="ru-RU" i="1" dirty="0" err="1" smtClean="0"/>
              <a:t>токсичність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4" name="Рисунок 3" descr="9e22d08e04b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3704765" cy="50177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pPr algn="ctr"/>
            <a:r>
              <a:rPr lang="ru-RU" sz="4800" b="1" i="1" dirty="0" err="1" smtClean="0"/>
              <a:t>Види</a:t>
            </a:r>
            <a:r>
              <a:rPr lang="ru-RU" sz="4800" b="1" i="1" dirty="0" smtClean="0"/>
              <a:t> </a:t>
            </a:r>
            <a:r>
              <a:rPr lang="ru-RU" sz="4800" b="1" i="1" dirty="0" err="1" smtClean="0"/>
              <a:t>пластмас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24744"/>
            <a:ext cx="5050904" cy="5544616"/>
          </a:xfrm>
        </p:spPr>
        <p:txBody>
          <a:bodyPr>
            <a:normAutofit/>
          </a:bodyPr>
          <a:lstStyle/>
          <a:p>
            <a:r>
              <a:rPr lang="ru-RU" i="1" dirty="0" err="1" smtClean="0"/>
              <a:t>Поліетилен</a:t>
            </a:r>
            <a:r>
              <a:rPr lang="ru-RU" i="1" dirty="0" smtClean="0"/>
              <a:t> </a:t>
            </a:r>
            <a:r>
              <a:rPr lang="ru-RU" i="1" dirty="0" err="1" smtClean="0"/>
              <a:t>низької</a:t>
            </a:r>
            <a:r>
              <a:rPr lang="ru-RU" i="1" dirty="0" smtClean="0"/>
              <a:t> </a:t>
            </a:r>
            <a:r>
              <a:rPr lang="ru-RU" i="1" dirty="0" err="1" smtClean="0"/>
              <a:t>щільності</a:t>
            </a:r>
            <a:r>
              <a:rPr lang="ru-RU" i="1" dirty="0" smtClean="0"/>
              <a:t> (</a:t>
            </a:r>
            <a:r>
              <a:rPr lang="en-US" i="1" dirty="0" smtClean="0"/>
              <a:t>LDPE) </a:t>
            </a:r>
            <a:r>
              <a:rPr lang="ru-RU" i="1" dirty="0" err="1" smtClean="0"/>
              <a:t>Із</a:t>
            </a:r>
            <a:r>
              <a:rPr lang="ru-RU" i="1" dirty="0" smtClean="0"/>
              <a:t> </a:t>
            </a:r>
            <a:r>
              <a:rPr lang="ru-RU" i="1" dirty="0" err="1" smtClean="0"/>
              <a:t>поліетилену</a:t>
            </a:r>
            <a:r>
              <a:rPr lang="ru-RU" i="1" dirty="0" smtClean="0"/>
              <a:t> </a:t>
            </a:r>
            <a:r>
              <a:rPr lang="ru-RU" i="1" dirty="0" err="1" smtClean="0"/>
              <a:t>низької</a:t>
            </a:r>
            <a:r>
              <a:rPr lang="ru-RU" i="1" dirty="0" smtClean="0"/>
              <a:t> </a:t>
            </a:r>
            <a:r>
              <a:rPr lang="ru-RU" i="1" dirty="0" err="1" smtClean="0"/>
              <a:t>щільності</a:t>
            </a:r>
            <a:r>
              <a:rPr lang="ru-RU" i="1" dirty="0" smtClean="0"/>
              <a:t> </a:t>
            </a:r>
            <a:r>
              <a:rPr lang="ru-RU" i="1" dirty="0" err="1" smtClean="0"/>
              <a:t>виготовляються</a:t>
            </a:r>
            <a:r>
              <a:rPr lang="ru-RU" i="1" dirty="0" smtClean="0"/>
              <a:t> </a:t>
            </a:r>
            <a:r>
              <a:rPr lang="ru-RU" i="1" dirty="0" err="1" smtClean="0"/>
              <a:t>різні</a:t>
            </a:r>
            <a:r>
              <a:rPr lang="ru-RU" i="1" dirty="0" smtClean="0"/>
              <a:t> </a:t>
            </a:r>
            <a:r>
              <a:rPr lang="ru-RU" i="1" dirty="0" err="1" smtClean="0"/>
              <a:t>пакувальні</a:t>
            </a:r>
            <a:r>
              <a:rPr lang="ru-RU" i="1" dirty="0" smtClean="0"/>
              <a:t> </a:t>
            </a:r>
            <a:r>
              <a:rPr lang="ru-RU" i="1" dirty="0" err="1" smtClean="0"/>
              <a:t>матеріали</a:t>
            </a:r>
            <a:r>
              <a:rPr lang="ru-RU" i="1" dirty="0" smtClean="0"/>
              <a:t>, </a:t>
            </a:r>
            <a:r>
              <a:rPr lang="ru-RU" i="1" dirty="0" err="1" smtClean="0"/>
              <a:t>пакети</a:t>
            </a:r>
            <a:r>
              <a:rPr lang="ru-RU" i="1" dirty="0" smtClean="0"/>
              <a:t> для </a:t>
            </a:r>
            <a:r>
              <a:rPr lang="ru-RU" i="1" dirty="0" err="1" smtClean="0"/>
              <a:t>супермаркетів</a:t>
            </a:r>
            <a:r>
              <a:rPr lang="ru-RU" i="1" dirty="0" smtClean="0"/>
              <a:t>, </a:t>
            </a:r>
            <a:r>
              <a:rPr lang="en-US" i="1" dirty="0" smtClean="0"/>
              <a:t>CD, DVD </a:t>
            </a:r>
            <a:r>
              <a:rPr lang="ru-RU" i="1" dirty="0" smtClean="0"/>
              <a:t>диски. </a:t>
            </a:r>
          </a:p>
          <a:p>
            <a:r>
              <a:rPr lang="ru-RU" i="1" dirty="0" err="1" smtClean="0"/>
              <a:t>Переваги</a:t>
            </a:r>
            <a:r>
              <a:rPr lang="ru-RU" i="1" dirty="0" smtClean="0"/>
              <a:t>: дешевизна, </a:t>
            </a:r>
            <a:r>
              <a:rPr lang="ru-RU" i="1" dirty="0" err="1" smtClean="0"/>
              <a:t>легкість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Недоліки</a:t>
            </a:r>
            <a:r>
              <a:rPr lang="ru-RU" i="1" dirty="0" smtClean="0"/>
              <a:t>: </a:t>
            </a:r>
            <a:r>
              <a:rPr lang="ru-RU" i="1" dirty="0" err="1" smtClean="0"/>
              <a:t>низька</a:t>
            </a:r>
            <a:r>
              <a:rPr lang="ru-RU" i="1" dirty="0" smtClean="0"/>
              <a:t> </a:t>
            </a:r>
            <a:r>
              <a:rPr lang="ru-RU" i="1" dirty="0" err="1" smtClean="0"/>
              <a:t>рентабельність</a:t>
            </a:r>
            <a:r>
              <a:rPr lang="ru-RU" i="1" dirty="0" smtClean="0"/>
              <a:t> </a:t>
            </a:r>
            <a:r>
              <a:rPr lang="ru-RU" i="1" dirty="0" err="1" smtClean="0"/>
              <a:t>переробки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6" name="Рисунок 5" descr="extrusion_PE_4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95528" y="1412776"/>
            <a:ext cx="4248472" cy="4248472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err="1" smtClean="0"/>
              <a:t>Види</a:t>
            </a:r>
            <a:r>
              <a:rPr lang="ru-RU" sz="5400" b="1" i="1" dirty="0" smtClean="0"/>
              <a:t> </a:t>
            </a:r>
            <a:r>
              <a:rPr lang="ru-RU" sz="5400" b="1" i="1" dirty="0" err="1" smtClean="0"/>
              <a:t>пластмас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16835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/>
              <a:t>Поліпропілен</a:t>
            </a:r>
            <a:r>
              <a:rPr lang="ru-RU" i="1" dirty="0" smtClean="0"/>
              <a:t> (</a:t>
            </a:r>
            <a:r>
              <a:rPr lang="en-US" i="1" dirty="0" smtClean="0"/>
              <a:t>PP) </a:t>
            </a:r>
            <a:r>
              <a:rPr lang="ru-RU" i="1" dirty="0" smtClean="0"/>
              <a:t>З </a:t>
            </a:r>
            <a:r>
              <a:rPr lang="ru-RU" i="1" dirty="0" err="1" smtClean="0"/>
              <a:t>поліпропілену</a:t>
            </a:r>
            <a:r>
              <a:rPr lang="ru-RU" i="1" dirty="0" smtClean="0"/>
              <a:t> </a:t>
            </a:r>
            <a:r>
              <a:rPr lang="ru-RU" i="1" dirty="0" err="1" smtClean="0"/>
              <a:t>виготовляють</a:t>
            </a:r>
            <a:r>
              <a:rPr lang="ru-RU" i="1" dirty="0" smtClean="0"/>
              <a:t> </a:t>
            </a:r>
            <a:r>
              <a:rPr lang="ru-RU" i="1" dirty="0" err="1" smtClean="0"/>
              <a:t>відра</a:t>
            </a:r>
            <a:r>
              <a:rPr lang="ru-RU" i="1" dirty="0" smtClean="0"/>
              <a:t>, посуд для </a:t>
            </a:r>
            <a:r>
              <a:rPr lang="ru-RU" i="1" dirty="0" err="1" smtClean="0"/>
              <a:t>гарячих</a:t>
            </a:r>
            <a:r>
              <a:rPr lang="ru-RU" i="1" dirty="0" smtClean="0"/>
              <a:t> </a:t>
            </a:r>
            <a:r>
              <a:rPr lang="ru-RU" i="1" dirty="0" err="1" smtClean="0"/>
              <a:t>страв</a:t>
            </a:r>
            <a:r>
              <a:rPr lang="ru-RU" i="1" dirty="0" smtClean="0"/>
              <a:t>, </a:t>
            </a:r>
            <a:r>
              <a:rPr lang="ru-RU" i="1" dirty="0" err="1" smtClean="0"/>
              <a:t>одноразові</a:t>
            </a:r>
            <a:r>
              <a:rPr lang="ru-RU" i="1" dirty="0" smtClean="0"/>
              <a:t> </a:t>
            </a:r>
            <a:r>
              <a:rPr lang="ru-RU" i="1" dirty="0" err="1" smtClean="0"/>
              <a:t>шприци</a:t>
            </a:r>
            <a:r>
              <a:rPr lang="ru-RU" i="1" dirty="0" smtClean="0"/>
              <a:t>, </a:t>
            </a:r>
            <a:r>
              <a:rPr lang="ru-RU" i="1" dirty="0" err="1" smtClean="0"/>
              <a:t>мішки</a:t>
            </a:r>
            <a:r>
              <a:rPr lang="ru-RU" i="1" dirty="0" smtClean="0"/>
              <a:t> </a:t>
            </a:r>
            <a:r>
              <a:rPr lang="ru-RU" i="1" dirty="0" err="1" smtClean="0"/>
              <a:t>для</a:t>
            </a:r>
            <a:r>
              <a:rPr lang="ru-RU" i="1" dirty="0" smtClean="0"/>
              <a:t> </a:t>
            </a:r>
            <a:r>
              <a:rPr lang="ru-RU" i="1" dirty="0" err="1" smtClean="0"/>
              <a:t>цукру</a:t>
            </a:r>
            <a:r>
              <a:rPr lang="ru-RU" i="1" dirty="0" smtClean="0"/>
              <a:t>, </a:t>
            </a:r>
            <a:r>
              <a:rPr lang="ru-RU" i="1" dirty="0" err="1" smtClean="0"/>
              <a:t>контейнери</a:t>
            </a:r>
            <a:r>
              <a:rPr lang="ru-RU" i="1" dirty="0" smtClean="0"/>
              <a:t> </a:t>
            </a:r>
            <a:r>
              <a:rPr lang="ru-RU" i="1" dirty="0" err="1" smtClean="0"/>
              <a:t>для</a:t>
            </a:r>
            <a:r>
              <a:rPr lang="ru-RU" i="1" dirty="0" smtClean="0"/>
              <a:t> </a:t>
            </a:r>
            <a:r>
              <a:rPr lang="ru-RU" i="1" dirty="0" err="1" smtClean="0"/>
              <a:t>заморожування</a:t>
            </a:r>
            <a:r>
              <a:rPr lang="ru-RU" i="1" dirty="0" smtClean="0"/>
              <a:t> </a:t>
            </a:r>
            <a:r>
              <a:rPr lang="ru-RU" i="1" dirty="0" err="1" smtClean="0"/>
              <a:t>продуктів</a:t>
            </a:r>
            <a:r>
              <a:rPr lang="ru-RU" i="1" dirty="0" smtClean="0"/>
              <a:t>, </a:t>
            </a:r>
            <a:r>
              <a:rPr lang="ru-RU" i="1" dirty="0" err="1" smtClean="0"/>
              <a:t>кришки</a:t>
            </a:r>
            <a:r>
              <a:rPr lang="ru-RU" i="1" dirty="0" smtClean="0"/>
              <a:t> </a:t>
            </a:r>
            <a:r>
              <a:rPr lang="ru-RU" i="1" dirty="0" err="1" smtClean="0"/>
              <a:t>для</a:t>
            </a:r>
            <a:r>
              <a:rPr lang="ru-RU" i="1" dirty="0" smtClean="0"/>
              <a:t> </a:t>
            </a:r>
            <a:r>
              <a:rPr lang="ru-RU" i="1" dirty="0" err="1" smtClean="0"/>
              <a:t>більшості</a:t>
            </a:r>
            <a:r>
              <a:rPr lang="ru-RU" i="1" dirty="0" smtClean="0"/>
              <a:t> </a:t>
            </a:r>
            <a:r>
              <a:rPr lang="ru-RU" i="1" dirty="0" err="1" smtClean="0"/>
              <a:t>пляшок</a:t>
            </a:r>
            <a:r>
              <a:rPr lang="ru-RU" i="1" dirty="0" smtClean="0"/>
              <a:t>, </a:t>
            </a:r>
            <a:r>
              <a:rPr lang="ru-RU" i="1" dirty="0" err="1" smtClean="0"/>
              <a:t>маслянки</a:t>
            </a:r>
            <a:r>
              <a:rPr lang="ru-RU" i="1" dirty="0" smtClean="0"/>
              <a:t>, упаковку </a:t>
            </a:r>
            <a:r>
              <a:rPr lang="ru-RU" i="1" dirty="0" err="1" smtClean="0"/>
              <a:t>деяких</a:t>
            </a:r>
            <a:r>
              <a:rPr lang="ru-RU" i="1" dirty="0" smtClean="0"/>
              <a:t> </a:t>
            </a:r>
            <a:r>
              <a:rPr lang="ru-RU" i="1" dirty="0" err="1" smtClean="0"/>
              <a:t>продуктів</a:t>
            </a:r>
            <a:r>
              <a:rPr lang="ru-RU" i="1" dirty="0" smtClean="0"/>
              <a:t> </a:t>
            </a:r>
            <a:r>
              <a:rPr lang="ru-RU" i="1" dirty="0" err="1" smtClean="0"/>
              <a:t>харчування</a:t>
            </a:r>
            <a:r>
              <a:rPr lang="ru-RU" i="1" dirty="0" smtClean="0"/>
              <a:t>, в </a:t>
            </a:r>
            <a:r>
              <a:rPr lang="ru-RU" i="1" dirty="0" err="1" smtClean="0"/>
              <a:t>будівництві</a:t>
            </a:r>
            <a:r>
              <a:rPr lang="ru-RU" i="1" dirty="0" smtClean="0"/>
              <a:t> </a:t>
            </a:r>
            <a:r>
              <a:rPr lang="ru-RU" i="1" dirty="0" err="1" smtClean="0"/>
              <a:t>використовується</a:t>
            </a:r>
            <a:r>
              <a:rPr lang="ru-RU" i="1" dirty="0" smtClean="0"/>
              <a:t> для </a:t>
            </a:r>
            <a:r>
              <a:rPr lang="ru-RU" i="1" dirty="0" err="1" smtClean="0"/>
              <a:t>шумоізоляції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Переваги</a:t>
            </a:r>
            <a:r>
              <a:rPr lang="ru-RU" i="1" dirty="0" smtClean="0"/>
              <a:t>: </a:t>
            </a:r>
            <a:r>
              <a:rPr lang="ru-RU" i="1" dirty="0" err="1" smtClean="0"/>
              <a:t>термостійкість</a:t>
            </a:r>
            <a:r>
              <a:rPr lang="ru-RU" i="1" dirty="0" smtClean="0"/>
              <a:t>, </a:t>
            </a:r>
            <a:r>
              <a:rPr lang="ru-RU" i="1" dirty="0" err="1" smtClean="0"/>
              <a:t>стійкість</a:t>
            </a:r>
            <a:r>
              <a:rPr lang="ru-RU" i="1" dirty="0" smtClean="0"/>
              <a:t> до </a:t>
            </a:r>
            <a:r>
              <a:rPr lang="ru-RU" i="1" dirty="0" err="1" smtClean="0"/>
              <a:t>зношування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Недоліки</a:t>
            </a:r>
            <a:r>
              <a:rPr lang="ru-RU" i="1" dirty="0" smtClean="0"/>
              <a:t>: </a:t>
            </a:r>
            <a:r>
              <a:rPr lang="ru-RU" i="1" dirty="0" err="1" smtClean="0"/>
              <a:t>чутливий</a:t>
            </a:r>
            <a:r>
              <a:rPr lang="ru-RU" i="1" dirty="0" smtClean="0"/>
              <a:t> до </a:t>
            </a:r>
            <a:r>
              <a:rPr lang="ru-RU" i="1" dirty="0" err="1" smtClean="0"/>
              <a:t>світла</a:t>
            </a:r>
            <a:r>
              <a:rPr lang="ru-RU" i="1" dirty="0" smtClean="0"/>
              <a:t> та </a:t>
            </a:r>
            <a:r>
              <a:rPr lang="ru-RU" i="1" dirty="0" err="1" smtClean="0"/>
              <a:t>кисню</a:t>
            </a:r>
            <a:r>
              <a:rPr lang="ru-RU" i="1" dirty="0" smtClean="0"/>
              <a:t>, </a:t>
            </a:r>
            <a:r>
              <a:rPr lang="ru-RU" i="1" dirty="0" err="1" smtClean="0"/>
              <a:t>швидше</a:t>
            </a:r>
            <a:r>
              <a:rPr lang="ru-RU" i="1" dirty="0" smtClean="0"/>
              <a:t> </a:t>
            </a:r>
            <a:r>
              <a:rPr lang="ru-RU" i="1" dirty="0" err="1" smtClean="0"/>
              <a:t>старіє</a:t>
            </a:r>
            <a:r>
              <a:rPr lang="ru-RU" i="1" dirty="0" smtClean="0"/>
              <a:t> </a:t>
            </a:r>
            <a:r>
              <a:rPr lang="ru-RU" i="1" dirty="0" err="1" smtClean="0"/>
              <a:t>ніж</a:t>
            </a:r>
            <a:r>
              <a:rPr lang="ru-RU" i="1" dirty="0" smtClean="0"/>
              <a:t> </a:t>
            </a:r>
            <a:r>
              <a:rPr lang="ru-RU" i="1" dirty="0" err="1" smtClean="0"/>
              <a:t>поліетилен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5" name="Рисунок 4" descr="Plastic_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717032"/>
            <a:ext cx="4176464" cy="293871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268760"/>
            <a:ext cx="7772400" cy="3312368"/>
          </a:xfrm>
        </p:spPr>
        <p:txBody>
          <a:bodyPr/>
          <a:lstStyle/>
          <a:p>
            <a:pPr algn="ctr"/>
            <a:r>
              <a:rPr lang="uk-UA" sz="9600" dirty="0" smtClean="0"/>
              <a:t>Дякую за увагу </a:t>
            </a:r>
            <a:r>
              <a:rPr lang="uk-UA" sz="9600" dirty="0" smtClean="0">
                <a:sym typeface="Wingdings" pitchFamily="2" charset="2"/>
              </a:rPr>
              <a:t></a:t>
            </a:r>
            <a:endParaRPr lang="ru-RU" sz="9600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24936" cy="2664296"/>
          </a:xfrm>
        </p:spPr>
        <p:txBody>
          <a:bodyPr>
            <a:noAutofit/>
          </a:bodyPr>
          <a:lstStyle/>
          <a:p>
            <a:r>
              <a:rPr lang="ru-RU" sz="4400" b="1" i="1" dirty="0" smtClean="0"/>
              <a:t>Пластична маса (</a:t>
            </a:r>
            <a:r>
              <a:rPr lang="ru-RU" sz="4400" b="1" i="1" dirty="0" err="1" smtClean="0"/>
              <a:t>пластмаса</a:t>
            </a:r>
            <a:r>
              <a:rPr lang="ru-RU" sz="4400" b="1" i="1" dirty="0" smtClean="0"/>
              <a:t>)</a:t>
            </a:r>
            <a:r>
              <a:rPr lang="ru-RU" sz="4400" i="1" dirty="0" smtClean="0"/>
              <a:t> — штучно створені </a:t>
            </a:r>
            <a:r>
              <a:rPr lang="ru-RU" sz="4400" i="1" dirty="0" err="1" smtClean="0"/>
              <a:t>матеріали</a:t>
            </a:r>
            <a:r>
              <a:rPr lang="ru-RU" sz="4400" i="1" dirty="0" smtClean="0"/>
              <a:t> на </a:t>
            </a:r>
            <a:r>
              <a:rPr lang="ru-RU" sz="4400" i="1" dirty="0" err="1" smtClean="0"/>
              <a:t>основі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синтетичних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або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природних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полімерів</a:t>
            </a:r>
            <a:r>
              <a:rPr lang="ru-RU" sz="4400" i="1" dirty="0" smtClean="0"/>
              <a:t>.</a:t>
            </a:r>
            <a:endParaRPr lang="ru-RU" sz="4400" dirty="0"/>
          </a:p>
        </p:txBody>
      </p:sp>
      <p:pic>
        <p:nvPicPr>
          <p:cNvPr id="5" name="Рисунок 4" descr="_____________________pa6__66__610__210_311__ks__________________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429000"/>
            <a:ext cx="3744416" cy="3040465"/>
          </a:xfrm>
          <a:prstGeom prst="snip2DiagRect">
            <a:avLst>
              <a:gd name="adj1" fmla="val 1889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Содержимое 6" descr="2121742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55976" y="3212976"/>
            <a:ext cx="4611434" cy="3460691"/>
          </a:xfrm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40960" cy="5688632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 </a:t>
            </a:r>
            <a:r>
              <a:rPr lang="ru-RU" sz="3300" i="1" dirty="0" err="1" smtClean="0"/>
              <a:t>Пластмаси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формуються</a:t>
            </a:r>
            <a:r>
              <a:rPr lang="ru-RU" sz="3300" i="1" dirty="0" smtClean="0"/>
              <a:t/>
            </a:r>
            <a:br>
              <a:rPr lang="ru-RU" sz="3300" i="1" dirty="0" smtClean="0"/>
            </a:br>
            <a:r>
              <a:rPr lang="ru-RU" sz="3300" i="1" dirty="0" smtClean="0"/>
              <a:t> при </a:t>
            </a:r>
            <a:r>
              <a:rPr lang="ru-RU" sz="3300" i="1" dirty="0" err="1" smtClean="0"/>
              <a:t>підвищеній</a:t>
            </a:r>
            <a:r>
              <a:rPr lang="ru-RU" sz="3300" i="1" dirty="0" smtClean="0"/>
              <a:t> </a:t>
            </a:r>
            <a:br>
              <a:rPr lang="ru-RU" sz="3300" i="1" dirty="0" smtClean="0"/>
            </a:br>
            <a:r>
              <a:rPr lang="ru-RU" sz="3300" i="1" dirty="0" err="1" smtClean="0"/>
              <a:t>температурі</a:t>
            </a:r>
            <a:r>
              <a:rPr lang="ru-RU" sz="3300" i="1" dirty="0" smtClean="0"/>
              <a:t> у той час </a:t>
            </a:r>
            <a:br>
              <a:rPr lang="ru-RU" sz="3300" i="1" dirty="0" smtClean="0"/>
            </a:br>
            <a:r>
              <a:rPr lang="ru-RU" sz="3300" i="1" dirty="0" smtClean="0"/>
              <a:t>коли вони </a:t>
            </a:r>
            <a:r>
              <a:rPr lang="ru-RU" sz="3300" i="1" dirty="0" err="1" smtClean="0"/>
              <a:t>мають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високу</a:t>
            </a:r>
            <a:r>
              <a:rPr lang="ru-RU" sz="3300" i="1" dirty="0" smtClean="0"/>
              <a:t> </a:t>
            </a:r>
            <a:br>
              <a:rPr lang="ru-RU" sz="3300" i="1" dirty="0" smtClean="0"/>
            </a:br>
            <a:r>
              <a:rPr lang="ru-RU" sz="3300" i="1" dirty="0" err="1" smtClean="0"/>
              <a:t>пластичність</a:t>
            </a:r>
            <a:r>
              <a:rPr lang="ru-RU" sz="3300" i="1" dirty="0" smtClean="0"/>
              <a:t>. </a:t>
            </a:r>
            <a:r>
              <a:rPr lang="ru-RU" sz="3300" i="1" dirty="0" err="1" smtClean="0"/>
              <a:t>Сировиною</a:t>
            </a:r>
            <a:r>
              <a:rPr lang="ru-RU" sz="3300" i="1" dirty="0" smtClean="0"/>
              <a:t> </a:t>
            </a:r>
            <a:br>
              <a:rPr lang="ru-RU" sz="3300" i="1" dirty="0" smtClean="0"/>
            </a:br>
            <a:r>
              <a:rPr lang="ru-RU" sz="3300" i="1" dirty="0" smtClean="0"/>
              <a:t>для </a:t>
            </a:r>
            <a:r>
              <a:rPr lang="ru-RU" sz="3300" i="1" dirty="0" err="1" smtClean="0"/>
              <a:t>отримання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полімерів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є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нафта</a:t>
            </a:r>
            <a:r>
              <a:rPr lang="ru-RU" sz="3300" i="1" dirty="0" smtClean="0"/>
              <a:t>, </a:t>
            </a:r>
            <a:r>
              <a:rPr lang="ru-RU" sz="3300" i="1" dirty="0" err="1" smtClean="0"/>
              <a:t>природний</a:t>
            </a:r>
            <a:r>
              <a:rPr lang="ru-RU" sz="3300" i="1" dirty="0" smtClean="0"/>
              <a:t> газ, </a:t>
            </a:r>
            <a:r>
              <a:rPr lang="ru-RU" sz="3300" i="1" dirty="0" err="1" smtClean="0"/>
              <a:t>кам'яне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вугілля</a:t>
            </a:r>
            <a:r>
              <a:rPr lang="ru-RU" sz="3300" i="1" dirty="0" smtClean="0"/>
              <a:t>, </a:t>
            </a:r>
            <a:r>
              <a:rPr lang="ru-RU" sz="3300" i="1" dirty="0" err="1" smtClean="0"/>
              <a:t>сланці</a:t>
            </a:r>
            <a:r>
              <a:rPr lang="ru-RU" sz="3300" i="1" dirty="0" smtClean="0"/>
              <a:t>. </a:t>
            </a:r>
            <a:r>
              <a:rPr lang="ru-RU" sz="3300" i="1" dirty="0" err="1" smtClean="0"/>
              <a:t>Поширенню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пластмас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сприяють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їх</a:t>
            </a:r>
            <a:r>
              <a:rPr lang="ru-RU" sz="3300" i="1" dirty="0" smtClean="0"/>
              <a:t> мала </a:t>
            </a:r>
            <a:r>
              <a:rPr lang="ru-RU" sz="3300" i="1" dirty="0" err="1" smtClean="0"/>
              <a:t>густина</a:t>
            </a:r>
            <a:r>
              <a:rPr lang="ru-RU" sz="3300" i="1" dirty="0" smtClean="0"/>
              <a:t>, </a:t>
            </a:r>
            <a:r>
              <a:rPr lang="ru-RU" sz="3300" i="1" dirty="0" err="1" smtClean="0"/>
              <a:t>що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значно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зменшує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масу</a:t>
            </a:r>
            <a:r>
              <a:rPr lang="ru-RU" sz="3300" i="1" dirty="0" smtClean="0"/>
              <a:t> деталей, </a:t>
            </a:r>
            <a:r>
              <a:rPr lang="ru-RU" sz="3300" i="1" dirty="0" err="1" smtClean="0"/>
              <a:t>висока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корозійна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стійкість</a:t>
            </a:r>
            <a:r>
              <a:rPr lang="ru-RU" sz="3300" i="1" dirty="0" smtClean="0"/>
              <a:t>, широкий </a:t>
            </a:r>
            <a:r>
              <a:rPr lang="ru-RU" sz="3300" i="1" dirty="0" err="1" smtClean="0"/>
              <a:t>діапазон</a:t>
            </a:r>
            <a:r>
              <a:rPr lang="ru-RU" sz="3300" i="1" dirty="0" smtClean="0"/>
              <a:t> </a:t>
            </a:r>
            <a:r>
              <a:rPr lang="ru-RU" sz="3300" i="1" dirty="0" err="1" smtClean="0"/>
              <a:t>властивостей</a:t>
            </a:r>
            <a:r>
              <a:rPr lang="ru-RU" sz="3300" i="1" dirty="0" smtClean="0"/>
              <a:t>.</a:t>
            </a:r>
            <a:endParaRPr lang="ru-RU" sz="3300" dirty="0"/>
          </a:p>
        </p:txBody>
      </p:sp>
      <p:pic>
        <p:nvPicPr>
          <p:cNvPr id="4" name="Содержимое 3" descr="Plastics-Can-Now-Be-Made-Without-Using-Crude-Oil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1636" y="548234"/>
            <a:ext cx="3894860" cy="25927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err="1" smtClean="0"/>
              <a:t>Наповнювачі</a:t>
            </a:r>
            <a:r>
              <a:rPr lang="ru-RU" sz="4400" b="1" i="1" dirty="0" smtClean="0"/>
              <a:t> та </a:t>
            </a:r>
            <a:r>
              <a:rPr lang="ru-RU" sz="4400" b="1" i="1" dirty="0" err="1" smtClean="0"/>
              <a:t>пластифікати</a:t>
            </a:r>
            <a:r>
              <a:rPr lang="ru-RU" sz="4400" b="1" i="1" dirty="0" smtClean="0"/>
              <a:t> 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112568"/>
          </a:xfrm>
        </p:spPr>
        <p:txBody>
          <a:bodyPr>
            <a:normAutofit lnSpcReduction="10000"/>
          </a:bodyPr>
          <a:lstStyle/>
          <a:p>
            <a:r>
              <a:rPr lang="ru-RU" sz="2800" i="1" dirty="0" err="1" smtClean="0"/>
              <a:t>Пластмаси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можуть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містити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наповнювачі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пластифікатори</a:t>
            </a:r>
            <a:r>
              <a:rPr lang="ru-RU" sz="2800" i="1" dirty="0" smtClean="0"/>
              <a:t> та </a:t>
            </a:r>
            <a:r>
              <a:rPr lang="ru-RU" sz="2800" i="1" dirty="0" err="1" smtClean="0"/>
              <a:t>спеціальні</a:t>
            </a:r>
            <a:r>
              <a:rPr lang="ru-RU" sz="2800" i="1" dirty="0" smtClean="0"/>
              <a:t> добавки, </a:t>
            </a:r>
            <a:r>
              <a:rPr lang="ru-RU" sz="2800" i="1" dirty="0" err="1" smtClean="0"/>
              <a:t>що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надають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пластмасі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певних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властивостей</a:t>
            </a:r>
            <a:r>
              <a:rPr lang="ru-RU" sz="2800" i="1" dirty="0" smtClean="0"/>
              <a:t>. </a:t>
            </a:r>
          </a:p>
          <a:p>
            <a:r>
              <a:rPr lang="ru-RU" sz="2800" i="1" dirty="0" err="1" smtClean="0"/>
              <a:t>Наповнювачами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можуть</a:t>
            </a:r>
            <a:r>
              <a:rPr lang="ru-RU" sz="2800" i="1" dirty="0" smtClean="0"/>
              <a:t> бути </a:t>
            </a:r>
            <a:r>
              <a:rPr lang="ru-RU" sz="2800" i="1" dirty="0" err="1" smtClean="0"/>
              <a:t>органічні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або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неорганічні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речовини</a:t>
            </a:r>
            <a:r>
              <a:rPr lang="ru-RU" sz="2800" i="1" dirty="0" smtClean="0"/>
              <a:t> у </a:t>
            </a:r>
            <a:r>
              <a:rPr lang="ru-RU" sz="2800" i="1" dirty="0" err="1" smtClean="0"/>
              <a:t>вигляді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порошків</a:t>
            </a:r>
            <a:r>
              <a:rPr lang="ru-RU" sz="2800" i="1" dirty="0" smtClean="0"/>
              <a:t>, волокон </a:t>
            </a:r>
            <a:r>
              <a:rPr lang="ru-RU" sz="2800" i="1" dirty="0" err="1" smtClean="0"/>
              <a:t>або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листів</a:t>
            </a:r>
            <a:r>
              <a:rPr lang="ru-RU" sz="2800" i="1" dirty="0" smtClean="0"/>
              <a:t> . </a:t>
            </a:r>
          </a:p>
          <a:p>
            <a:r>
              <a:rPr lang="ru-RU" sz="2800" i="1" dirty="0" err="1" smtClean="0"/>
              <a:t>Наповнювачі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підвищують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міцність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зносостійкість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теплостійкість</a:t>
            </a:r>
            <a:r>
              <a:rPr lang="ru-RU" sz="2800" i="1" dirty="0" smtClean="0"/>
              <a:t> </a:t>
            </a:r>
          </a:p>
          <a:p>
            <a:pPr>
              <a:buNone/>
            </a:pPr>
            <a:r>
              <a:rPr lang="ru-RU" sz="2800" i="1" dirty="0" smtClean="0"/>
              <a:t>   та </a:t>
            </a:r>
            <a:r>
              <a:rPr lang="ru-RU" sz="2800" i="1" dirty="0" err="1" smtClean="0"/>
              <a:t>інші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властивості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пластмас</a:t>
            </a:r>
            <a:r>
              <a:rPr lang="ru-RU" sz="2800" i="1" dirty="0" smtClean="0"/>
              <a:t>. </a:t>
            </a:r>
          </a:p>
          <a:p>
            <a:r>
              <a:rPr lang="ru-RU" sz="2800" i="1" dirty="0" err="1" smtClean="0"/>
              <a:t>Пластифікатори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вводять</a:t>
            </a:r>
            <a:r>
              <a:rPr lang="ru-RU" sz="2800" i="1" dirty="0" smtClean="0"/>
              <a:t> для </a:t>
            </a:r>
            <a:r>
              <a:rPr lang="ru-RU" sz="2800" i="1" dirty="0" err="1" smtClean="0"/>
              <a:t>підвищення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пластичності</a:t>
            </a:r>
            <a:r>
              <a:rPr lang="ru-RU" sz="2800" i="1" dirty="0" smtClean="0"/>
              <a:t> та </a:t>
            </a:r>
            <a:r>
              <a:rPr lang="ru-RU" sz="2800" i="1" dirty="0" err="1" smtClean="0"/>
              <a:t>еластичності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пластмас</a:t>
            </a:r>
            <a:r>
              <a:rPr lang="ru-RU" sz="2800" i="1" dirty="0" smtClean="0"/>
              <a:t>.</a:t>
            </a:r>
            <a:endParaRPr lang="ru-RU" sz="2800" dirty="0"/>
          </a:p>
        </p:txBody>
      </p:sp>
      <p:pic>
        <p:nvPicPr>
          <p:cNvPr id="5" name="Рисунок 4" descr="transport-other-petrol-solar-oil-fuel-0-3.800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8237" y="3501008"/>
            <a:ext cx="2328259" cy="1746194"/>
          </a:xfrm>
          <a:prstGeom prst="rect">
            <a:avLst/>
          </a:prstGeom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Autofit/>
          </a:bodyPr>
          <a:lstStyle/>
          <a:p>
            <a:r>
              <a:rPr lang="uk-UA" sz="6600" b="1" dirty="0" smtClean="0"/>
              <a:t>Добавки:</a:t>
            </a:r>
            <a:endParaRPr lang="ru-RU" sz="6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r>
              <a:rPr lang="ru-RU" i="1" dirty="0" err="1" smtClean="0"/>
              <a:t>стабілізатори</a:t>
            </a:r>
            <a:r>
              <a:rPr lang="ru-RU" i="1" dirty="0" smtClean="0"/>
              <a:t> — </a:t>
            </a:r>
            <a:r>
              <a:rPr lang="ru-RU" i="1" dirty="0" err="1" smtClean="0"/>
              <a:t>речовини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уповільнюють</a:t>
            </a:r>
            <a:r>
              <a:rPr lang="ru-RU" i="1" dirty="0" smtClean="0"/>
              <a:t> </a:t>
            </a:r>
            <a:r>
              <a:rPr lang="ru-RU" i="1" dirty="0" err="1" smtClean="0"/>
              <a:t>старіння</a:t>
            </a:r>
            <a:r>
              <a:rPr lang="ru-RU" i="1" dirty="0" smtClean="0"/>
              <a:t>; </a:t>
            </a:r>
          </a:p>
          <a:p>
            <a:r>
              <a:rPr lang="ru-RU" i="1" dirty="0" err="1" smtClean="0"/>
              <a:t>барвники</a:t>
            </a:r>
            <a:r>
              <a:rPr lang="ru-RU" i="1" dirty="0" smtClean="0"/>
              <a:t> — </a:t>
            </a:r>
            <a:r>
              <a:rPr lang="ru-RU" i="1" dirty="0" err="1" smtClean="0"/>
              <a:t>речовини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надають</a:t>
            </a:r>
            <a:r>
              <a:rPr lang="ru-RU" i="1" dirty="0" smtClean="0"/>
              <a:t> </a:t>
            </a:r>
            <a:r>
              <a:rPr lang="ru-RU" i="1" dirty="0" err="1" smtClean="0"/>
              <a:t>пластмасовим</a:t>
            </a:r>
            <a:r>
              <a:rPr lang="ru-RU" i="1" dirty="0" smtClean="0"/>
              <a:t> </a:t>
            </a:r>
            <a:r>
              <a:rPr lang="ru-RU" i="1" dirty="0" err="1" smtClean="0"/>
              <a:t>виробам</a:t>
            </a:r>
            <a:r>
              <a:rPr lang="ru-RU" i="1" dirty="0" smtClean="0"/>
              <a:t> декоративного </a:t>
            </a:r>
            <a:r>
              <a:rPr lang="ru-RU" i="1" dirty="0" err="1" smtClean="0"/>
              <a:t>вигляду</a:t>
            </a:r>
            <a:r>
              <a:rPr lang="ru-RU" i="1" dirty="0" smtClean="0"/>
              <a:t>; </a:t>
            </a:r>
          </a:p>
          <a:p>
            <a:r>
              <a:rPr lang="ru-RU" i="1" dirty="0" err="1" smtClean="0"/>
              <a:t>каталізатори</a:t>
            </a:r>
            <a:r>
              <a:rPr lang="ru-RU" i="1" dirty="0" smtClean="0"/>
              <a:t> — </a:t>
            </a:r>
            <a:r>
              <a:rPr lang="ru-RU" i="1" dirty="0" err="1" smtClean="0"/>
              <a:t>речовини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прискорюють</a:t>
            </a:r>
            <a:r>
              <a:rPr lang="ru-RU" i="1" dirty="0" smtClean="0"/>
              <a:t> </a:t>
            </a:r>
            <a:r>
              <a:rPr lang="ru-RU" i="1" dirty="0" err="1" smtClean="0"/>
              <a:t>твердіння</a:t>
            </a:r>
            <a:r>
              <a:rPr lang="ru-RU" i="1" dirty="0" smtClean="0"/>
              <a:t> </a:t>
            </a:r>
            <a:r>
              <a:rPr lang="ru-RU" i="1" dirty="0" err="1" smtClean="0"/>
              <a:t>пластмаси</a:t>
            </a:r>
            <a:r>
              <a:rPr lang="ru-RU" i="1" dirty="0" smtClean="0"/>
              <a:t> (</a:t>
            </a:r>
            <a:r>
              <a:rPr lang="ru-RU" i="1" dirty="0" err="1" smtClean="0"/>
              <a:t>уротропін</a:t>
            </a:r>
            <a:r>
              <a:rPr lang="ru-RU" i="1" dirty="0" smtClean="0"/>
              <a:t>, </a:t>
            </a:r>
            <a:r>
              <a:rPr lang="ru-RU" i="1" dirty="0" err="1" smtClean="0"/>
              <a:t>оксиди</a:t>
            </a:r>
            <a:r>
              <a:rPr lang="ru-RU" i="1" dirty="0" smtClean="0"/>
              <a:t> </a:t>
            </a:r>
            <a:r>
              <a:rPr lang="ru-RU" i="1" dirty="0" err="1" smtClean="0"/>
              <a:t>металів</a:t>
            </a:r>
            <a:r>
              <a:rPr lang="ru-RU" i="1" dirty="0" smtClean="0"/>
              <a:t>); </a:t>
            </a:r>
          </a:p>
          <a:p>
            <a:r>
              <a:rPr lang="ru-RU" i="1" dirty="0" smtClean="0"/>
              <a:t>антистатики — </a:t>
            </a:r>
            <a:r>
              <a:rPr lang="ru-RU" i="1" dirty="0" err="1" smtClean="0"/>
              <a:t>речовини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перешкоджають</a:t>
            </a:r>
            <a:r>
              <a:rPr lang="ru-RU" i="1" dirty="0" smtClean="0"/>
              <a:t> </a:t>
            </a:r>
            <a:r>
              <a:rPr lang="ru-RU" i="1" dirty="0" err="1" smtClean="0"/>
              <a:t>виникненню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накопиченню</a:t>
            </a:r>
            <a:r>
              <a:rPr lang="ru-RU" i="1" dirty="0" smtClean="0"/>
              <a:t> статичного </a:t>
            </a:r>
            <a:r>
              <a:rPr lang="ru-RU" i="1" dirty="0" err="1" smtClean="0"/>
              <a:t>електричного</a:t>
            </a:r>
            <a:r>
              <a:rPr lang="ru-RU" i="1" dirty="0" smtClean="0"/>
              <a:t> заряду у </a:t>
            </a:r>
            <a:r>
              <a:rPr lang="ru-RU" i="1" dirty="0" err="1" smtClean="0"/>
              <a:t>виробах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полімерних</a:t>
            </a:r>
            <a:r>
              <a:rPr lang="ru-RU" i="1" dirty="0" smtClean="0"/>
              <a:t> </a:t>
            </a:r>
            <a:r>
              <a:rPr lang="ru-RU" i="1" dirty="0" err="1" smtClean="0"/>
              <a:t>матеріалів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/>
              <a:t>Класифікація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пластмас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544616"/>
          </a:xfrm>
        </p:spPr>
        <p:txBody>
          <a:bodyPr>
            <a:normAutofit lnSpcReduction="10000"/>
          </a:bodyPr>
          <a:lstStyle/>
          <a:p>
            <a:r>
              <a:rPr lang="ru-RU" sz="2400" i="1" dirty="0" err="1" smtClean="0"/>
              <a:t>Залежно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властивостей</a:t>
            </a:r>
            <a:r>
              <a:rPr lang="ru-RU" sz="2400" i="1" dirty="0" smtClean="0"/>
              <a:t> смоли </a:t>
            </a:r>
          </a:p>
          <a:p>
            <a:pPr>
              <a:buNone/>
            </a:pPr>
            <a:r>
              <a:rPr lang="ru-RU" sz="2400" i="1" dirty="0" smtClean="0"/>
              <a:t>    </a:t>
            </a:r>
            <a:r>
              <a:rPr lang="ru-RU" sz="2400" i="1" dirty="0" err="1" smtClean="0"/>
              <a:t>пластмаси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поділяють</a:t>
            </a:r>
            <a:r>
              <a:rPr lang="ru-RU" sz="2400" i="1" dirty="0" smtClean="0"/>
              <a:t> на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1"/>
                </a:solidFill>
              </a:rPr>
              <a:t>    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термопластичні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  <a:r>
              <a:rPr lang="ru-RU" sz="2400" i="1" dirty="0" err="1" smtClean="0"/>
              <a:t>і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термореактивні</a:t>
            </a:r>
            <a:r>
              <a:rPr lang="ru-RU" sz="2400" i="1" dirty="0" smtClean="0"/>
              <a:t>. </a:t>
            </a:r>
          </a:p>
          <a:p>
            <a:r>
              <a:rPr lang="ru-RU" sz="2400" b="1" i="1" dirty="0" err="1" smtClean="0">
                <a:solidFill>
                  <a:schemeClr val="accent1"/>
                </a:solidFill>
              </a:rPr>
              <a:t>Термопластичні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пластмаси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1"/>
                </a:solidFill>
              </a:rPr>
              <a:t>   (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термопласти</a:t>
            </a:r>
            <a:r>
              <a:rPr lang="ru-RU" sz="2400" b="1" i="1" dirty="0" smtClean="0">
                <a:solidFill>
                  <a:schemeClr val="accent1"/>
                </a:solidFill>
              </a:rPr>
              <a:t>)</a:t>
            </a:r>
            <a:r>
              <a:rPr lang="ru-RU" sz="2400" i="1" dirty="0" smtClean="0"/>
              <a:t> — </a:t>
            </a:r>
            <a:r>
              <a:rPr lang="ru-RU" sz="2400" i="1" dirty="0" err="1" smtClean="0"/>
              <a:t>це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такі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що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під</a:t>
            </a:r>
            <a:r>
              <a:rPr lang="ru-RU" sz="2400" i="1" dirty="0" smtClean="0"/>
              <a:t> час </a:t>
            </a:r>
          </a:p>
          <a:p>
            <a:pPr>
              <a:buNone/>
            </a:pPr>
            <a:r>
              <a:rPr lang="ru-RU" sz="2400" i="1" dirty="0" smtClean="0"/>
              <a:t>    </a:t>
            </a:r>
            <a:r>
              <a:rPr lang="ru-RU" sz="2400" i="1" dirty="0" err="1" smtClean="0"/>
              <a:t>нагріву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розм'якшуються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переходять</a:t>
            </a:r>
            <a:r>
              <a:rPr lang="ru-RU" sz="2400" i="1" dirty="0" smtClean="0"/>
              <a:t> у </a:t>
            </a:r>
          </a:p>
          <a:p>
            <a:pPr>
              <a:buNone/>
            </a:pPr>
            <a:r>
              <a:rPr lang="ru-RU" sz="2400" i="1" dirty="0" smtClean="0"/>
              <a:t>    </a:t>
            </a:r>
            <a:r>
              <a:rPr lang="ru-RU" sz="2400" i="1" dirty="0" err="1" smtClean="0"/>
              <a:t>в'язко</a:t>
            </a:r>
            <a:r>
              <a:rPr lang="ru-RU" sz="2400" i="1" dirty="0" smtClean="0"/>
              <a:t> текучий стан, а при </a:t>
            </a:r>
            <a:r>
              <a:rPr lang="ru-RU" sz="2400" i="1" dirty="0" err="1" smtClean="0"/>
              <a:t>охолодженні</a:t>
            </a:r>
            <a:r>
              <a:rPr lang="ru-RU" sz="2400" i="1" dirty="0" smtClean="0"/>
              <a:t>  </a:t>
            </a:r>
            <a:r>
              <a:rPr lang="ru-RU" sz="2400" i="1" dirty="0" err="1" smtClean="0"/>
              <a:t>затвердівають</a:t>
            </a:r>
            <a:r>
              <a:rPr lang="ru-RU" sz="2400" i="1" dirty="0" smtClean="0"/>
              <a:t>. Цей </a:t>
            </a:r>
            <a:r>
              <a:rPr lang="ru-RU" sz="2400" i="1" dirty="0" err="1" smtClean="0"/>
              <a:t>процес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повторюється</a:t>
            </a:r>
            <a:r>
              <a:rPr lang="ru-RU" sz="2400" i="1" dirty="0" smtClean="0"/>
              <a:t> при повторному </a:t>
            </a:r>
            <a:r>
              <a:rPr lang="ru-RU" sz="2400" i="1" dirty="0" err="1" smtClean="0"/>
              <a:t>нагріві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Тобто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такі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пластмаси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допускають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повторну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переробку</a:t>
            </a:r>
            <a:r>
              <a:rPr lang="ru-RU" sz="2400" i="1" dirty="0" smtClean="0"/>
              <a:t>. </a:t>
            </a:r>
          </a:p>
          <a:p>
            <a:r>
              <a:rPr lang="ru-RU" sz="2400" b="1" i="1" dirty="0" err="1" smtClean="0">
                <a:solidFill>
                  <a:schemeClr val="accent1"/>
                </a:solidFill>
              </a:rPr>
              <a:t>Термореактивні</a:t>
            </a:r>
            <a:r>
              <a:rPr lang="ru-RU" sz="2400" b="1" i="1" dirty="0" smtClean="0">
                <a:solidFill>
                  <a:schemeClr val="accent1"/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пластмаси</a:t>
            </a:r>
            <a:r>
              <a:rPr lang="ru-RU" sz="2400" b="1" i="1" dirty="0" smtClean="0">
                <a:solidFill>
                  <a:schemeClr val="accent1"/>
                </a:solidFill>
              </a:rPr>
              <a:t> (</a:t>
            </a:r>
            <a:r>
              <a:rPr lang="ru-RU" sz="2400" b="1" i="1" dirty="0" err="1" smtClean="0">
                <a:solidFill>
                  <a:schemeClr val="accent1"/>
                </a:solidFill>
              </a:rPr>
              <a:t>реактопласти</a:t>
            </a:r>
            <a:r>
              <a:rPr lang="ru-RU" sz="2400" b="1" i="1" dirty="0" smtClean="0">
                <a:solidFill>
                  <a:schemeClr val="accent1"/>
                </a:solidFill>
              </a:rPr>
              <a:t>) </a:t>
            </a:r>
            <a:r>
              <a:rPr lang="ru-RU" sz="2400" i="1" dirty="0" err="1" smtClean="0"/>
              <a:t>нагріваючись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розм'якшуються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але</a:t>
            </a:r>
            <a:r>
              <a:rPr lang="ru-RU" sz="2400" i="1" dirty="0" smtClean="0"/>
              <a:t> при </a:t>
            </a:r>
            <a:r>
              <a:rPr lang="ru-RU" sz="2400" i="1" dirty="0" err="1" smtClean="0"/>
              <a:t>певній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температурі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відбувається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полімеризація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внаслідок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якої</a:t>
            </a:r>
            <a:r>
              <a:rPr lang="ru-RU" sz="2400" i="1" dirty="0" smtClean="0"/>
              <a:t> смола переходить у </a:t>
            </a:r>
            <a:r>
              <a:rPr lang="ru-RU" sz="2400" i="1" dirty="0" err="1" smtClean="0"/>
              <a:t>твердий</a:t>
            </a:r>
            <a:r>
              <a:rPr lang="ru-RU" sz="2400" i="1" dirty="0" smtClean="0"/>
              <a:t> стан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повторна </a:t>
            </a:r>
            <a:r>
              <a:rPr lang="ru-RU" sz="2400" i="1" dirty="0" err="1" smtClean="0"/>
              <a:t>переробка</a:t>
            </a:r>
            <a:r>
              <a:rPr lang="ru-RU" sz="2400" i="1" dirty="0" smtClean="0"/>
              <a:t> таких </a:t>
            </a:r>
            <a:r>
              <a:rPr lang="ru-RU" sz="2400" i="1" dirty="0" err="1" smtClean="0"/>
              <a:t>пластмас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неможлива</a:t>
            </a:r>
            <a:r>
              <a:rPr lang="ru-RU" sz="2400" i="1" dirty="0" smtClean="0"/>
              <a:t>.</a:t>
            </a:r>
            <a:endParaRPr lang="ru-RU" sz="2400" dirty="0"/>
          </a:p>
        </p:txBody>
      </p:sp>
      <p:pic>
        <p:nvPicPr>
          <p:cNvPr id="4" name="Рисунок 3" descr="1282799543_1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215700"/>
            <a:ext cx="2376264" cy="268893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Autofit/>
          </a:bodyPr>
          <a:lstStyle/>
          <a:p>
            <a:r>
              <a:rPr lang="ru-RU" sz="4400" b="1" i="1" dirty="0" smtClean="0"/>
              <a:t>Система </a:t>
            </a:r>
            <a:r>
              <a:rPr lang="ru-RU" sz="4400" b="1" i="1" dirty="0" err="1" smtClean="0"/>
              <a:t>маркування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пластмас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ru-RU" sz="2000" i="1" dirty="0" smtClean="0"/>
              <a:t>Для </a:t>
            </a:r>
            <a:r>
              <a:rPr lang="ru-RU" sz="2000" i="1" dirty="0" err="1" smtClean="0"/>
              <a:t>створення</a:t>
            </a:r>
            <a:r>
              <a:rPr lang="ru-RU" sz="2000" i="1" dirty="0" smtClean="0"/>
              <a:t> умов для </a:t>
            </a:r>
            <a:r>
              <a:rPr lang="ru-RU" sz="2000" i="1" dirty="0" err="1" smtClean="0"/>
              <a:t>утилізації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пластикових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предметів</a:t>
            </a:r>
            <a:r>
              <a:rPr lang="ru-RU" sz="2000" i="1" dirty="0" smtClean="0"/>
              <a:t> одноразового </a:t>
            </a:r>
            <a:r>
              <a:rPr lang="ru-RU" sz="2000" i="1" dirty="0" err="1" smtClean="0"/>
              <a:t>використання</a:t>
            </a:r>
            <a:r>
              <a:rPr lang="ru-RU" sz="2000" i="1" dirty="0" smtClean="0"/>
              <a:t> в 1988 </a:t>
            </a:r>
            <a:r>
              <a:rPr lang="ru-RU" sz="2000" i="1" dirty="0" err="1" smtClean="0"/>
              <a:t>році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Співтовариством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Пластикової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індустрії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була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запроваджена</a:t>
            </a:r>
            <a:r>
              <a:rPr lang="ru-RU" sz="2000" i="1" dirty="0" smtClean="0"/>
              <a:t> система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ідентифікаційними</a:t>
            </a:r>
            <a:r>
              <a:rPr lang="ru-RU" sz="2000" i="1" dirty="0" smtClean="0"/>
              <a:t> кодами для </a:t>
            </a:r>
            <a:r>
              <a:rPr lang="ru-RU" sz="2000" i="1" dirty="0" err="1" smtClean="0"/>
              <a:t>маркування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всіх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видів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пластмас</a:t>
            </a:r>
            <a:r>
              <a:rPr lang="ru-RU" sz="2000" i="1" dirty="0" smtClean="0"/>
              <a:t> . </a:t>
            </a:r>
            <a:r>
              <a:rPr lang="ru-RU" sz="2000" i="1" dirty="0" err="1" smtClean="0"/>
              <a:t>Маркування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містить</a:t>
            </a:r>
            <a:r>
              <a:rPr lang="ru-RU" sz="2000" i="1" dirty="0" smtClean="0"/>
              <a:t> три </a:t>
            </a:r>
            <a:r>
              <a:rPr lang="ru-RU" sz="2000" i="1" dirty="0" err="1" smtClean="0"/>
              <a:t>стрілки</a:t>
            </a:r>
            <a:r>
              <a:rPr lang="ru-RU" sz="2000" i="1" dirty="0" smtClean="0"/>
              <a:t> у </a:t>
            </a:r>
            <a:r>
              <a:rPr lang="ru-RU" sz="2000" i="1" dirty="0" err="1" smtClean="0"/>
              <a:t>формі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трикутника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всередині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якого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поміщена</a:t>
            </a:r>
            <a:r>
              <a:rPr lang="ru-RU" sz="2000" i="1" dirty="0" smtClean="0"/>
              <a:t> цифра,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означає</a:t>
            </a:r>
            <a:r>
              <a:rPr lang="ru-RU" sz="2000" i="1" dirty="0" smtClean="0"/>
              <a:t> тип пластика:</a:t>
            </a:r>
            <a:endParaRPr lang="ru-RU" sz="2000" dirty="0"/>
          </a:p>
        </p:txBody>
      </p:sp>
      <p:pic>
        <p:nvPicPr>
          <p:cNvPr id="4" name="Рисунок 3" descr="fact_plastikovaia_posuda_0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2166" y="3140968"/>
            <a:ext cx="7386535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err="1" smtClean="0"/>
              <a:t>Види</a:t>
            </a:r>
            <a:r>
              <a:rPr lang="ru-RU" sz="5400" b="1" i="1" dirty="0" smtClean="0"/>
              <a:t> </a:t>
            </a:r>
            <a:r>
              <a:rPr lang="ru-RU" sz="5400" b="1" i="1" dirty="0" err="1" smtClean="0"/>
              <a:t>пластмас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520280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/>
              <a:t>Поліетилентерефталат</a:t>
            </a:r>
            <a:r>
              <a:rPr lang="ru-RU" i="1" dirty="0" smtClean="0"/>
              <a:t> (</a:t>
            </a:r>
            <a:r>
              <a:rPr lang="en-US" i="1" dirty="0" smtClean="0"/>
              <a:t>PETE/PET) </a:t>
            </a:r>
            <a:r>
              <a:rPr lang="ru-RU" i="1" dirty="0" err="1" smtClean="0"/>
              <a:t>Найпоширеніший</a:t>
            </a:r>
            <a:r>
              <a:rPr lang="ru-RU" i="1" dirty="0" smtClean="0"/>
              <a:t> вид </a:t>
            </a:r>
            <a:r>
              <a:rPr lang="ru-RU" i="1" dirty="0" err="1" smtClean="0"/>
              <a:t>пластмас</a:t>
            </a:r>
            <a:r>
              <a:rPr lang="ru-RU" i="1" dirty="0" smtClean="0"/>
              <a:t>. В </a:t>
            </a:r>
            <a:r>
              <a:rPr lang="ru-RU" i="1" dirty="0" err="1" smtClean="0"/>
              <a:t>пляшки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виготовляються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поліетилентерефталату</a:t>
            </a:r>
            <a:r>
              <a:rPr lang="ru-RU" i="1" dirty="0" smtClean="0"/>
              <a:t>, </a:t>
            </a:r>
            <a:r>
              <a:rPr lang="ru-RU" i="1" dirty="0" err="1" smtClean="0"/>
              <a:t>розливають</a:t>
            </a:r>
            <a:r>
              <a:rPr lang="ru-RU" i="1" dirty="0" smtClean="0"/>
              <a:t> </a:t>
            </a:r>
            <a:r>
              <a:rPr lang="ru-RU" i="1" dirty="0" err="1" smtClean="0"/>
              <a:t>різні</a:t>
            </a:r>
            <a:r>
              <a:rPr lang="ru-RU" i="1" dirty="0" smtClean="0"/>
              <a:t> </a:t>
            </a:r>
            <a:r>
              <a:rPr lang="ru-RU" i="1" dirty="0" err="1" smtClean="0"/>
              <a:t>напої</a:t>
            </a:r>
            <a:r>
              <a:rPr lang="ru-RU" i="1" dirty="0" smtClean="0"/>
              <a:t>, </a:t>
            </a:r>
            <a:r>
              <a:rPr lang="ru-RU" i="1" dirty="0" err="1" smtClean="0"/>
              <a:t>соняшникову</a:t>
            </a:r>
            <a:r>
              <a:rPr lang="ru-RU" i="1" dirty="0" smtClean="0"/>
              <a:t> </a:t>
            </a:r>
            <a:r>
              <a:rPr lang="ru-RU" i="1" dirty="0" err="1" smtClean="0"/>
              <a:t>олію</a:t>
            </a:r>
            <a:r>
              <a:rPr lang="ru-RU" i="1" dirty="0" smtClean="0"/>
              <a:t>, </a:t>
            </a:r>
            <a:r>
              <a:rPr lang="ru-RU" i="1" dirty="0" err="1" smtClean="0"/>
              <a:t>кетчупи</a:t>
            </a:r>
            <a:r>
              <a:rPr lang="ru-RU" i="1" dirty="0" smtClean="0"/>
              <a:t>, </a:t>
            </a:r>
            <a:r>
              <a:rPr lang="ru-RU" i="1" dirty="0" err="1" smtClean="0"/>
              <a:t>майонези</a:t>
            </a:r>
            <a:r>
              <a:rPr lang="ru-RU" i="1" dirty="0" smtClean="0"/>
              <a:t>, </a:t>
            </a:r>
            <a:r>
              <a:rPr lang="ru-RU" i="1" dirty="0" err="1" smtClean="0"/>
              <a:t>косметичні</a:t>
            </a:r>
            <a:r>
              <a:rPr lang="ru-RU" i="1" dirty="0" smtClean="0"/>
              <a:t> </a:t>
            </a:r>
            <a:r>
              <a:rPr lang="ru-RU" i="1" dirty="0" err="1" smtClean="0"/>
              <a:t>засоби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Переваги</a:t>
            </a:r>
            <a:r>
              <a:rPr lang="ru-RU" i="1" dirty="0" smtClean="0"/>
              <a:t>: дешевизна, </a:t>
            </a:r>
            <a:r>
              <a:rPr lang="ru-RU" i="1" dirty="0" err="1" smtClean="0"/>
              <a:t>міцність</a:t>
            </a:r>
            <a:r>
              <a:rPr lang="ru-RU" i="1" dirty="0" smtClean="0"/>
              <a:t>, </a:t>
            </a:r>
            <a:r>
              <a:rPr lang="ru-RU" i="1" dirty="0" err="1" smtClean="0"/>
              <a:t>безпечність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Недоліки</a:t>
            </a:r>
            <a:r>
              <a:rPr lang="ru-RU" i="1" dirty="0" smtClean="0"/>
              <a:t>: </a:t>
            </a:r>
            <a:r>
              <a:rPr lang="ru-RU" i="1" dirty="0" err="1" smtClean="0"/>
              <a:t>низькі</a:t>
            </a:r>
            <a:r>
              <a:rPr lang="ru-RU" i="1" dirty="0" smtClean="0"/>
              <a:t> </a:t>
            </a:r>
            <a:r>
              <a:rPr lang="ru-RU" i="1" dirty="0" err="1" smtClean="0"/>
              <a:t>бар'єрні</a:t>
            </a:r>
            <a:r>
              <a:rPr lang="ru-RU" i="1" dirty="0" smtClean="0"/>
              <a:t> </a:t>
            </a:r>
            <a:r>
              <a:rPr lang="ru-RU" i="1" dirty="0" err="1" smtClean="0"/>
              <a:t>властивості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4" name="Рисунок 3" descr="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933056"/>
            <a:ext cx="4032448" cy="26882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/>
          <a:lstStyle/>
          <a:p>
            <a:pPr algn="ctr"/>
            <a:r>
              <a:rPr lang="ru-RU" sz="4800" b="1" i="1" dirty="0" err="1" smtClean="0"/>
              <a:t>Види</a:t>
            </a:r>
            <a:r>
              <a:rPr lang="ru-RU" sz="4800" b="1" i="1" dirty="0" smtClean="0"/>
              <a:t> </a:t>
            </a:r>
            <a:r>
              <a:rPr lang="ru-RU" sz="4800" b="1" i="1" dirty="0" err="1" smtClean="0"/>
              <a:t>пластмас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3149704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err="1" smtClean="0"/>
              <a:t>Поліетилен</a:t>
            </a:r>
            <a:r>
              <a:rPr lang="ru-RU" i="1" dirty="0" smtClean="0"/>
              <a:t> </a:t>
            </a:r>
            <a:r>
              <a:rPr lang="ru-RU" i="1" dirty="0" err="1" smtClean="0"/>
              <a:t>високої</a:t>
            </a:r>
            <a:r>
              <a:rPr lang="ru-RU" i="1" dirty="0" smtClean="0"/>
              <a:t> </a:t>
            </a:r>
            <a:r>
              <a:rPr lang="ru-RU" i="1" dirty="0" err="1" smtClean="0"/>
              <a:t>щільності</a:t>
            </a:r>
            <a:r>
              <a:rPr lang="ru-RU" i="1" dirty="0" smtClean="0"/>
              <a:t> (</a:t>
            </a:r>
            <a:r>
              <a:rPr lang="en-US" i="1" dirty="0" smtClean="0"/>
              <a:t>HDPE) </a:t>
            </a:r>
            <a:r>
              <a:rPr lang="ru-RU" i="1" dirty="0" err="1" smtClean="0"/>
              <a:t>Із</a:t>
            </a:r>
            <a:r>
              <a:rPr lang="ru-RU" i="1" dirty="0" smtClean="0"/>
              <a:t> </a:t>
            </a:r>
            <a:r>
              <a:rPr lang="ru-RU" i="1" dirty="0" err="1" smtClean="0"/>
              <a:t>поліетилену</a:t>
            </a:r>
            <a:r>
              <a:rPr lang="ru-RU" i="1" dirty="0" smtClean="0"/>
              <a:t> </a:t>
            </a:r>
            <a:r>
              <a:rPr lang="ru-RU" i="1" dirty="0" err="1" smtClean="0"/>
              <a:t>високої</a:t>
            </a:r>
            <a:r>
              <a:rPr lang="ru-RU" i="1" dirty="0" smtClean="0"/>
              <a:t> </a:t>
            </a:r>
            <a:r>
              <a:rPr lang="ru-RU" i="1" dirty="0" err="1" smtClean="0"/>
              <a:t>щільності</a:t>
            </a:r>
            <a:r>
              <a:rPr lang="ru-RU" i="1" dirty="0" smtClean="0"/>
              <a:t> </a:t>
            </a:r>
            <a:r>
              <a:rPr lang="ru-RU" i="1" dirty="0" err="1" smtClean="0"/>
              <a:t>виготовляються</a:t>
            </a:r>
            <a:r>
              <a:rPr lang="ru-RU" i="1" dirty="0" smtClean="0"/>
              <a:t> </a:t>
            </a:r>
            <a:r>
              <a:rPr lang="ru-RU" i="1" dirty="0" err="1" smtClean="0"/>
              <a:t>флакони</a:t>
            </a:r>
            <a:r>
              <a:rPr lang="ru-RU" i="1" dirty="0" smtClean="0"/>
              <a:t> для шампуней, </a:t>
            </a:r>
            <a:r>
              <a:rPr lang="ru-RU" i="1" dirty="0" err="1" smtClean="0"/>
              <a:t>косметичних</a:t>
            </a:r>
            <a:r>
              <a:rPr lang="ru-RU" i="1" dirty="0" smtClean="0"/>
              <a:t> та </a:t>
            </a:r>
            <a:r>
              <a:rPr lang="ru-RU" i="1" dirty="0" err="1" smtClean="0"/>
              <a:t>миючих</a:t>
            </a:r>
            <a:r>
              <a:rPr lang="ru-RU" i="1" dirty="0" smtClean="0"/>
              <a:t> </a:t>
            </a:r>
            <a:r>
              <a:rPr lang="ru-RU" i="1" dirty="0" err="1" smtClean="0"/>
              <a:t>засобів</a:t>
            </a:r>
            <a:r>
              <a:rPr lang="ru-RU" i="1" dirty="0" smtClean="0"/>
              <a:t>, </a:t>
            </a:r>
            <a:r>
              <a:rPr lang="ru-RU" i="1" dirty="0" err="1" smtClean="0"/>
              <a:t>каністри</a:t>
            </a:r>
            <a:r>
              <a:rPr lang="ru-RU" i="1" dirty="0" smtClean="0"/>
              <a:t> для </a:t>
            </a:r>
            <a:r>
              <a:rPr lang="ru-RU" i="1" dirty="0" err="1" smtClean="0"/>
              <a:t>моторних</a:t>
            </a:r>
            <a:r>
              <a:rPr lang="ru-RU" i="1" dirty="0" smtClean="0"/>
              <a:t> </a:t>
            </a:r>
            <a:r>
              <a:rPr lang="ru-RU" i="1" dirty="0" err="1" smtClean="0"/>
              <a:t>мастил</a:t>
            </a:r>
            <a:r>
              <a:rPr lang="ru-RU" i="1" dirty="0" smtClean="0"/>
              <a:t>, </a:t>
            </a:r>
            <a:r>
              <a:rPr lang="ru-RU" i="1" dirty="0" err="1" smtClean="0"/>
              <a:t>одноразовий</a:t>
            </a:r>
            <a:r>
              <a:rPr lang="ru-RU" i="1" dirty="0" smtClean="0"/>
              <a:t> посуд, </a:t>
            </a:r>
            <a:r>
              <a:rPr lang="ru-RU" i="1" dirty="0" err="1" smtClean="0"/>
              <a:t>контейнери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ємності</a:t>
            </a:r>
            <a:r>
              <a:rPr lang="ru-RU" i="1" dirty="0" smtClean="0"/>
              <a:t> для </a:t>
            </a:r>
            <a:r>
              <a:rPr lang="ru-RU" i="1" dirty="0" err="1" smtClean="0"/>
              <a:t>продуктів</a:t>
            </a:r>
            <a:r>
              <a:rPr lang="ru-RU" i="1" dirty="0" smtClean="0"/>
              <a:t> </a:t>
            </a:r>
            <a:r>
              <a:rPr lang="ru-RU" i="1" dirty="0" err="1" smtClean="0"/>
              <a:t>харчування</a:t>
            </a:r>
            <a:r>
              <a:rPr lang="ru-RU" i="1" dirty="0" smtClean="0"/>
              <a:t>, </a:t>
            </a:r>
            <a:r>
              <a:rPr lang="ru-RU" i="1" dirty="0" err="1" smtClean="0"/>
              <a:t>контейнери</a:t>
            </a:r>
            <a:r>
              <a:rPr lang="ru-RU" i="1" dirty="0" smtClean="0"/>
              <a:t> </a:t>
            </a:r>
            <a:r>
              <a:rPr lang="ru-RU" i="1" dirty="0" err="1" smtClean="0"/>
              <a:t>для</a:t>
            </a:r>
            <a:r>
              <a:rPr lang="ru-RU" i="1" dirty="0" smtClean="0"/>
              <a:t> </a:t>
            </a:r>
            <a:r>
              <a:rPr lang="ru-RU" i="1" dirty="0" err="1" smtClean="0"/>
              <a:t>заморожування</a:t>
            </a:r>
            <a:r>
              <a:rPr lang="ru-RU" i="1" dirty="0" smtClean="0"/>
              <a:t> </a:t>
            </a:r>
            <a:r>
              <a:rPr lang="ru-RU" i="1" dirty="0" err="1" smtClean="0"/>
              <a:t>продуктів</a:t>
            </a:r>
            <a:r>
              <a:rPr lang="ru-RU" i="1" dirty="0" smtClean="0"/>
              <a:t>, </a:t>
            </a:r>
            <a:r>
              <a:rPr lang="ru-RU" i="1" dirty="0" err="1" smtClean="0"/>
              <a:t>іграшки</a:t>
            </a:r>
            <a:r>
              <a:rPr lang="ru-RU" i="1" dirty="0" smtClean="0"/>
              <a:t>. </a:t>
            </a:r>
          </a:p>
          <a:p>
            <a:r>
              <a:rPr lang="ru-RU" i="1" dirty="0" err="1" smtClean="0"/>
              <a:t>Переваги</a:t>
            </a:r>
            <a:r>
              <a:rPr lang="ru-RU" i="1" dirty="0" smtClean="0"/>
              <a:t>: дешевизна, </a:t>
            </a:r>
            <a:r>
              <a:rPr lang="ru-RU" i="1" dirty="0" err="1" smtClean="0"/>
              <a:t>безпечність</a:t>
            </a:r>
            <a:r>
              <a:rPr lang="ru-RU" i="1" dirty="0" smtClean="0"/>
              <a:t>, </a:t>
            </a:r>
            <a:r>
              <a:rPr lang="ru-RU" i="1" dirty="0" err="1" smtClean="0"/>
              <a:t>міцність</a:t>
            </a:r>
            <a:r>
              <a:rPr lang="ru-RU" i="1" dirty="0" smtClean="0"/>
              <a:t>, </a:t>
            </a:r>
            <a:r>
              <a:rPr lang="ru-RU" i="1" dirty="0" err="1" smtClean="0"/>
              <a:t>легкість</a:t>
            </a:r>
            <a:r>
              <a:rPr lang="ru-RU" i="1" dirty="0" smtClean="0"/>
              <a:t> </a:t>
            </a:r>
            <a:r>
              <a:rPr lang="ru-RU" i="1" dirty="0" err="1" smtClean="0"/>
              <a:t>переробки</a:t>
            </a:r>
            <a:r>
              <a:rPr lang="ru-RU" i="1" dirty="0" smtClean="0"/>
              <a:t>, </a:t>
            </a:r>
            <a:r>
              <a:rPr lang="ru-RU" i="1" dirty="0" err="1" smtClean="0"/>
              <a:t>стійкість</a:t>
            </a:r>
            <a:r>
              <a:rPr lang="ru-RU" i="1" dirty="0" smtClean="0"/>
              <a:t> до масел. </a:t>
            </a:r>
          </a:p>
          <a:p>
            <a:r>
              <a:rPr lang="ru-RU" i="1" dirty="0" err="1" smtClean="0"/>
              <a:t>Недоліки</a:t>
            </a:r>
            <a:r>
              <a:rPr lang="ru-RU" i="1" dirty="0" smtClean="0"/>
              <a:t>: -</a:t>
            </a:r>
            <a:r>
              <a:rPr lang="ru-RU" i="1" dirty="0" err="1" smtClean="0"/>
              <a:t>уразливі</a:t>
            </a:r>
            <a:r>
              <a:rPr lang="ru-RU" i="1" dirty="0" smtClean="0"/>
              <a:t> для </a:t>
            </a:r>
            <a:r>
              <a:rPr lang="ru-RU" i="1" dirty="0" err="1" smtClean="0"/>
              <a:t>газів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тому </a:t>
            </a:r>
            <a:r>
              <a:rPr lang="ru-RU" i="1" dirty="0" err="1" smtClean="0"/>
              <a:t>непридатні</a:t>
            </a:r>
            <a:r>
              <a:rPr lang="ru-RU" i="1" dirty="0" smtClean="0"/>
              <a:t> для </a:t>
            </a:r>
            <a:r>
              <a:rPr lang="ru-RU" i="1" dirty="0" err="1" smtClean="0"/>
              <a:t>пакування</a:t>
            </a:r>
            <a:r>
              <a:rPr lang="ru-RU" i="1" dirty="0" smtClean="0"/>
              <a:t> </a:t>
            </a:r>
            <a:r>
              <a:rPr lang="ru-RU" i="1" dirty="0" err="1" smtClean="0"/>
              <a:t>продуктів</a:t>
            </a:r>
            <a:endParaRPr lang="ru-RU" dirty="0"/>
          </a:p>
        </p:txBody>
      </p:sp>
      <p:pic>
        <p:nvPicPr>
          <p:cNvPr id="6" name="Рисунок 5" descr="1253115628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3933056"/>
            <a:ext cx="4032448" cy="269074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168</TotalTime>
  <Words>433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Пластмаси</vt:lpstr>
      <vt:lpstr>Пластична маса (пластмаса) — штучно створені матеріали на основі синтетичних або природних полімерів.</vt:lpstr>
      <vt:lpstr> Пластмаси формуються  при підвищеній  температурі у той час  коли вони мають високу  пластичність. Сировиною  для отримання полімерів є нафта, природний газ, кам'яне вугілля, сланці. Поширенню пластмас сприяють їх мала густина, що значно зменшує масу деталей, висока корозійна стійкість, широкий діапазон властивостей.</vt:lpstr>
      <vt:lpstr>Наповнювачі та пластифікати </vt:lpstr>
      <vt:lpstr>Добавки:</vt:lpstr>
      <vt:lpstr>Класифікація пластмас</vt:lpstr>
      <vt:lpstr>Система маркування пластмас</vt:lpstr>
      <vt:lpstr>Види пластмас</vt:lpstr>
      <vt:lpstr>Види пластмас</vt:lpstr>
      <vt:lpstr>Види пластмас</vt:lpstr>
      <vt:lpstr>Види пластмас</vt:lpstr>
      <vt:lpstr>Види пластмас</vt:lpstr>
      <vt:lpstr>Дякую за увагу 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 Лазарев</dc:creator>
  <cp:lastModifiedBy>Андрей Лазарев</cp:lastModifiedBy>
  <cp:revision>18</cp:revision>
  <dcterms:created xsi:type="dcterms:W3CDTF">2014-11-11T17:59:22Z</dcterms:created>
  <dcterms:modified xsi:type="dcterms:W3CDTF">2015-01-27T15:52:35Z</dcterms:modified>
</cp:coreProperties>
</file>