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D"/>
    <a:srgbClr val="FFFFCC"/>
    <a:srgbClr val="FFFF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89" d="100"/>
          <a:sy n="89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FC050-7B87-4439-BD78-122090DA78D1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1402-CA6A-43D4-8697-14CA71581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6F3B-6859-4E81-AD64-6A90D4630DD3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A88D-A165-46FA-9FEE-3DD79575F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69B3-69A2-498A-A78B-506B0B19A50A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6F3A-D1E2-41E8-A1E8-809E11803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D731-7195-4367-BB84-AE51C273C22D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C611-1714-4CD2-ADC6-6EA35A894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A870A-5F41-4636-9896-697B9377C36F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B58B-2642-4257-A52A-2744251D0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5187-9A7A-447B-8D13-73A76E955CD0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D380F-CB14-43B4-A44B-ABAFC8BF7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F6D2-3705-4EA8-964A-CBEA0FABFF59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1C1EC-985F-42BF-8A06-520AFEB37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22697-AE87-4B1F-95CD-9A7C8F2011D5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4EB2-1038-4A0C-A55D-CD5437451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6B418-4F8A-4F86-9E43-33CA2937A812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C484-95FB-47C9-803C-F8F736F40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28DA-AB7A-4D1B-B4C3-E9ADACF4A527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C2B13-87E1-475E-86B2-57D7EA1B9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D943-D3C7-4F92-9546-ADC867474C9F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DDF8-D6E6-4D52-9AFA-E0809D310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BC6DB7-A3FF-4BAC-8849-9BF9038DF29A}" type="datetimeFigureOut">
              <a:rPr lang="ru-RU"/>
              <a:pPr>
                <a:defRPr/>
              </a:pPr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634ABD-51A8-4BAA-B1B5-F64721488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214313" y="928688"/>
            <a:ext cx="8643937" cy="3000375"/>
          </a:xfrm>
        </p:spPr>
        <p:txBody>
          <a:bodyPr/>
          <a:lstStyle/>
          <a:p>
            <a:pPr eaLnBrk="1" hangingPunct="1"/>
            <a:r>
              <a:rPr lang="uk-UA" sz="7200" b="1" u="sng" smtClean="0">
                <a:solidFill>
                  <a:srgbClr val="FF0000"/>
                </a:solidFill>
                <a:latin typeface="Comic Sans MS" pitchFamily="66" charset="0"/>
              </a:rPr>
              <a:t>Нетоксичні технології</a:t>
            </a:r>
            <a:endParaRPr lang="ru-RU" sz="7200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25" y="4357688"/>
            <a:ext cx="6786563" cy="2185987"/>
          </a:xfrm>
          <a:solidFill>
            <a:srgbClr val="FFFFDD"/>
          </a:solidFill>
        </p:spPr>
        <p:txBody>
          <a:bodyPr/>
          <a:lstStyle/>
          <a:p>
            <a:pPr algn="r" eaLnBrk="1" hangingPunct="1"/>
            <a:r>
              <a:rPr lang="uk-UA" smtClean="0">
                <a:solidFill>
                  <a:schemeClr val="tx1"/>
                </a:solidFill>
              </a:rPr>
              <a:t>Підготувала</a:t>
            </a:r>
          </a:p>
          <a:p>
            <a:pPr algn="r" eaLnBrk="1" hangingPunct="1"/>
            <a:r>
              <a:rPr lang="uk-UA" smtClean="0">
                <a:solidFill>
                  <a:schemeClr val="tx1"/>
                </a:solidFill>
              </a:rPr>
              <a:t>збірна команда Київського району</a:t>
            </a:r>
          </a:p>
          <a:p>
            <a:pPr algn="r" eaLnBrk="1" hangingPunct="1"/>
            <a:r>
              <a:rPr lang="en-US" smtClean="0">
                <a:solidFill>
                  <a:schemeClr val="tx1"/>
                </a:solidFill>
              </a:rPr>
              <a:t>“Sunrise”</a:t>
            </a:r>
            <a:endParaRPr lang="uk-UA" smtClean="0">
              <a:solidFill>
                <a:schemeClr val="tx1"/>
              </a:solidFill>
            </a:endParaRPr>
          </a:p>
          <a:p>
            <a:pPr algn="r" eaLnBrk="1" hangingPunct="1"/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uk-UA" b="1" u="sng" smtClean="0">
                <a:solidFill>
                  <a:srgbClr val="FF0000"/>
                </a:solidFill>
                <a:latin typeface="Comic Sans MS" pitchFamily="66" charset="0"/>
              </a:rPr>
              <a:t>Висновки</a:t>
            </a:r>
            <a:endParaRPr lang="ru-RU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501063" cy="5572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       Отже, наша команда: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mtClean="0"/>
              <a:t>визначила, що саме називають токсичними речовинами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mtClean="0"/>
              <a:t>дослідила ставлення світу до проблем екології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mtClean="0"/>
              <a:t>роздивилася небезпечні речовини, що використовуються на виробництвах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mtClean="0"/>
              <a:t>описала їхню токсичну дію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mtClean="0"/>
              <a:t>запропонувала альтернативні шляхи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mtClean="0"/>
              <a:t>оцінила якість наданих порад</a:t>
            </a: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01063" y="142875"/>
            <a:ext cx="500062" cy="500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501063" y="142875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 9</a:t>
            </a:r>
            <a:endParaRPr lang="ru-RU" sz="2800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2143125"/>
            <a:ext cx="8229600" cy="1143000"/>
          </a:xfrm>
        </p:spPr>
        <p:txBody>
          <a:bodyPr/>
          <a:lstStyle/>
          <a:p>
            <a:r>
              <a:rPr lang="uk-UA" sz="8000" b="1" u="sng" smtClean="0">
                <a:solidFill>
                  <a:srgbClr val="FF0000"/>
                </a:solidFill>
              </a:rPr>
              <a:t>Дякуємо за увагу!</a:t>
            </a:r>
            <a:endParaRPr lang="ru-RU" sz="8000" b="1" u="sng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6625" y="5786438"/>
            <a:ext cx="1714500" cy="857250"/>
          </a:xfrm>
          <a:prstGeom prst="rect">
            <a:avLst/>
          </a:prstGeom>
          <a:solidFill>
            <a:srgbClr val="FFFFDD"/>
          </a:solidFill>
          <a:ln>
            <a:solidFill>
              <a:srgbClr val="FFF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6625" y="5786438"/>
            <a:ext cx="1714500" cy="857250"/>
          </a:xfrm>
          <a:prstGeom prst="rect">
            <a:avLst/>
          </a:prstGeom>
          <a:solidFill>
            <a:srgbClr val="FFFFDD"/>
          </a:solidFill>
          <a:ln>
            <a:solidFill>
              <a:srgbClr val="FFF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smtClean="0">
                <a:solidFill>
                  <a:srgbClr val="FF0000"/>
                </a:solidFill>
                <a:latin typeface="Comic Sans MS" pitchFamily="66" charset="0"/>
              </a:rPr>
              <a:t>Токсичні речовини</a:t>
            </a:r>
            <a:endParaRPr lang="ru-RU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428750"/>
            <a:ext cx="8572500" cy="33289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mtClean="0"/>
              <a:t> – це речовини, які викликають отруєння усього організму людини, впливають на окремі системи людського організму або завдають шкоди навколишньому середовищу</a:t>
            </a:r>
            <a:r>
              <a:rPr lang="en-US" smtClean="0"/>
              <a:t>.</a:t>
            </a:r>
            <a:endParaRPr lang="ru-RU" sz="2400" b="1" smtClean="0"/>
          </a:p>
          <a:p>
            <a:pPr algn="r"/>
            <a:endParaRPr lang="ru-RU" smtClean="0"/>
          </a:p>
          <a:p>
            <a:pPr>
              <a:buFont typeface="Arial" charset="0"/>
              <a:buNone/>
            </a:pPr>
            <a:endParaRPr lang="uk-UA" smtClean="0"/>
          </a:p>
          <a:p>
            <a:pPr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14340" name="Содержимое 4"/>
          <p:cNvSpPr>
            <a:spLocks noGrp="1"/>
          </p:cNvSpPr>
          <p:nvPr>
            <p:ph sz="half" idx="2"/>
          </p:nvPr>
        </p:nvSpPr>
        <p:spPr>
          <a:xfrm>
            <a:off x="2500313" y="3357563"/>
            <a:ext cx="4038600" cy="1482725"/>
          </a:xfrm>
        </p:spPr>
        <p:txBody>
          <a:bodyPr/>
          <a:lstStyle/>
          <a:p>
            <a:r>
              <a:rPr lang="ru-RU" b="1" smtClean="0"/>
              <a:t>Подразнюючі</a:t>
            </a:r>
          </a:p>
          <a:p>
            <a:r>
              <a:rPr lang="ru-RU" b="1" smtClean="0"/>
              <a:t>Мутагенні </a:t>
            </a:r>
          </a:p>
          <a:p>
            <a:r>
              <a:rPr lang="ru-RU" b="1" smtClean="0"/>
              <a:t>Канцерогенні</a:t>
            </a:r>
          </a:p>
          <a:p>
            <a:r>
              <a:rPr lang="ru-RU" b="1" smtClean="0"/>
              <a:t>Наркотичні</a:t>
            </a:r>
            <a:endParaRPr lang="ru-RU" smtClean="0"/>
          </a:p>
          <a:p>
            <a:r>
              <a:rPr lang="ru-RU" b="1" smtClean="0"/>
              <a:t>Задушливі</a:t>
            </a:r>
            <a:endParaRPr lang="ru-RU" smtClean="0"/>
          </a:p>
          <a:p>
            <a:r>
              <a:rPr lang="ru-RU" b="1" smtClean="0"/>
              <a:t>Сенсибілізатори</a:t>
            </a:r>
            <a:endParaRPr lang="ru-RU" smtClean="0"/>
          </a:p>
          <a:p>
            <a:pPr algn="r"/>
            <a:endParaRPr lang="ru-RU" b="1" smtClean="0"/>
          </a:p>
          <a:p>
            <a:pPr algn="r">
              <a:buFont typeface="Arial" charset="0"/>
              <a:buNone/>
            </a:pPr>
            <a:endParaRPr lang="ru-RU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429000"/>
            <a:ext cx="292893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8501063" y="142875"/>
            <a:ext cx="500062" cy="500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8572500" y="1428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1</a:t>
            </a:r>
            <a:endParaRPr lang="ru-RU" sz="2800" b="1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42875" y="571500"/>
            <a:ext cx="9144000" cy="1143000"/>
          </a:xfrm>
        </p:spPr>
        <p:txBody>
          <a:bodyPr/>
          <a:lstStyle/>
          <a:p>
            <a:r>
              <a:rPr lang="uk-UA" sz="3500" b="1" u="sng" smtClean="0">
                <a:solidFill>
                  <a:srgbClr val="FF0000"/>
                </a:solidFill>
                <a:latin typeface="Comic Sans MS" pitchFamily="66" charset="0"/>
              </a:rPr>
              <a:t>Світ почав турбуватися проблемами екології</a:t>
            </a:r>
            <a:endParaRPr lang="ru-RU" sz="3500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7" descr="http://www.tapety-wallpapers.eu/upload/640x480/planeta-zeme-jinak-10-06-2009-08-27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6381750" cy="48577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5363" name="Picture 11" descr="http://nifiga-sebe.ru/uploads/posts/2010-10/1286202898_bv1cppfye7nydq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785938"/>
            <a:ext cx="3643312" cy="48577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501063" y="142875"/>
            <a:ext cx="500062" cy="500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572500" y="1428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2</a:t>
            </a:r>
            <a:endParaRPr lang="ru-RU" sz="2800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-214313" y="0"/>
            <a:ext cx="9358313" cy="1143000"/>
          </a:xfrm>
        </p:spPr>
        <p:txBody>
          <a:bodyPr/>
          <a:lstStyle/>
          <a:p>
            <a:r>
              <a:rPr lang="uk-UA" sz="3600" b="1" u="sng" smtClean="0">
                <a:solidFill>
                  <a:srgbClr val="FF0000"/>
                </a:solidFill>
                <a:latin typeface="Comic Sans MS" pitchFamily="66" charset="0"/>
              </a:rPr>
              <a:t>Використання ртуті </a:t>
            </a:r>
            <a:r>
              <a:rPr lang="en-US" sz="3600" b="1" u="sng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3600" b="1" u="sng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sz="3600" b="1" u="sng" smtClean="0">
                <a:solidFill>
                  <a:srgbClr val="FF0000"/>
                </a:solidFill>
                <a:latin typeface="Comic Sans MS" pitchFamily="66" charset="0"/>
              </a:rPr>
              <a:t>та її альтернативи</a:t>
            </a:r>
            <a:endParaRPr lang="ru-RU" sz="3600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63" y="3286125"/>
            <a:ext cx="2286000" cy="1906588"/>
          </a:xfrm>
          <a:ln>
            <a:solidFill>
              <a:srgbClr val="C00000"/>
            </a:solidFill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25"/>
            <a:ext cx="2333625" cy="1549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1285875"/>
            <a:ext cx="2286000" cy="15954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2" name="Двойная стрелка влево/вверх 11"/>
          <p:cNvSpPr/>
          <p:nvPr/>
        </p:nvSpPr>
        <p:spPr>
          <a:xfrm rot="8096342">
            <a:off x="2781300" y="2698750"/>
            <a:ext cx="611188" cy="642938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215188" y="3357563"/>
            <a:ext cx="428625" cy="6429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86625" y="5786438"/>
            <a:ext cx="1714500" cy="857250"/>
          </a:xfrm>
          <a:prstGeom prst="rect">
            <a:avLst/>
          </a:prstGeom>
          <a:solidFill>
            <a:srgbClr val="FFFFDD"/>
          </a:solidFill>
          <a:ln>
            <a:solidFill>
              <a:srgbClr val="FFF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4143375"/>
            <a:ext cx="1797050" cy="22145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2928938" y="5500688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01063" y="142875"/>
            <a:ext cx="500062" cy="500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5" name="TextBox 15"/>
          <p:cNvSpPr txBox="1">
            <a:spLocks noChangeArrowheads="1"/>
          </p:cNvSpPr>
          <p:nvPr/>
        </p:nvSpPr>
        <p:spPr bwMode="auto">
          <a:xfrm>
            <a:off x="8572500" y="1428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3</a:t>
            </a:r>
            <a:endParaRPr lang="ru-RU" sz="2800" b="1"/>
          </a:p>
        </p:txBody>
      </p:sp>
      <p:sp>
        <p:nvSpPr>
          <p:cNvPr id="16396" name="TextBox 16"/>
          <p:cNvSpPr txBox="1">
            <a:spLocks noChangeArrowheads="1"/>
          </p:cNvSpPr>
          <p:nvPr/>
        </p:nvSpPr>
        <p:spPr bwMode="auto">
          <a:xfrm>
            <a:off x="3286125" y="521493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Сплав галінстан</a:t>
            </a:r>
            <a:endParaRPr lang="ru-RU" b="1"/>
          </a:p>
        </p:txBody>
      </p:sp>
      <p:sp>
        <p:nvSpPr>
          <p:cNvPr id="16397" name="TextBox 17"/>
          <p:cNvSpPr txBox="1">
            <a:spLocks noChangeArrowheads="1"/>
          </p:cNvSpPr>
          <p:nvPr/>
        </p:nvSpPr>
        <p:spPr bwMode="auto">
          <a:xfrm>
            <a:off x="3214688" y="2857500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Електронний термометр</a:t>
            </a:r>
            <a:endParaRPr lang="ru-RU" b="1"/>
          </a:p>
        </p:txBody>
      </p:sp>
      <p:sp>
        <p:nvSpPr>
          <p:cNvPr id="16398" name="TextBox 18"/>
          <p:cNvSpPr txBox="1">
            <a:spLocks noChangeArrowheads="1"/>
          </p:cNvSpPr>
          <p:nvPr/>
        </p:nvSpPr>
        <p:spPr bwMode="auto">
          <a:xfrm>
            <a:off x="285750" y="1714500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Ртутний термометр</a:t>
            </a:r>
            <a:endParaRPr lang="ru-RU" b="1"/>
          </a:p>
        </p:txBody>
      </p:sp>
      <p:sp>
        <p:nvSpPr>
          <p:cNvPr id="16399" name="TextBox 19"/>
          <p:cNvSpPr txBox="1">
            <a:spLocks noChangeArrowheads="1"/>
          </p:cNvSpPr>
          <p:nvPr/>
        </p:nvSpPr>
        <p:spPr bwMode="auto">
          <a:xfrm>
            <a:off x="6000750" y="30003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Ртутні лампи</a:t>
            </a:r>
            <a:endParaRPr lang="ru-RU" b="1"/>
          </a:p>
        </p:txBody>
      </p:sp>
      <p:sp>
        <p:nvSpPr>
          <p:cNvPr id="16400" name="TextBox 20"/>
          <p:cNvSpPr txBox="1">
            <a:spLocks noChangeArrowheads="1"/>
          </p:cNvSpPr>
          <p:nvPr/>
        </p:nvSpPr>
        <p:spPr bwMode="auto">
          <a:xfrm>
            <a:off x="6000750" y="6357938"/>
            <a:ext cx="292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Світодіодні лампи</a:t>
            </a:r>
            <a:endParaRPr lang="ru-RU" b="1"/>
          </a:p>
        </p:txBody>
      </p:sp>
      <p:pic>
        <p:nvPicPr>
          <p:cNvPr id="16401" name="Picture 2" descr="http://www.atomelectric.ru/assets/images/lights/dr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1285875"/>
            <a:ext cx="1995488" cy="1714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uk-UA" b="1" u="sng" smtClean="0">
                <a:solidFill>
                  <a:srgbClr val="FF0000"/>
                </a:solidFill>
                <a:latin typeface="Comic Sans MS" pitchFamily="66" charset="0"/>
              </a:rPr>
              <a:t>Свинець</a:t>
            </a:r>
            <a:endParaRPr lang="ru-RU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357313"/>
            <a:ext cx="4886325" cy="1841500"/>
          </a:xfrm>
          <a:ln>
            <a:solidFill>
              <a:srgbClr val="C00000"/>
            </a:solidFill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143000"/>
            <a:ext cx="1770063" cy="22542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4286250"/>
            <a:ext cx="3143250" cy="23637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4143375" y="3286125"/>
            <a:ext cx="1285875" cy="9286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01063" y="142875"/>
            <a:ext cx="500062" cy="500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8572500" y="1428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4</a:t>
            </a:r>
            <a:endParaRPr lang="ru-RU" sz="2800" b="1"/>
          </a:p>
        </p:txBody>
      </p:sp>
      <p:pic>
        <p:nvPicPr>
          <p:cNvPr id="17416" name="Picture 4" descr="Файл:MTBE-2D-skeleta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4286250"/>
            <a:ext cx="3338512" cy="24034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928688" y="321468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ТЕС</a:t>
            </a:r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5857875" y="3857625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МТБЕ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r>
              <a:rPr lang="uk-UA" b="1" u="sng" smtClean="0">
                <a:solidFill>
                  <a:srgbClr val="FF0000"/>
                </a:solidFill>
                <a:latin typeface="Comic Sans MS" pitchFamily="66" charset="0"/>
              </a:rPr>
              <a:t>Полімери складних ефірів акрилової кислоти</a:t>
            </a:r>
            <a:endParaRPr lang="ru-RU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14500"/>
            <a:ext cx="3571875" cy="2763838"/>
          </a:xfrm>
          <a:ln>
            <a:solidFill>
              <a:srgbClr val="C00000"/>
            </a:solidFill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75"/>
            <a:ext cx="3586163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286625" y="5786438"/>
            <a:ext cx="1714500" cy="857250"/>
          </a:xfrm>
          <a:prstGeom prst="rect">
            <a:avLst/>
          </a:prstGeom>
          <a:solidFill>
            <a:srgbClr val="FFFFDD"/>
          </a:solidFill>
          <a:ln>
            <a:solidFill>
              <a:srgbClr val="FFF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7" name="Picture 8" descr="http://uha66.ru/e107_plugins/easyshop/images/pigmen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500188"/>
            <a:ext cx="3071812" cy="2997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8438" name="Picture 10" descr="http://remonto.biz/wp-content/uploads/2012/10/%D0%93%D0%B0%D1%88%D0%B5%D0%BD%D0%B0%D1%8F-%D0%B8%D0%B7%D0%B2%D0%B5%D1%81%D1%82%D1%8C-%D0%BF%D1%83%D1%88%D0%BE%D0%BD%D0%BA%D0%B0-300x2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4143375"/>
            <a:ext cx="3071812" cy="25415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20545747">
            <a:off x="5179545" y="1507248"/>
            <a:ext cx="169026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/>
                <a:solidFill>
                  <a:schemeClr val="accent3"/>
                </a:solidFill>
              </a:rPr>
              <a:t>С</a:t>
            </a:r>
            <a:r>
              <a:rPr lang="en-US" sz="8800" b="1" dirty="0">
                <a:ln/>
                <a:solidFill>
                  <a:schemeClr val="accent3"/>
                </a:solidFill>
              </a:rPr>
              <a:t>u</a:t>
            </a:r>
            <a:endParaRPr lang="ru-RU" sz="8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942468">
            <a:off x="7742282" y="3661385"/>
            <a:ext cx="138852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857625" y="3429000"/>
            <a:ext cx="1928813" cy="135731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0590323">
            <a:off x="4795734" y="5409220"/>
            <a:ext cx="24657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(ОН)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01063" y="142875"/>
            <a:ext cx="500062" cy="500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4" name="TextBox 14"/>
          <p:cNvSpPr txBox="1">
            <a:spLocks noChangeArrowheads="1"/>
          </p:cNvSpPr>
          <p:nvPr/>
        </p:nvSpPr>
        <p:spPr bwMode="auto">
          <a:xfrm>
            <a:off x="8572500" y="1428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5</a:t>
            </a:r>
            <a:endParaRPr lang="ru-RU" sz="2800" b="1"/>
          </a:p>
        </p:txBody>
      </p:sp>
      <p:sp>
        <p:nvSpPr>
          <p:cNvPr id="16" name="TextBox 15"/>
          <p:cNvSpPr txBox="1"/>
          <p:nvPr/>
        </p:nvSpPr>
        <p:spPr>
          <a:xfrm>
            <a:off x="0" y="1500188"/>
            <a:ext cx="3571875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(-CH</a:t>
            </a:r>
            <a:r>
              <a:rPr lang="en-US" b="1" baseline="-25000" dirty="0"/>
              <a:t>2</a:t>
            </a:r>
            <a:r>
              <a:rPr lang="en-US" b="1" dirty="0"/>
              <a:t>-CR'(COOR)-)</a:t>
            </a:r>
            <a:r>
              <a:rPr lang="en-US" b="1" baseline="-25000" dirty="0"/>
              <a:t> n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загальна</a:t>
            </a:r>
            <a:r>
              <a:rPr lang="ru-RU" dirty="0"/>
              <a:t> ф-ла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85938" y="6215063"/>
            <a:ext cx="1643062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СН</a:t>
            </a:r>
            <a:r>
              <a:rPr lang="ru-RU" b="1" baseline="-25000" dirty="0"/>
              <a:t>2</a:t>
            </a:r>
            <a:r>
              <a:rPr lang="ru-RU" b="1" dirty="0"/>
              <a:t>=СН−СООН</a:t>
            </a: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286625" y="5786438"/>
            <a:ext cx="1714500" cy="857250"/>
          </a:xfrm>
          <a:prstGeom prst="rect">
            <a:avLst/>
          </a:prstGeom>
          <a:solidFill>
            <a:srgbClr val="FFFFDD"/>
          </a:solidFill>
          <a:ln>
            <a:solidFill>
              <a:srgbClr val="FFF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uk-UA" b="1" u="sng" smtClean="0">
                <a:solidFill>
                  <a:srgbClr val="FF0000"/>
                </a:solidFill>
                <a:latin typeface="Comic Sans MS" pitchFamily="66" charset="0"/>
              </a:rPr>
              <a:t>Гальванотехніка</a:t>
            </a:r>
            <a:endParaRPr lang="ru-RU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786813" cy="19716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mtClean="0"/>
              <a:t>  </a:t>
            </a:r>
            <a:r>
              <a:rPr lang="uk-UA" b="1" smtClean="0"/>
              <a:t>Ціаниди</a:t>
            </a:r>
            <a:r>
              <a:rPr lang="uk-UA" smtClean="0"/>
              <a:t> – солі синильної кислоти. У ціанідних електролітах цинк знаходиться у вигляді </a:t>
            </a:r>
            <a:r>
              <a:rPr lang="en-US" smtClean="0"/>
              <a:t>Na</a:t>
            </a:r>
            <a:r>
              <a:rPr lang="uk-UA" sz="1800" b="1" smtClean="0"/>
              <a:t>2</a:t>
            </a:r>
            <a:r>
              <a:rPr lang="en-US" smtClean="0"/>
              <a:t>Zn(CN)</a:t>
            </a:r>
            <a:r>
              <a:rPr lang="en-US" sz="1800" b="1" smtClean="0"/>
              <a:t>4</a:t>
            </a:r>
            <a:r>
              <a:rPr lang="en-US" smtClean="0"/>
              <a:t>. </a:t>
            </a:r>
            <a:endParaRPr lang="uk-UA" smtClean="0"/>
          </a:p>
          <a:p>
            <a:pPr>
              <a:buFont typeface="Arial" charset="0"/>
              <a:buNone/>
            </a:pPr>
            <a:endParaRPr lang="uk-UA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9460" name="Содержимое 9"/>
          <p:cNvSpPr>
            <a:spLocks noGrp="1"/>
          </p:cNvSpPr>
          <p:nvPr>
            <p:ph sz="half" idx="2"/>
          </p:nvPr>
        </p:nvSpPr>
        <p:spPr>
          <a:xfrm>
            <a:off x="1928813" y="4572000"/>
            <a:ext cx="7215187" cy="1071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    В електроліті ця комплексна сіль дисоціює за схемою:</a:t>
            </a:r>
          </a:p>
          <a:p>
            <a:endParaRPr lang="ru-RU" smtClean="0"/>
          </a:p>
        </p:txBody>
      </p:sp>
      <p:sp>
        <p:nvSpPr>
          <p:cNvPr id="8" name="TextBox 7"/>
          <p:cNvSpPr txBox="1"/>
          <p:nvPr/>
        </p:nvSpPr>
        <p:spPr>
          <a:xfrm>
            <a:off x="2500313" y="5643563"/>
            <a:ext cx="6429375" cy="646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/>
              <a:t>Na</a:t>
            </a:r>
            <a:r>
              <a:rPr lang="en-US" sz="2000" b="1" dirty="0"/>
              <a:t>2</a:t>
            </a:r>
            <a:r>
              <a:rPr lang="en-US" sz="3600" dirty="0"/>
              <a:t>[Zn(CN)</a:t>
            </a:r>
            <a:r>
              <a:rPr lang="en-US" sz="2000" b="1" dirty="0"/>
              <a:t>4</a:t>
            </a:r>
            <a:r>
              <a:rPr lang="en-US" sz="3600" dirty="0"/>
              <a:t>]</a:t>
            </a:r>
            <a:r>
              <a:rPr lang="uk-UA" sz="3600" dirty="0"/>
              <a:t> </a:t>
            </a:r>
            <a:r>
              <a:rPr lang="ru-RU" sz="3200" dirty="0"/>
              <a:t>→</a:t>
            </a:r>
            <a:r>
              <a:rPr lang="en-US" sz="3200" dirty="0"/>
              <a:t> 2</a:t>
            </a:r>
            <a:r>
              <a:rPr lang="en-US" sz="3600" dirty="0"/>
              <a:t>Na</a:t>
            </a:r>
            <a:r>
              <a:rPr lang="en-US" sz="3200" baseline="30000" dirty="0"/>
              <a:t>+</a:t>
            </a:r>
            <a:r>
              <a:rPr lang="en-US" sz="3200" dirty="0"/>
              <a:t> </a:t>
            </a:r>
            <a:r>
              <a:rPr lang="en-US" sz="3600" dirty="0"/>
              <a:t>+ </a:t>
            </a:r>
            <a:r>
              <a:rPr lang="en-US" sz="3600" dirty="0"/>
              <a:t>[Zn(CN)</a:t>
            </a:r>
            <a:r>
              <a:rPr lang="en-US" sz="2000" b="1" dirty="0"/>
              <a:t>4</a:t>
            </a:r>
            <a:r>
              <a:rPr lang="en-US" sz="3600" dirty="0"/>
              <a:t>]</a:t>
            </a:r>
            <a:r>
              <a:rPr lang="ru-RU" sz="3600" b="1" baseline="30000" dirty="0"/>
              <a:t> </a:t>
            </a:r>
            <a:r>
              <a:rPr lang="ru-RU" sz="3200" b="1" baseline="30000" dirty="0"/>
              <a:t>2−</a:t>
            </a:r>
            <a:endParaRPr lang="ru-RU" sz="3200" dirty="0"/>
          </a:p>
        </p:txBody>
      </p:sp>
      <p:pic>
        <p:nvPicPr>
          <p:cNvPr id="19462" name="Picture 2" descr="http://de.academic.ru/pictures/dewiki/72/Hydrogen-cyanide-2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214563"/>
            <a:ext cx="3656012" cy="1000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9463" name="Picture 4" descr="http://ic.pics.livejournal.com/artmaniako/32765524/23068/23068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571750"/>
            <a:ext cx="2714625" cy="19462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3143250" y="335756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Синильна кис-та</a:t>
            </a:r>
            <a:endParaRPr lang="ru-RU" b="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01063" y="142875"/>
            <a:ext cx="500062" cy="500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8572500" y="1428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6</a:t>
            </a:r>
            <a:endParaRPr lang="ru-RU" sz="2800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-285750" y="214313"/>
            <a:ext cx="9715500" cy="1785937"/>
          </a:xfrm>
        </p:spPr>
        <p:txBody>
          <a:bodyPr/>
          <a:lstStyle/>
          <a:p>
            <a:r>
              <a:rPr lang="uk-UA" b="1" u="sng" smtClean="0">
                <a:solidFill>
                  <a:srgbClr val="FF0000"/>
                </a:solidFill>
                <a:latin typeface="Comic Sans MS" pitchFamily="66" charset="0"/>
              </a:rPr>
              <a:t>Способи заміни ціанідних електролітів</a:t>
            </a:r>
            <a:endParaRPr lang="ru-RU" b="1" u="sng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>
          <a:xfrm>
            <a:off x="0" y="2143125"/>
            <a:ext cx="9144000" cy="16144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smtClean="0"/>
              <a:t>     </a:t>
            </a:r>
            <a:r>
              <a:rPr lang="ru-RU" sz="2400" smtClean="0"/>
              <a:t>У цинкових електролітах цинк знаходиться у вигляді комплексного аніону </a:t>
            </a:r>
            <a:r>
              <a:rPr lang="en-US" sz="2400" smtClean="0"/>
              <a:t>[</a:t>
            </a:r>
            <a:r>
              <a:rPr lang="ru-RU" sz="2400" smtClean="0"/>
              <a:t>Zn(OH)4</a:t>
            </a:r>
            <a:r>
              <a:rPr lang="en-US" sz="2400" smtClean="0"/>
              <a:t>]</a:t>
            </a:r>
            <a:r>
              <a:rPr lang="ru-RU" sz="2400" b="1" baseline="30000" smtClean="0"/>
              <a:t> 2−</a:t>
            </a:r>
            <a:r>
              <a:rPr lang="ru-RU" sz="2400" smtClean="0"/>
              <a:t>, що утворюється при розчиненні гідроксиду цинку в надлишку їдкого натру:</a:t>
            </a:r>
          </a:p>
        </p:txBody>
      </p:sp>
      <p:sp>
        <p:nvSpPr>
          <p:cNvPr id="20483" name="Содержимое 3"/>
          <p:cNvSpPr>
            <a:spLocks noGrp="1"/>
          </p:cNvSpPr>
          <p:nvPr>
            <p:ph sz="half" idx="2"/>
          </p:nvPr>
        </p:nvSpPr>
        <p:spPr>
          <a:xfrm>
            <a:off x="2214563" y="4429125"/>
            <a:ext cx="6715125" cy="12858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smtClean="0"/>
              <a:t>Приготування пірофосфатних мідних електролітів</a:t>
            </a:r>
            <a:r>
              <a:rPr lang="en-US" sz="2400" smtClean="0"/>
              <a:t>:</a:t>
            </a:r>
            <a:r>
              <a:rPr lang="ru-RU" sz="2400" smtClean="0"/>
              <a:t> </a:t>
            </a:r>
            <a:r>
              <a:rPr lang="uk-UA" sz="2400" smtClean="0"/>
              <a:t>д</a:t>
            </a:r>
            <a:r>
              <a:rPr lang="ru-RU" sz="2400" smtClean="0"/>
              <a:t>о водного розчину сірчанокислої міді додають р-н пірофосфату калію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813" y="3571875"/>
            <a:ext cx="6500812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/>
              <a:t>Zn(OH)</a:t>
            </a:r>
            <a:r>
              <a:rPr lang="en-US" sz="2000" b="1" dirty="0"/>
              <a:t>2</a:t>
            </a:r>
            <a:r>
              <a:rPr lang="en-US" sz="3600" dirty="0"/>
              <a:t> </a:t>
            </a:r>
            <a:r>
              <a:rPr lang="en-US" sz="2800" dirty="0"/>
              <a:t>+</a:t>
            </a:r>
            <a:r>
              <a:rPr lang="en-US" sz="3600" dirty="0"/>
              <a:t> </a:t>
            </a:r>
            <a:r>
              <a:rPr lang="en-US" sz="3600" dirty="0"/>
              <a:t>2NaOH </a:t>
            </a:r>
            <a:r>
              <a:rPr lang="ru-RU" sz="2800" dirty="0"/>
              <a:t>→</a:t>
            </a:r>
            <a:r>
              <a:rPr lang="uk-UA" sz="3600" dirty="0"/>
              <a:t> </a:t>
            </a:r>
            <a:r>
              <a:rPr lang="en-US" sz="3600" dirty="0"/>
              <a:t>Na</a:t>
            </a:r>
            <a:r>
              <a:rPr lang="en-US" sz="2000" b="1" dirty="0"/>
              <a:t>2</a:t>
            </a:r>
            <a:r>
              <a:rPr lang="en-US" sz="3600" dirty="0"/>
              <a:t>[Zn(OH)</a:t>
            </a:r>
            <a:r>
              <a:rPr lang="en-US" sz="2000" b="1" dirty="0"/>
              <a:t>4</a:t>
            </a:r>
            <a:r>
              <a:rPr lang="en-US" sz="3600" dirty="0"/>
              <a:t>]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86625" y="5786438"/>
            <a:ext cx="1714500" cy="857250"/>
          </a:xfrm>
          <a:prstGeom prst="rect">
            <a:avLst/>
          </a:prstGeom>
          <a:solidFill>
            <a:srgbClr val="FFFFDD"/>
          </a:solidFill>
          <a:ln>
            <a:solidFill>
              <a:srgbClr val="FFF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00250" y="5857875"/>
            <a:ext cx="6929438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/>
              <a:t>2CuSO</a:t>
            </a:r>
            <a:r>
              <a:rPr lang="en-US" sz="2000" b="1" dirty="0"/>
              <a:t>4</a:t>
            </a:r>
            <a:r>
              <a:rPr lang="en-US" sz="3600" dirty="0"/>
              <a:t> </a:t>
            </a:r>
            <a:r>
              <a:rPr lang="en-US" sz="2800" dirty="0"/>
              <a:t>+</a:t>
            </a:r>
            <a:r>
              <a:rPr lang="en-US" sz="3600" dirty="0"/>
              <a:t> K</a:t>
            </a:r>
            <a:r>
              <a:rPr lang="en-US" sz="2000" b="1" dirty="0"/>
              <a:t>4</a:t>
            </a:r>
            <a:r>
              <a:rPr lang="en-US" sz="3600" dirty="0"/>
              <a:t>P</a:t>
            </a:r>
            <a:r>
              <a:rPr lang="en-US" sz="2000" b="1" dirty="0"/>
              <a:t>2</a:t>
            </a:r>
            <a:r>
              <a:rPr lang="en-US" sz="3600" dirty="0"/>
              <a:t>O</a:t>
            </a:r>
            <a:r>
              <a:rPr lang="en-US" sz="2000" b="1" dirty="0"/>
              <a:t>7</a:t>
            </a:r>
            <a:r>
              <a:rPr lang="uk-UA" sz="3600" dirty="0"/>
              <a:t> </a:t>
            </a:r>
            <a:r>
              <a:rPr lang="en-US" sz="2800" dirty="0"/>
              <a:t>→</a:t>
            </a:r>
            <a:r>
              <a:rPr lang="uk-UA" sz="3600" dirty="0"/>
              <a:t> </a:t>
            </a:r>
            <a:r>
              <a:rPr lang="en-US" sz="3600" dirty="0"/>
              <a:t>Cu</a:t>
            </a:r>
            <a:r>
              <a:rPr lang="en-US" sz="2000" b="1" dirty="0"/>
              <a:t>2</a:t>
            </a:r>
            <a:r>
              <a:rPr lang="en-US" sz="3600" dirty="0"/>
              <a:t>P</a:t>
            </a:r>
            <a:r>
              <a:rPr lang="en-US" sz="2000" b="1" dirty="0"/>
              <a:t>2</a:t>
            </a:r>
            <a:r>
              <a:rPr lang="en-US" sz="3600" dirty="0"/>
              <a:t>O</a:t>
            </a:r>
            <a:r>
              <a:rPr lang="en-US" b="1" dirty="0"/>
              <a:t>7</a:t>
            </a:r>
            <a:r>
              <a:rPr lang="en-US" sz="2400" spc="-300" dirty="0"/>
              <a:t>↓</a:t>
            </a:r>
            <a:r>
              <a:rPr lang="en-US" sz="3600" dirty="0"/>
              <a:t> </a:t>
            </a:r>
            <a:r>
              <a:rPr lang="en-US" sz="2800" dirty="0"/>
              <a:t>+</a:t>
            </a:r>
            <a:r>
              <a:rPr lang="en-US" sz="3600" dirty="0"/>
              <a:t> 2K</a:t>
            </a:r>
            <a:r>
              <a:rPr lang="en-US" b="1" dirty="0"/>
              <a:t>2</a:t>
            </a:r>
            <a:r>
              <a:rPr lang="en-US" sz="3600" dirty="0"/>
              <a:t>SO</a:t>
            </a:r>
            <a:r>
              <a:rPr lang="en-US" sz="2000" b="1" dirty="0"/>
              <a:t>4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01063" y="142875"/>
            <a:ext cx="500062" cy="500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8572500" y="1428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7</a:t>
            </a:r>
            <a:endParaRPr lang="ru-RU" sz="2800" b="1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85750"/>
          <a:ext cx="9144000" cy="61436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57422"/>
                <a:gridCol w="3286148"/>
                <a:gridCol w="3500430"/>
              </a:tblGrid>
              <a:tr h="74685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Традиційні</a:t>
                      </a:r>
                      <a:r>
                        <a:rPr lang="uk-UA" baseline="0" dirty="0" smtClean="0"/>
                        <a:t> матеріали \ альтернативи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Переваги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Недоліки</a:t>
                      </a:r>
                      <a:endParaRPr lang="ru-RU" dirty="0"/>
                    </a:p>
                  </a:txBody>
                  <a:tcPr/>
                </a:tc>
              </a:tr>
              <a:tr h="1244194">
                <a:tc>
                  <a:txBody>
                    <a:bodyPr/>
                    <a:lstStyle/>
                    <a:p>
                      <a:r>
                        <a:rPr lang="uk-UA" dirty="0" smtClean="0"/>
                        <a:t>Ртутні \ </a:t>
                      </a:r>
                      <a:r>
                        <a:rPr lang="uk-UA" baseline="0" dirty="0" smtClean="0"/>
                        <a:t>електронні термометри або сплав </a:t>
                      </a:r>
                      <a:r>
                        <a:rPr lang="uk-UA" baseline="0" dirty="0" err="1" smtClean="0"/>
                        <a:t>галінстан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Безпека, чіткіші показники </a:t>
                      </a:r>
                      <a:r>
                        <a:rPr lang="uk-UA" dirty="0" err="1" smtClean="0"/>
                        <a:t>Малотоксичн</a:t>
                      </a:r>
                      <a:r>
                        <a:rPr lang="ru-RU" dirty="0" err="1" smtClean="0"/>
                        <a:t>ий</a:t>
                      </a:r>
                      <a:r>
                        <a:rPr lang="ru-RU" baseline="0" dirty="0" smtClean="0"/>
                        <a:t> сплав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Вартість </a:t>
                      </a:r>
                    </a:p>
                    <a:p>
                      <a:r>
                        <a:rPr lang="uk-UA" dirty="0" err="1" smtClean="0"/>
                        <a:t>Галінстану</a:t>
                      </a:r>
                      <a:r>
                        <a:rPr lang="uk-UA" baseline="0" dirty="0" err="1" smtClean="0"/>
                        <a:t>розширюються</a:t>
                      </a:r>
                      <a:r>
                        <a:rPr lang="uk-UA" baseline="0" dirty="0" smtClean="0"/>
                        <a:t> при затвердінні, розривають скляну колбу при охолодженні</a:t>
                      </a:r>
                      <a:endParaRPr lang="ru-RU" dirty="0"/>
                    </a:p>
                  </a:txBody>
                  <a:tcPr/>
                </a:tc>
              </a:tr>
              <a:tr h="896586">
                <a:tc>
                  <a:txBody>
                    <a:bodyPr/>
                    <a:lstStyle/>
                    <a:p>
                      <a:r>
                        <a:rPr lang="uk-UA" dirty="0" smtClean="0"/>
                        <a:t>Ртутні \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світодіодні лампи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Безпека, економія електроенергії, довготривалість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Вартість</a:t>
                      </a:r>
                      <a:endParaRPr lang="ru-RU" dirty="0"/>
                    </a:p>
                  </a:txBody>
                  <a:tcPr/>
                </a:tc>
              </a:tr>
              <a:tr h="955997">
                <a:tc>
                  <a:txBody>
                    <a:bodyPr/>
                    <a:lstStyle/>
                    <a:p>
                      <a:r>
                        <a:rPr lang="uk-UA" dirty="0" smtClean="0"/>
                        <a:t>ТЕС</a:t>
                      </a:r>
                      <a:r>
                        <a:rPr lang="uk-UA" baseline="0" dirty="0" smtClean="0"/>
                        <a:t> \ МТБЕ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Покращення потужність, електрохімічні показники двигуна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Менш теплотворний компонент</a:t>
                      </a:r>
                      <a:endParaRPr lang="ru-RU" dirty="0"/>
                    </a:p>
                  </a:txBody>
                  <a:tcPr/>
                </a:tc>
              </a:tr>
              <a:tr h="1328196">
                <a:tc>
                  <a:txBody>
                    <a:bodyPr/>
                    <a:lstStyle/>
                    <a:p>
                      <a:r>
                        <a:rPr lang="uk-UA" dirty="0" smtClean="0"/>
                        <a:t>Акрилові \ мінеральні фарби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Мінеральна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основа, уникнення впливу</a:t>
                      </a:r>
                      <a:r>
                        <a:rPr lang="uk-UA" baseline="0" dirty="0" smtClean="0"/>
                        <a:t> на дихальні органи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 стійкі до води, потребують додаткової обробки, не можна використовувати на будь-якій</a:t>
                      </a:r>
                      <a:r>
                        <a:rPr lang="uk-UA" baseline="0" dirty="0" smtClean="0"/>
                        <a:t> поверхні, інша кольорова гама</a:t>
                      </a:r>
                      <a:endParaRPr lang="ru-RU" dirty="0"/>
                    </a:p>
                  </a:txBody>
                  <a:tcPr/>
                </a:tc>
              </a:tr>
              <a:tr h="954003">
                <a:tc>
                  <a:txBody>
                    <a:bodyPr/>
                    <a:lstStyle/>
                    <a:p>
                      <a:r>
                        <a:rPr lang="uk-UA" dirty="0" smtClean="0"/>
                        <a:t>Ціанідні</a:t>
                      </a:r>
                      <a:r>
                        <a:rPr lang="uk-UA" baseline="0" dirty="0" smtClean="0"/>
                        <a:t> \ цинкові або </a:t>
                      </a:r>
                      <a:r>
                        <a:rPr lang="uk-UA" baseline="0" dirty="0" err="1" smtClean="0"/>
                        <a:t>пірофосфатні</a:t>
                      </a:r>
                      <a:r>
                        <a:rPr lang="uk-UA" baseline="0" dirty="0" smtClean="0"/>
                        <a:t> електроліти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Прості за складом, неотруйні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Робота лише за низької щільності струму, схильність до утворення губчастих осадів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501063" y="142875"/>
            <a:ext cx="500062" cy="500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37" name="TextBox 3"/>
          <p:cNvSpPr txBox="1">
            <a:spLocks noChangeArrowheads="1"/>
          </p:cNvSpPr>
          <p:nvPr/>
        </p:nvSpPr>
        <p:spPr bwMode="auto">
          <a:xfrm>
            <a:off x="8572500" y="1428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8</a:t>
            </a:r>
            <a:endParaRPr lang="ru-RU" sz="2800" b="1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281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Comic Sans MS</vt:lpstr>
      <vt:lpstr>Wingdings</vt:lpstr>
      <vt:lpstr>Тема Office</vt:lpstr>
      <vt:lpstr>Нетоксичні технології</vt:lpstr>
      <vt:lpstr>Токсичні речовини</vt:lpstr>
      <vt:lpstr>Світ почав турбуватися проблемами екології</vt:lpstr>
      <vt:lpstr>Використання ртуті  та її альтернативи</vt:lpstr>
      <vt:lpstr>Свинець</vt:lpstr>
      <vt:lpstr>Полімери складних ефірів акрилової кислоти</vt:lpstr>
      <vt:lpstr>Гальванотехніка</vt:lpstr>
      <vt:lpstr>Способи заміни ціанідних електролітів</vt:lpstr>
      <vt:lpstr>Слайд 9</vt:lpstr>
      <vt:lpstr>Висновки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Татьяна</cp:lastModifiedBy>
  <cp:revision>63</cp:revision>
  <dcterms:created xsi:type="dcterms:W3CDTF">2012-08-20T16:10:27Z</dcterms:created>
  <dcterms:modified xsi:type="dcterms:W3CDTF">2013-09-28T04:35:23Z</dcterms:modified>
</cp:coreProperties>
</file>