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FF66"/>
    <a:srgbClr val="CC00FF"/>
    <a:srgbClr val="FF3399"/>
    <a:srgbClr val="00FF00"/>
    <a:srgbClr val="1CB4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19.10.2013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uk.wikipedia.org/wiki/%D0%9A%D0%B0%D0%B2%D0%BE%D0%B2%D0%B5_%D0%B4%D0%B5%D1%80%D0%B5%D0%B2%D0%BE"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k.wikipedia.org/wiki/%D0%9A%D0%B0%D0%B2%D0%BE%D0%B2%D0%B5_%D0%B4%D0%B5%D1%80%D0%B5%D0%B2%D0%BE"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47664" y="404664"/>
            <a:ext cx="7200800" cy="1499394"/>
          </a:xfrm>
          <a:prstGeom prst="rect">
            <a:avLst/>
          </a:prstGeom>
          <a:noFill/>
        </p:spPr>
        <p:txBody>
          <a:bodyPr wrap="none" lIns="91440" tIns="45720" rIns="91440" bIns="45720">
            <a:prstTxWarp prst="textCurveDown">
              <a:avLst>
                <a:gd name="adj" fmla="val 44556"/>
              </a:avLst>
            </a:prstTxWarp>
            <a:spAutoFit/>
          </a:bodyPr>
          <a:lstStyle/>
          <a:p>
            <a:pPr algn="ctr"/>
            <a:r>
              <a:rPr lang="uk-UA" sz="5400" b="1" cap="all" dirty="0" smtClean="0">
                <a:ln w="9000" cmpd="sng">
                  <a:solidFill>
                    <a:schemeClr val="accent4">
                      <a:shade val="50000"/>
                      <a:satMod val="120000"/>
                    </a:schemeClr>
                  </a:solidFill>
                  <a:prstDash val="solid"/>
                </a:ln>
                <a:gradFill flip="none" rotWithShape="1">
                  <a:gsLst>
                    <a:gs pos="0">
                      <a:srgbClr val="7030A0"/>
                    </a:gs>
                    <a:gs pos="43000">
                      <a:srgbClr val="FF3399"/>
                    </a:gs>
                  </a:gsLst>
                  <a:lin ang="2700000" scaled="1"/>
                  <a:tileRect/>
                </a:gradFill>
                <a:effectLst>
                  <a:glow rad="228600">
                    <a:schemeClr val="accent4">
                      <a:satMod val="175000"/>
                      <a:alpha val="40000"/>
                    </a:schemeClr>
                  </a:glow>
                  <a:reflection blurRad="12700" stA="28000" endPos="45000" dist="1000" dir="5400000" sy="-100000" algn="bl" rotWithShape="0"/>
                </a:effectLst>
              </a:rPr>
              <a:t>Кофеїн</a:t>
            </a:r>
            <a:endParaRPr lang="ru-RU" sz="5400" b="1" cap="all" spc="0" dirty="0">
              <a:ln w="9000" cmpd="sng">
                <a:solidFill>
                  <a:schemeClr val="accent4">
                    <a:shade val="50000"/>
                    <a:satMod val="120000"/>
                  </a:schemeClr>
                </a:solidFill>
                <a:prstDash val="solid"/>
              </a:ln>
              <a:gradFill flip="none" rotWithShape="1">
                <a:gsLst>
                  <a:gs pos="0">
                    <a:srgbClr val="7030A0"/>
                  </a:gs>
                  <a:gs pos="43000">
                    <a:srgbClr val="FF3399"/>
                  </a:gs>
                </a:gsLst>
                <a:lin ang="2700000" scaled="1"/>
                <a:tileRect/>
              </a:gradFill>
              <a:effectLst>
                <a:glow rad="228600">
                  <a:schemeClr val="accent4">
                    <a:satMod val="175000"/>
                    <a:alpha val="40000"/>
                  </a:schemeClr>
                </a:glow>
                <a:reflection blurRad="12700" stA="28000" endPos="45000" dist="1000" dir="5400000" sy="-100000" algn="bl" rotWithShape="0"/>
              </a:effectLst>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91680" y="2492896"/>
            <a:ext cx="6264696"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solidFill>
                  <a:srgbClr val="CC00FF"/>
                </a:solidFill>
                <a:effectLst>
                  <a:outerShdw blurRad="50800" dist="39000" dir="5460000" algn="tl">
                    <a:srgbClr val="000000">
                      <a:alpha val="38000"/>
                    </a:srgbClr>
                  </a:outerShdw>
                </a:effectLst>
              </a:rPr>
              <a:t>Метаболізм кофеїну та дія на організм людини</a:t>
            </a:r>
            <a:endParaRPr lang="ru-RU" sz="4400" b="1" dirty="0">
              <a:ln w="11430"/>
              <a:solidFill>
                <a:srgbClr val="CC00FF"/>
              </a:solidFill>
              <a:effectLst>
                <a:outerShdw blurRad="50800" dist="39000" dir="5460000" algn="tl">
                  <a:srgbClr val="000000">
                    <a:alpha val="38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Горизонтальный свиток 2"/>
          <p:cNvSpPr/>
          <p:nvPr/>
        </p:nvSpPr>
        <p:spPr>
          <a:xfrm>
            <a:off x="611560" y="1412776"/>
            <a:ext cx="8064896" cy="3456384"/>
          </a:xfrm>
          <a:prstGeom prst="horizontalScroll">
            <a:avLst/>
          </a:prstGeom>
          <a:solidFill>
            <a:srgbClr val="CC00FF">
              <a:alpha val="70000"/>
            </a:srgbClr>
          </a:solidFill>
          <a:ln>
            <a:solidFill>
              <a:srgbClr val="00B0F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1115616" y="1859340"/>
            <a:ext cx="7416824" cy="2554545"/>
          </a:xfrm>
          <a:prstGeom prst="rect">
            <a:avLst/>
          </a:prstGeom>
        </p:spPr>
        <p:txBody>
          <a:bodyPr wrap="square">
            <a:spAutoFit/>
          </a:bodyPr>
          <a:lstStyle/>
          <a:p>
            <a:pPr>
              <a:buFont typeface="Wingdings" pitchFamily="2" charset="2"/>
              <a:buChar char="§"/>
            </a:pPr>
            <a:r>
              <a:rPr lang="ru-RU" sz="2000" dirty="0" smtClean="0"/>
              <a:t>Кофеїн повністю всмоктується в шлунку та тонкій кишці через 45 хвилин після вживання. Після вживання кофеїн має період напів-виведення з організму від 3,5 до 6 годин. Кофеїн легко розповсюджується по організму. Тривале вживання призводить до звикання. При відмові від постійного вживання організм стає надчутливим до аденозину, що викликає раптове підвищення кров’яного тиску, що викликає головні болі та інші негативні симптоми.</a:t>
            </a:r>
            <a:endParaRPr lang="ru-RU" sz="2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7" presetClass="entr" presetSubtype="1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83568" y="188640"/>
            <a:ext cx="4572000" cy="4104456"/>
          </a:xfrm>
          <a:prstGeom prst="rect">
            <a:avLst/>
          </a:prstGeom>
        </p:spPr>
        <p:txBody>
          <a:bodyPr wrap="square">
            <a:spAutoFit/>
          </a:bodyPr>
          <a:lstStyle/>
          <a:p>
            <a:r>
              <a:rPr lang="ru-RU" dirty="0" smtClean="0"/>
              <a:t>Кофеїн розкладається у печінці на три диметилксантинові речовини, кожна з яких має свій вплив на організм:</a:t>
            </a:r>
          </a:p>
          <a:p>
            <a:pPr>
              <a:buFont typeface="Arial" pitchFamily="34" charset="0"/>
              <a:buChar char="•"/>
            </a:pPr>
            <a:r>
              <a:rPr lang="ru-RU" u="sng" dirty="0" smtClean="0"/>
              <a:t>Параксантин </a:t>
            </a:r>
            <a:r>
              <a:rPr lang="ru-RU" dirty="0" smtClean="0"/>
              <a:t>(84%) – має ефект посилення розщеплення жирів.</a:t>
            </a:r>
          </a:p>
          <a:p>
            <a:pPr>
              <a:buFont typeface="Arial" pitchFamily="34" charset="0"/>
              <a:buChar char="•"/>
            </a:pPr>
            <a:r>
              <a:rPr lang="ru-RU" u="sng" dirty="0" smtClean="0"/>
              <a:t>Теобромін</a:t>
            </a:r>
            <a:r>
              <a:rPr lang="ru-RU" dirty="0" smtClean="0"/>
              <a:t> (12%) – розширює судини і підвищує кількість сечі. Теобромін міститься у какао, відповідно і в шоколаді.</a:t>
            </a:r>
          </a:p>
          <a:p>
            <a:pPr>
              <a:buFont typeface="Arial" pitchFamily="34" charset="0"/>
              <a:buChar char="•"/>
            </a:pPr>
            <a:r>
              <a:rPr lang="ru-RU" u="sng" dirty="0" smtClean="0"/>
              <a:t>Теофілін</a:t>
            </a:r>
            <a:r>
              <a:rPr lang="ru-RU" dirty="0" smtClean="0"/>
              <a:t> (4%) – розслаблює гладкі м’язи у бронхах і внаслідок цього використовується у лікуванні астми. Щоправда, терапевтична доза теофіліну є у кілька разів вища, ніж та, що отримується внаслідок метаболізму кофеїну.</a:t>
            </a:r>
            <a:endParaRPr lang="ru-RU" dirty="0"/>
          </a:p>
        </p:txBody>
      </p:sp>
      <p:pic>
        <p:nvPicPr>
          <p:cNvPr id="25602" name="Picture 2" descr="http://upload.wikimedia.org/wikipedia/commons/thumb/3/32/Caffeine_metabolites.svg/300px-Caffeine_metabolites.svg.png"/>
          <p:cNvPicPr>
            <a:picLocks noChangeAspect="1" noChangeArrowheads="1"/>
          </p:cNvPicPr>
          <p:nvPr/>
        </p:nvPicPr>
        <p:blipFill>
          <a:blip r:embed="rId3" cstate="print"/>
          <a:srcRect/>
          <a:stretch>
            <a:fillRect/>
          </a:stretch>
        </p:blipFill>
        <p:spPr bwMode="auto">
          <a:xfrm>
            <a:off x="3190471" y="1124744"/>
            <a:ext cx="5953529" cy="5020811"/>
          </a:xfrm>
          <a:prstGeom prst="rect">
            <a:avLst/>
          </a:prstGeom>
          <a:noFill/>
        </p:spPr>
      </p:pic>
      <p:sp>
        <p:nvSpPr>
          <p:cNvPr id="4" name="TextBox 3"/>
          <p:cNvSpPr txBox="1"/>
          <p:nvPr/>
        </p:nvSpPr>
        <p:spPr>
          <a:xfrm>
            <a:off x="3491880" y="6021288"/>
            <a:ext cx="1800200" cy="400110"/>
          </a:xfrm>
          <a:prstGeom prst="rect">
            <a:avLst/>
          </a:prstGeom>
          <a:noFill/>
        </p:spPr>
        <p:txBody>
          <a:bodyPr wrap="square" rtlCol="0">
            <a:spAutoFit/>
          </a:bodyPr>
          <a:lstStyle/>
          <a:p>
            <a:pPr algn="ctr"/>
            <a:r>
              <a:rPr lang="uk-UA" sz="2000" b="1" dirty="0" smtClean="0">
                <a:solidFill>
                  <a:srgbClr val="FF0000"/>
                </a:solidFill>
              </a:rPr>
              <a:t>(Параксантин)</a:t>
            </a:r>
            <a:endParaRPr lang="ru-RU" sz="2000" b="1" dirty="0">
              <a:solidFill>
                <a:srgbClr val="FF0000"/>
              </a:solidFill>
            </a:endParaRPr>
          </a:p>
        </p:txBody>
      </p:sp>
      <p:sp>
        <p:nvSpPr>
          <p:cNvPr id="5" name="TextBox 4"/>
          <p:cNvSpPr txBox="1"/>
          <p:nvPr/>
        </p:nvSpPr>
        <p:spPr>
          <a:xfrm>
            <a:off x="5580112" y="6021288"/>
            <a:ext cx="1512168" cy="400110"/>
          </a:xfrm>
          <a:prstGeom prst="rect">
            <a:avLst/>
          </a:prstGeom>
          <a:noFill/>
        </p:spPr>
        <p:txBody>
          <a:bodyPr wrap="square" rtlCol="0">
            <a:spAutoFit/>
          </a:bodyPr>
          <a:lstStyle/>
          <a:p>
            <a:pPr algn="ctr"/>
            <a:r>
              <a:rPr lang="uk-UA" sz="2000" b="1" dirty="0" smtClean="0">
                <a:solidFill>
                  <a:srgbClr val="FF0000"/>
                </a:solidFill>
              </a:rPr>
              <a:t>(Теобромін)</a:t>
            </a:r>
            <a:endParaRPr lang="ru-RU" sz="2000" b="1" dirty="0">
              <a:solidFill>
                <a:srgbClr val="FF0000"/>
              </a:solidFill>
            </a:endParaRPr>
          </a:p>
        </p:txBody>
      </p:sp>
      <p:sp>
        <p:nvSpPr>
          <p:cNvPr id="6" name="TextBox 5"/>
          <p:cNvSpPr txBox="1"/>
          <p:nvPr/>
        </p:nvSpPr>
        <p:spPr>
          <a:xfrm>
            <a:off x="7516186" y="6021288"/>
            <a:ext cx="1290803" cy="400110"/>
          </a:xfrm>
          <a:prstGeom prst="rect">
            <a:avLst/>
          </a:prstGeom>
          <a:noFill/>
        </p:spPr>
        <p:txBody>
          <a:bodyPr wrap="none" rtlCol="0">
            <a:spAutoFit/>
          </a:bodyPr>
          <a:lstStyle/>
          <a:p>
            <a:pPr algn="ctr"/>
            <a:r>
              <a:rPr lang="uk-UA" sz="2000" b="1" dirty="0" smtClean="0">
                <a:solidFill>
                  <a:srgbClr val="FF0000"/>
                </a:solidFill>
              </a:rPr>
              <a:t>(Теофілін)</a:t>
            </a:r>
            <a:endParaRPr lang="ru-RU" sz="2000" b="1" dirty="0">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25602"/>
                                        </p:tgtEl>
                                        <p:attrNameLst>
                                          <p:attrName>style.visibility</p:attrName>
                                        </p:attrNameLst>
                                      </p:cBhvr>
                                      <p:to>
                                        <p:strVal val="visible"/>
                                      </p:to>
                                    </p:set>
                                    <p:animEffect transition="in" filter="fade">
                                      <p:cBhvr>
                                        <p:cTn id="13" dur="2000"/>
                                        <p:tgtEl>
                                          <p:spTgt spid="25602"/>
                                        </p:tgtEl>
                                      </p:cBhvr>
                                    </p:animEffect>
                                  </p:childTnLst>
                                </p:cTn>
                              </p:par>
                            </p:childTnLst>
                          </p:cTn>
                        </p:par>
                        <p:par>
                          <p:cTn id="14" fill="hold">
                            <p:stCondLst>
                              <p:cond delay="3500"/>
                            </p:stCondLst>
                            <p:childTnLst>
                              <p:par>
                                <p:cTn id="15" presetID="27" presetClass="entr" presetSubtype="0" fill="hold" nodeType="afterEffect">
                                  <p:stCondLst>
                                    <p:cond delay="500"/>
                                  </p:stCondLst>
                                  <p:iterate type="lt">
                                    <p:tmPct val="50000"/>
                                  </p:iterate>
                                  <p:childTnLst>
                                    <p:set>
                                      <p:cBhvr>
                                        <p:cTn id="1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4">
                                            <p:txEl>
                                              <p:pRg st="0" end="0"/>
                                            </p:txEl>
                                          </p:spTgt>
                                        </p:tgtEl>
                                        <p:attrNameLst>
                                          <p:attrName>fill.type</p:attrName>
                                        </p:attrNameLst>
                                      </p:cBhvr>
                                      <p:to>
                                        <p:strVal val="solid"/>
                                      </p:to>
                                    </p:set>
                                  </p:childTnLst>
                                </p:cTn>
                              </p:par>
                            </p:childTnLst>
                          </p:cTn>
                        </p:par>
                        <p:par>
                          <p:cTn id="20" fill="hold">
                            <p:stCondLst>
                              <p:cond delay="4560"/>
                            </p:stCondLst>
                            <p:childTnLst>
                              <p:par>
                                <p:cTn id="21" presetID="27" presetClass="entr" presetSubtype="0" fill="hold" nodeType="afterEffect">
                                  <p:stCondLst>
                                    <p:cond delay="500"/>
                                  </p:stCondLst>
                                  <p:iterate type="lt">
                                    <p:tmPct val="50000"/>
                                  </p:iterate>
                                  <p:childTnLst>
                                    <p:set>
                                      <p:cBhvr>
                                        <p:cTn id="2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23"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5">
                                            <p:txEl>
                                              <p:pRg st="0" end="0"/>
                                            </p:txEl>
                                          </p:spTgt>
                                        </p:tgtEl>
                                        <p:attrNameLst>
                                          <p:attrName>fill.type</p:attrName>
                                        </p:attrNameLst>
                                      </p:cBhvr>
                                      <p:to>
                                        <p:strVal val="solid"/>
                                      </p:to>
                                    </p:set>
                                  </p:childTnLst>
                                </p:cTn>
                              </p:par>
                            </p:childTnLst>
                          </p:cTn>
                        </p:par>
                        <p:par>
                          <p:cTn id="26" fill="hold">
                            <p:stCondLst>
                              <p:cond delay="5540"/>
                            </p:stCondLst>
                            <p:childTnLst>
                              <p:par>
                                <p:cTn id="27" presetID="27" presetClass="entr" presetSubtype="0" fill="hold" nodeType="afterEffect">
                                  <p:stCondLst>
                                    <p:cond delay="500"/>
                                  </p:stCondLst>
                                  <p:iterate type="lt">
                                    <p:tmPct val="50000"/>
                                  </p:iterate>
                                  <p:childTnLst>
                                    <p:set>
                                      <p:cBhvr>
                                        <p:cTn id="28"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9"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4578" name="Picture 2" descr="http://upload.wikimedia.org/wikipedia/commons/thumb/5/53/Caffeine_and_adenosine.svg/300px-Caffeine_and_adenosine.svg.png"/>
          <p:cNvPicPr>
            <a:picLocks noChangeAspect="1" noChangeArrowheads="1"/>
          </p:cNvPicPr>
          <p:nvPr/>
        </p:nvPicPr>
        <p:blipFill>
          <a:blip r:embed="rId3" cstate="print"/>
          <a:srcRect/>
          <a:stretch>
            <a:fillRect/>
          </a:stretch>
        </p:blipFill>
        <p:spPr bwMode="auto">
          <a:xfrm>
            <a:off x="0" y="2708920"/>
            <a:ext cx="6153407" cy="3384376"/>
          </a:xfrm>
          <a:prstGeom prst="rect">
            <a:avLst/>
          </a:prstGeom>
          <a:noFill/>
        </p:spPr>
      </p:pic>
      <p:sp>
        <p:nvSpPr>
          <p:cNvPr id="3" name="Прямоугольник 2"/>
          <p:cNvSpPr/>
          <p:nvPr/>
        </p:nvSpPr>
        <p:spPr>
          <a:xfrm>
            <a:off x="5868144" y="4293096"/>
            <a:ext cx="3563888" cy="1477328"/>
          </a:xfrm>
          <a:prstGeom prst="rect">
            <a:avLst/>
          </a:prstGeom>
        </p:spPr>
        <p:txBody>
          <a:bodyPr wrap="square">
            <a:spAutoFit/>
          </a:bodyPr>
          <a:lstStyle/>
          <a:p>
            <a:r>
              <a:rPr lang="ru-RU" dirty="0" smtClean="0"/>
              <a:t>Основний шлях дії кофеїну: блокування аденозинових рецепторів у головному мозку. Для порівняння кофеїн та аденозин зображені поруч</a:t>
            </a:r>
            <a:endParaRPr lang="ru-RU" dirty="0"/>
          </a:p>
        </p:txBody>
      </p:sp>
      <p:sp>
        <p:nvSpPr>
          <p:cNvPr id="4" name="TextBox 3"/>
          <p:cNvSpPr txBox="1"/>
          <p:nvPr/>
        </p:nvSpPr>
        <p:spPr>
          <a:xfrm>
            <a:off x="827584" y="6093296"/>
            <a:ext cx="1584176" cy="461665"/>
          </a:xfrm>
          <a:prstGeom prst="rect">
            <a:avLst/>
          </a:prstGeom>
          <a:noFill/>
        </p:spPr>
        <p:txBody>
          <a:bodyPr wrap="square" rtlCol="0">
            <a:spAutoFit/>
          </a:bodyPr>
          <a:lstStyle/>
          <a:p>
            <a:pPr algn="ctr"/>
            <a:r>
              <a:rPr lang="uk-UA" sz="2400" b="1" dirty="0" smtClean="0"/>
              <a:t>(</a:t>
            </a:r>
            <a:r>
              <a:rPr lang="uk-UA" sz="2400" b="1" dirty="0" smtClean="0"/>
              <a:t>Кофеїн)</a:t>
            </a:r>
            <a:endParaRPr lang="ru-RU" sz="2400" b="1" dirty="0"/>
          </a:p>
        </p:txBody>
      </p:sp>
      <p:sp>
        <p:nvSpPr>
          <p:cNvPr id="5" name="TextBox 4"/>
          <p:cNvSpPr txBox="1"/>
          <p:nvPr/>
        </p:nvSpPr>
        <p:spPr>
          <a:xfrm>
            <a:off x="3995936" y="6093296"/>
            <a:ext cx="1700145" cy="461665"/>
          </a:xfrm>
          <a:prstGeom prst="rect">
            <a:avLst/>
          </a:prstGeom>
          <a:noFill/>
        </p:spPr>
        <p:txBody>
          <a:bodyPr wrap="none" rtlCol="0">
            <a:spAutoFit/>
          </a:bodyPr>
          <a:lstStyle/>
          <a:p>
            <a:pPr algn="ctr"/>
            <a:r>
              <a:rPr lang="uk-UA" sz="2400" b="1" dirty="0" smtClean="0"/>
              <a:t>(Аденозин)</a:t>
            </a:r>
            <a:endParaRPr lang="ru-RU" sz="24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p:stCondLst>
                              <p:cond delay="2000"/>
                            </p:stCondLst>
                            <p:childTnLst>
                              <p:par>
                                <p:cTn id="9" presetID="31" presetClass="entr" presetSubtype="0" fill="hold" nodeType="afterEffect">
                                  <p:stCondLst>
                                    <p:cond delay="500"/>
                                  </p:stCondLst>
                                  <p:iterate type="lt">
                                    <p:tmPct val="5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
                                            <p:txEl>
                                              <p:pRg st="0" end="0"/>
                                            </p:txEl>
                                          </p:spTgt>
                                        </p:tgtEl>
                                      </p:cBhvr>
                                    </p:animEffect>
                                  </p:childTnLst>
                                </p:cTn>
                              </p:par>
                            </p:childTnLst>
                          </p:cTn>
                        </p:par>
                        <p:par>
                          <p:cTn id="15" fill="hold">
                            <p:stCondLst>
                              <p:cond delay="3850"/>
                            </p:stCondLst>
                            <p:childTnLst>
                              <p:par>
                                <p:cTn id="16" presetID="31" presetClass="entr" presetSubtype="0" fill="hold" nodeType="afterEffect">
                                  <p:stCondLst>
                                    <p:cond delay="500"/>
                                  </p:stCondLst>
                                  <p:iterate type="lt">
                                    <p:tmPct val="5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0" end="0"/>
                                            </p:txEl>
                                          </p:spTgt>
                                        </p:tgtEl>
                                      </p:cBhvr>
                                    </p:animEffect>
                                  </p:childTnLst>
                                </p:cTn>
                              </p:par>
                            </p:childTnLst>
                          </p:cTn>
                        </p:par>
                        <p:par>
                          <p:cTn id="22" fill="hold">
                            <p:stCondLst>
                              <p:cond delay="58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gtEl>
                                        <p:attrNameLst>
                                          <p:attrName>style.visibility</p:attrName>
                                        </p:attrNameLst>
                                      </p:cBhvr>
                                      <p:to>
                                        <p:strVal val="visible"/>
                                      </p:to>
                                    </p:set>
                                    <p:anim calcmode="discrete" valueType="clr">
                                      <p:cBhvr override="childStyle">
                                        <p:cTn id="25"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gtEl>
                                        <p:attrNameLst>
                                          <p:attrName>fillcolor</p:attrName>
                                        </p:attrNameLst>
                                      </p:cBhvr>
                                      <p:tavLst>
                                        <p:tav tm="0">
                                          <p:val>
                                            <p:clrVal>
                                              <a:schemeClr val="accent2"/>
                                            </p:clrVal>
                                          </p:val>
                                        </p:tav>
                                        <p:tav tm="50000">
                                          <p:val>
                                            <p:clrVal>
                                              <a:schemeClr val="hlink"/>
                                            </p:clrVal>
                                          </p:val>
                                        </p:tav>
                                      </p:tavLst>
                                    </p:anim>
                                    <p:set>
                                      <p:cBhvr>
                                        <p:cTn id="27"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771800" y="476672"/>
            <a:ext cx="6120680" cy="1224136"/>
          </a:xfrm>
          <a:prstGeom prst="rect">
            <a:avLst/>
          </a:prstGeom>
        </p:spPr>
        <p:txBody>
          <a:bodyPr wrap="square">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solidFill>
                  <a:srgbClr val="FFFF66"/>
                </a:solidFill>
                <a:effectLst>
                  <a:outerShdw blurRad="50800" dist="39000" dir="5460000" algn="tl">
                    <a:srgbClr val="000000">
                      <a:alpha val="38000"/>
                    </a:srgbClr>
                  </a:outerShdw>
                </a:effectLst>
              </a:rPr>
              <a:t>Передозування</a:t>
            </a:r>
            <a:endParaRPr lang="ru-RU" sz="5400" b="1" dirty="0">
              <a:ln w="11430"/>
              <a:solidFill>
                <a:srgbClr val="FFFF66"/>
              </a:solidFill>
              <a:effectLst>
                <a:outerShdw blurRad="50800" dist="39000" dir="5460000" algn="tl">
                  <a:srgbClr val="000000">
                    <a:alpha val="38000"/>
                  </a:srgbClr>
                </a:outerShdw>
              </a:effectLst>
            </a:endParaRPr>
          </a:p>
        </p:txBody>
      </p:sp>
      <p:pic>
        <p:nvPicPr>
          <p:cNvPr id="2050" name="Picture 2" descr="https://encrypted-tbn1.gstatic.com/images?q=tbn:ANd9GcRjXMLTQyDcdHzkMjMqG4g3L_JR_YPGqcuhZ4SWvWVG8hO9vSPK"/>
          <p:cNvPicPr>
            <a:picLocks noChangeAspect="1" noChangeArrowheads="1"/>
          </p:cNvPicPr>
          <p:nvPr/>
        </p:nvPicPr>
        <p:blipFill>
          <a:blip r:embed="rId3" cstate="print"/>
          <a:srcRect l="30986" r="2817"/>
          <a:stretch>
            <a:fillRect/>
          </a:stretch>
        </p:blipFill>
        <p:spPr bwMode="auto">
          <a:xfrm>
            <a:off x="1979712" y="2492896"/>
            <a:ext cx="5112568" cy="4183881"/>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0" presetClass="entr" presetSubtype="0" fill="hold" nodeType="afterEffect">
                                  <p:stCondLst>
                                    <p:cond delay="50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800" decel="100000"/>
                                        <p:tgtEl>
                                          <p:spTgt spid="2050"/>
                                        </p:tgtEl>
                                      </p:cBhvr>
                                    </p:animEffect>
                                    <p:anim calcmode="lin" valueType="num">
                                      <p:cBhvr>
                                        <p:cTn id="14" dur="800" decel="100000" fill="hold"/>
                                        <p:tgtEl>
                                          <p:spTgt spid="2050"/>
                                        </p:tgtEl>
                                        <p:attrNameLst>
                                          <p:attrName>style.rotation</p:attrName>
                                        </p:attrNameLst>
                                      </p:cBhvr>
                                      <p:tavLst>
                                        <p:tav tm="0">
                                          <p:val>
                                            <p:fltVal val="-90"/>
                                          </p:val>
                                        </p:tav>
                                        <p:tav tm="100000">
                                          <p:val>
                                            <p:fltVal val="0"/>
                                          </p:val>
                                        </p:tav>
                                      </p:tavLst>
                                    </p:anim>
                                    <p:anim calcmode="lin" valueType="num">
                                      <p:cBhvr>
                                        <p:cTn id="15" dur="800" decel="100000" fill="hold"/>
                                        <p:tgtEl>
                                          <p:spTgt spid="2050"/>
                                        </p:tgtEl>
                                        <p:attrNameLst>
                                          <p:attrName>ppt_x</p:attrName>
                                        </p:attrNameLst>
                                      </p:cBhvr>
                                      <p:tavLst>
                                        <p:tav tm="0">
                                          <p:val>
                                            <p:strVal val="#ppt_x+0.4"/>
                                          </p:val>
                                        </p:tav>
                                        <p:tav tm="100000">
                                          <p:val>
                                            <p:strVal val="#ppt_x-0.05"/>
                                          </p:val>
                                        </p:tav>
                                      </p:tavLst>
                                    </p:anim>
                                    <p:anim calcmode="lin" valueType="num">
                                      <p:cBhvr>
                                        <p:cTn id="16" dur="800" decel="100000" fill="hold"/>
                                        <p:tgtEl>
                                          <p:spTgt spid="2050"/>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27584" y="260648"/>
            <a:ext cx="8064896" cy="2308324"/>
          </a:xfrm>
          <a:prstGeom prst="rect">
            <a:avLst/>
          </a:prstGeom>
        </p:spPr>
        <p:txBody>
          <a:bodyPr wrap="square">
            <a:spAutoFit/>
          </a:bodyPr>
          <a:lstStyle/>
          <a:p>
            <a:pPr>
              <a:buFont typeface="Wingdings" pitchFamily="2" charset="2"/>
              <a:buChar char="Ø"/>
            </a:pPr>
            <a:r>
              <a:rPr lang="ru-RU" dirty="0" smtClean="0"/>
              <a:t>Мінімальна смертельна доза кофеїну становить 3200 мг із введенням прямо у кров. LD</a:t>
            </a:r>
            <a:r>
              <a:rPr lang="ru-RU" baseline="-25000" dirty="0" smtClean="0"/>
              <a:t>50</a:t>
            </a:r>
            <a:r>
              <a:rPr lang="ru-RU" dirty="0" smtClean="0"/>
              <a:t> для кофеїну встановлено на рівні 13-19г перорально для середньої дорослої людини. LD</a:t>
            </a:r>
            <a:r>
              <a:rPr lang="ru-RU" baseline="-25000" dirty="0" smtClean="0"/>
              <a:t>50</a:t>
            </a:r>
            <a:r>
              <a:rPr lang="ru-RU" dirty="0" smtClean="0"/>
              <a:t> для кофеїну залежить від ваги та індивідуальної чутливості і становить 150—200мг на 1кг маси тіла, що відповідає приблизно 140—180 чашкам кави для дорослої людини протягом відрізку часу, що залежить від періоду напів-виведення кофеїну з організму. Період напів-виведення становить від 3,5 до 10 годин, для дорослих людей — в середньому 5 годин.</a:t>
            </a:r>
            <a:endParaRPr lang="ru-RU" dirty="0"/>
          </a:p>
        </p:txBody>
      </p:sp>
      <p:sp>
        <p:nvSpPr>
          <p:cNvPr id="3" name="Прямоугольник 2"/>
          <p:cNvSpPr/>
          <p:nvPr/>
        </p:nvSpPr>
        <p:spPr>
          <a:xfrm>
            <a:off x="719064" y="2708920"/>
            <a:ext cx="8424936" cy="1754326"/>
          </a:xfrm>
          <a:prstGeom prst="rect">
            <a:avLst/>
          </a:prstGeom>
        </p:spPr>
        <p:txBody>
          <a:bodyPr wrap="square">
            <a:spAutoFit/>
          </a:bodyPr>
          <a:lstStyle/>
          <a:p>
            <a:pPr>
              <a:buFont typeface="Wingdings" pitchFamily="2" charset="2"/>
              <a:buChar char="Ø"/>
            </a:pPr>
            <a:r>
              <a:rPr lang="ru-RU" dirty="0" smtClean="0"/>
              <a:t>Передозування кофеїном призводить до кофеїнової інтоксикації або отруєння кофеїном. Симптоми отруєння як психологічні, так і фізіологічні: неспокій, нервовість, збудливість, безсоння, диурез, посмикування м'язів, непослідовні думки і мова, </a:t>
            </a:r>
            <a:r>
              <a:rPr lang="ru-RU" u="sng" dirty="0" smtClean="0"/>
              <a:t>параноя</a:t>
            </a:r>
            <a:r>
              <a:rPr lang="ru-RU" dirty="0" smtClean="0"/>
              <a:t>, аритмія серця, тахікардія, підвищений кров'яний тиск, частий пульс. У виняткових випадках може спостерігатись манія, депресія, дизорієнтація, галюцинації, психози.</a:t>
            </a:r>
            <a:endParaRPr lang="ru-RU" dirty="0"/>
          </a:p>
        </p:txBody>
      </p:sp>
      <p:pic>
        <p:nvPicPr>
          <p:cNvPr id="7" name="Picture 2" descr="http://www.allstick.ru/UserFiles/Picture/cat_1/614.png"/>
          <p:cNvPicPr>
            <a:picLocks noChangeAspect="1" noChangeArrowheads="1"/>
          </p:cNvPicPr>
          <p:nvPr/>
        </p:nvPicPr>
        <p:blipFill>
          <a:blip r:embed="rId3" cstate="print"/>
          <a:srcRect/>
          <a:stretch>
            <a:fillRect/>
          </a:stretch>
        </p:blipFill>
        <p:spPr bwMode="auto">
          <a:xfrm>
            <a:off x="4860032" y="3759767"/>
            <a:ext cx="4642098" cy="3098234"/>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 from="(-#ppt_w/2)" to="(#ppt_x)" calcmode="lin" valueType="num">
                                      <p:cBhvr>
                                        <p:cTn id="14" dur="600" fill="hold">
                                          <p:stCondLst>
                                            <p:cond delay="0"/>
                                          </p:stCondLst>
                                        </p:cTn>
                                        <p:tgtEl>
                                          <p:spTgt spid="3"/>
                                        </p:tgtEl>
                                        <p:attrNameLst>
                                          <p:attrName>ppt_x</p:attrName>
                                        </p:attrNameLst>
                                      </p:cBhvr>
                                    </p:anim>
                                    <p:anim from="0" to="-1.0" calcmode="lin" valueType="num">
                                      <p:cBhvr>
                                        <p:cTn id="15" dur="200" decel="50000" autoRev="1" fill="hold">
                                          <p:stCondLst>
                                            <p:cond delay="600"/>
                                          </p:stCondLst>
                                        </p:cTn>
                                        <p:tgtEl>
                                          <p:spTgt spid="3"/>
                                        </p:tgtEl>
                                        <p:attrNameLst>
                                          <p:attrName>xshear</p:attrName>
                                        </p:attrNameLst>
                                      </p:cBhvr>
                                    </p:anim>
                                    <p:animScale>
                                      <p:cBhvr>
                                        <p:cTn id="16" dur="200" decel="100000" autoRev="1" fill="hold">
                                          <p:stCondLst>
                                            <p:cond delay="600"/>
                                          </p:stCondLst>
                                        </p:cTn>
                                        <p:tgtEl>
                                          <p:spTgt spid="3"/>
                                        </p:tgtEl>
                                      </p:cBhvr>
                                      <p:from x="100000" y="100000"/>
                                      <p:to x="80000" y="100000"/>
                                    </p:animScale>
                                    <p:anim by="(#ppt_h/3+#ppt_w*0.1)" calcmode="lin" valueType="num">
                                      <p:cBhvr additive="sum">
                                        <p:cTn id="17" dur="200" decel="100000" autoRev="1" fill="hold">
                                          <p:stCondLst>
                                            <p:cond delay="600"/>
                                          </p:stCondLst>
                                        </p:cTn>
                                        <p:tgtEl>
                                          <p:spTgt spid="3"/>
                                        </p:tgtEl>
                                        <p:attrNameLst>
                                          <p:attrName>ppt_x</p:attrName>
                                        </p:attrNameLst>
                                      </p:cBhvr>
                                    </p:anim>
                                  </p:childTnLst>
                                </p:cTn>
                              </p:par>
                            </p:childTnLst>
                          </p:cTn>
                        </p:par>
                        <p:par>
                          <p:cTn id="18" fill="hold">
                            <p:stCondLst>
                              <p:cond delay="2500"/>
                            </p:stCondLst>
                            <p:childTnLst>
                              <p:par>
                                <p:cTn id="19" presetID="15" presetClass="entr" presetSubtype="0" fill="hold" nodeType="after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3000" fill="hold"/>
                                        <p:tgtEl>
                                          <p:spTgt spid="7"/>
                                        </p:tgtEl>
                                        <p:attrNameLst>
                                          <p:attrName>ppt_w</p:attrName>
                                        </p:attrNameLst>
                                      </p:cBhvr>
                                      <p:tavLst>
                                        <p:tav tm="0">
                                          <p:val>
                                            <p:fltVal val="0"/>
                                          </p:val>
                                        </p:tav>
                                        <p:tav tm="100000">
                                          <p:val>
                                            <p:strVal val="#ppt_w"/>
                                          </p:val>
                                        </p:tav>
                                      </p:tavLst>
                                    </p:anim>
                                    <p:anim calcmode="lin" valueType="num">
                                      <p:cBhvr>
                                        <p:cTn id="22" dur="3000" fill="hold"/>
                                        <p:tgtEl>
                                          <p:spTgt spid="7"/>
                                        </p:tgtEl>
                                        <p:attrNameLst>
                                          <p:attrName>ppt_h</p:attrName>
                                        </p:attrNameLst>
                                      </p:cBhvr>
                                      <p:tavLst>
                                        <p:tav tm="0">
                                          <p:val>
                                            <p:fltVal val="0"/>
                                          </p:val>
                                        </p:tav>
                                        <p:tav tm="100000">
                                          <p:val>
                                            <p:strVal val="#ppt_h"/>
                                          </p:val>
                                        </p:tav>
                                      </p:tavLst>
                                    </p:anim>
                                    <p:anim calcmode="lin" valueType="num">
                                      <p:cBhvr>
                                        <p:cTn id="23" dur="3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3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pic>
        <p:nvPicPr>
          <p:cNvPr id="4" name="Рисунок 3" descr="OWMuX1PR6R.gif"/>
          <p:cNvPicPr>
            <a:picLocks noChangeAspect="1"/>
          </p:cNvPicPr>
          <p:nvPr/>
        </p:nvPicPr>
        <p:blipFill>
          <a:blip r:embed="rId3" cstate="print"/>
          <a:stretch>
            <a:fillRect/>
          </a:stretch>
        </p:blipFill>
        <p:spPr>
          <a:xfrm>
            <a:off x="0" y="-603448"/>
            <a:ext cx="4673549" cy="3204000"/>
          </a:xfrm>
          <a:prstGeom prst="rect">
            <a:avLst/>
          </a:prstGeom>
        </p:spPr>
      </p:pic>
      <p:sp>
        <p:nvSpPr>
          <p:cNvPr id="8" name="Прямоугольник 7"/>
          <p:cNvSpPr/>
          <p:nvPr/>
        </p:nvSpPr>
        <p:spPr>
          <a:xfrm>
            <a:off x="179512" y="3068960"/>
            <a:ext cx="8496944" cy="1323439"/>
          </a:xfrm>
          <a:prstGeom prst="rect">
            <a:avLst/>
          </a:prstGeom>
        </p:spPr>
        <p:txBody>
          <a:bodyPr wrap="square">
            <a:spAutoFit/>
          </a:bodyPr>
          <a:lstStyle/>
          <a:p>
            <a:pPr>
              <a:buFont typeface="Wingdings" pitchFamily="2" charset="2"/>
              <a:buChar char="ü"/>
            </a:pPr>
            <a:r>
              <a:rPr lang="ru-RU" sz="2000" dirty="0" smtClean="0"/>
              <a:t>В середньому одна чашка заварного кави містить 90-150 мг кофеїну, чашка </a:t>
            </a:r>
            <a:r>
              <a:rPr lang="ru-RU" sz="2000" dirty="0" smtClean="0"/>
              <a:t>еспресо</a:t>
            </a:r>
            <a:r>
              <a:rPr lang="ru-RU" sz="2000" dirty="0" smtClean="0"/>
              <a:t> – 20-60 мг, чашка шоколаду – 30 мг, чашка какао – 10-17 мг, чашка чаю – 15-75 мг, </a:t>
            </a:r>
            <a:r>
              <a:rPr lang="ru-RU" sz="2000" dirty="0" smtClean="0"/>
              <a:t>енергетик</a:t>
            </a:r>
            <a:r>
              <a:rPr lang="ru-RU" sz="2000" dirty="0" smtClean="0"/>
              <a:t> – 30-80 мг ( на банку 0,25 л), банку Коли – 14 мг (на 100 мл).</a:t>
            </a:r>
            <a:endParaRPr lang="ru-RU" sz="2000" dirty="0"/>
          </a:p>
        </p:txBody>
      </p:sp>
      <p:sp>
        <p:nvSpPr>
          <p:cNvPr id="9" name="TextBox 8"/>
          <p:cNvSpPr txBox="1"/>
          <p:nvPr/>
        </p:nvSpPr>
        <p:spPr>
          <a:xfrm rot="212595">
            <a:off x="4242068" y="527283"/>
            <a:ext cx="4002111" cy="1098121"/>
          </a:xfrm>
          <a:prstGeom prst="rect">
            <a:avLst/>
          </a:prstGeom>
          <a:noFill/>
        </p:spPr>
        <p:txBody>
          <a:bodyPr wrap="square" rtlCol="0">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800" b="1" dirty="0" smtClean="0">
                <a:ln w="11430"/>
                <a:solidFill>
                  <a:srgbClr val="663300"/>
                </a:solidFill>
                <a:effectLst>
                  <a:outerShdw blurRad="50800" dist="39000" dir="5460000" algn="tl">
                    <a:srgbClr val="000000">
                      <a:alpha val="38000"/>
                    </a:srgbClr>
                  </a:outerShdw>
                </a:effectLst>
              </a:rPr>
              <a:t>Цікаві факти</a:t>
            </a:r>
            <a:endParaRPr lang="ru-RU" sz="4800" b="1" dirty="0">
              <a:ln w="11430"/>
              <a:solidFill>
                <a:srgbClr val="663300"/>
              </a:solidFill>
              <a:effectLst>
                <a:outerShdw blurRad="50800" dist="39000" dir="5460000" algn="tl">
                  <a:srgbClr val="000000">
                    <a:alpha val="38000"/>
                  </a:srgbClr>
                </a:outerShdw>
              </a:effectLst>
            </a:endParaRPr>
          </a:p>
        </p:txBody>
      </p:sp>
      <p:sp>
        <p:nvSpPr>
          <p:cNvPr id="10" name="Прямоугольник 9"/>
          <p:cNvSpPr/>
          <p:nvPr/>
        </p:nvSpPr>
        <p:spPr>
          <a:xfrm>
            <a:off x="179512" y="4611231"/>
            <a:ext cx="7488832" cy="2246769"/>
          </a:xfrm>
          <a:prstGeom prst="rect">
            <a:avLst/>
          </a:prstGeom>
        </p:spPr>
        <p:txBody>
          <a:bodyPr wrap="square">
            <a:spAutoFit/>
          </a:bodyPr>
          <a:lstStyle/>
          <a:p>
            <a:pPr>
              <a:buFont typeface="Wingdings" pitchFamily="2" charset="2"/>
              <a:buChar char="ü"/>
            </a:pPr>
            <a:r>
              <a:rPr lang="ru-RU" sz="2000" dirty="0" smtClean="0"/>
              <a:t>Молекули кофеїну починають активуються через 15 хвилин після споживання кави і вже через годину припиняють діяти на організм людини. Кофеїн повністю виводиться з організму через 2-5 годин після споживання напою – цей показник залежить від особливостей організму людини. А те, що після чашки кави хтось не може довго заснути – це міф і психологічна пастка, самонавіювання.</a:t>
            </a:r>
            <a:endParaRPr lang="ru-RU" sz="2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2000"/>
                            </p:stCondLst>
                            <p:childTnLst>
                              <p:par>
                                <p:cTn id="12" presetID="17" presetClass="entr" presetSubtype="1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26"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par>
                          <p:cTn id="33" fill="hold">
                            <p:stCondLst>
                              <p:cond delay="5500"/>
                            </p:stCondLst>
                            <p:childTnLst>
                              <p:par>
                                <p:cTn id="34" presetID="26" presetClass="entr" presetSubtype="0" fill="hold" grpId="0" nodeType="after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80">
                                          <p:stCondLst>
                                            <p:cond delay="0"/>
                                          </p:stCondLst>
                                        </p:cTn>
                                        <p:tgtEl>
                                          <p:spTgt spid="10"/>
                                        </p:tgtEl>
                                      </p:cBhvr>
                                    </p:animEffect>
                                    <p:anim calcmode="lin" valueType="num">
                                      <p:cBhvr>
                                        <p:cTn id="3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0"/>
                                        </p:tgtEl>
                                      </p:cBhvr>
                                      <p:to x="100000" y="60000"/>
                                    </p:animScale>
                                    <p:animScale>
                                      <p:cBhvr>
                                        <p:cTn id="43" dur="166" decel="50000">
                                          <p:stCondLst>
                                            <p:cond delay="676"/>
                                          </p:stCondLst>
                                        </p:cTn>
                                        <p:tgtEl>
                                          <p:spTgt spid="10"/>
                                        </p:tgtEl>
                                      </p:cBhvr>
                                      <p:to x="100000" y="100000"/>
                                    </p:animScale>
                                    <p:animScale>
                                      <p:cBhvr>
                                        <p:cTn id="44" dur="26">
                                          <p:stCondLst>
                                            <p:cond delay="1312"/>
                                          </p:stCondLst>
                                        </p:cTn>
                                        <p:tgtEl>
                                          <p:spTgt spid="10"/>
                                        </p:tgtEl>
                                      </p:cBhvr>
                                      <p:to x="100000" y="80000"/>
                                    </p:animScale>
                                    <p:animScale>
                                      <p:cBhvr>
                                        <p:cTn id="45" dur="166" decel="50000">
                                          <p:stCondLst>
                                            <p:cond delay="1338"/>
                                          </p:stCondLst>
                                        </p:cTn>
                                        <p:tgtEl>
                                          <p:spTgt spid="10"/>
                                        </p:tgtEl>
                                      </p:cBhvr>
                                      <p:to x="100000" y="100000"/>
                                    </p:animScale>
                                    <p:animScale>
                                      <p:cBhvr>
                                        <p:cTn id="46" dur="26">
                                          <p:stCondLst>
                                            <p:cond delay="1642"/>
                                          </p:stCondLst>
                                        </p:cTn>
                                        <p:tgtEl>
                                          <p:spTgt spid="10"/>
                                        </p:tgtEl>
                                      </p:cBhvr>
                                      <p:to x="100000" y="90000"/>
                                    </p:animScale>
                                    <p:animScale>
                                      <p:cBhvr>
                                        <p:cTn id="47" dur="166" decel="50000">
                                          <p:stCondLst>
                                            <p:cond delay="1668"/>
                                          </p:stCondLst>
                                        </p:cTn>
                                        <p:tgtEl>
                                          <p:spTgt spid="10"/>
                                        </p:tgtEl>
                                      </p:cBhvr>
                                      <p:to x="100000" y="100000"/>
                                    </p:animScale>
                                    <p:animScale>
                                      <p:cBhvr>
                                        <p:cTn id="48" dur="26">
                                          <p:stCondLst>
                                            <p:cond delay="1808"/>
                                          </p:stCondLst>
                                        </p:cTn>
                                        <p:tgtEl>
                                          <p:spTgt spid="10"/>
                                        </p:tgtEl>
                                      </p:cBhvr>
                                      <p:to x="100000" y="95000"/>
                                    </p:animScale>
                                    <p:animScale>
                                      <p:cBhvr>
                                        <p:cTn id="4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55576" y="332656"/>
            <a:ext cx="8136904" cy="1477328"/>
          </a:xfrm>
          <a:prstGeom prst="rect">
            <a:avLst/>
          </a:prstGeom>
        </p:spPr>
        <p:txBody>
          <a:bodyPr wrap="square">
            <a:spAutoFit/>
          </a:bodyPr>
          <a:lstStyle/>
          <a:p>
            <a:r>
              <a:rPr lang="ru-RU" b="1" dirty="0" smtClean="0"/>
              <a:t>Кофеїн</a:t>
            </a:r>
            <a:r>
              <a:rPr lang="ru-RU" dirty="0" smtClean="0"/>
              <a:t> — ксантиновий алкалоїд, знаходиться у листі бобів кавового</a:t>
            </a:r>
            <a:r>
              <a:rPr lang="ru-RU" dirty="0" smtClean="0">
                <a:hlinkClick r:id="rId3" tooltip="Кавове дерево"/>
              </a:rPr>
              <a:t> </a:t>
            </a:r>
            <a:r>
              <a:rPr lang="ru-RU" dirty="0" smtClean="0"/>
              <a:t>дерева, чаю, мате, ягодах гуарани, а також у невеликих кількостях у какао та горіхах кола. Стимулятор центральної нервової системи, компонент тонізуючих напоїв та полегшуючих дихання лікарських засобів. У рослинах кофеїн відіграє роль природнього пестициду, який паралізує та вбиває комах-паразитів.</a:t>
            </a:r>
            <a:endParaRPr lang="ru-RU" dirty="0"/>
          </a:p>
        </p:txBody>
      </p:sp>
      <p:pic>
        <p:nvPicPr>
          <p:cNvPr id="4098" name="Picture 2" descr="Coffee Flowers.JPG"/>
          <p:cNvPicPr>
            <a:picLocks noChangeAspect="1" noChangeArrowheads="1"/>
          </p:cNvPicPr>
          <p:nvPr/>
        </p:nvPicPr>
        <p:blipFill>
          <a:blip r:embed="rId4" cstate="print"/>
          <a:srcRect/>
          <a:stretch>
            <a:fillRect/>
          </a:stretch>
        </p:blipFill>
        <p:spPr bwMode="auto">
          <a:xfrm>
            <a:off x="683567" y="1916832"/>
            <a:ext cx="2968537" cy="2232248"/>
          </a:xfrm>
          <a:prstGeom prst="rect">
            <a:avLst/>
          </a:prstGeom>
          <a:noFill/>
        </p:spPr>
      </p:pic>
      <p:pic>
        <p:nvPicPr>
          <p:cNvPr id="4100" name="Picture 4" descr="Cacao-fruto.jpg"/>
          <p:cNvPicPr>
            <a:picLocks noChangeAspect="1" noChangeArrowheads="1"/>
          </p:cNvPicPr>
          <p:nvPr/>
        </p:nvPicPr>
        <p:blipFill>
          <a:blip r:embed="rId5" cstate="print"/>
          <a:srcRect/>
          <a:stretch>
            <a:fillRect/>
          </a:stretch>
        </p:blipFill>
        <p:spPr bwMode="auto">
          <a:xfrm>
            <a:off x="6516216" y="1772816"/>
            <a:ext cx="2476500" cy="3714751"/>
          </a:xfrm>
          <a:prstGeom prst="rect">
            <a:avLst/>
          </a:prstGeom>
          <a:noFill/>
        </p:spPr>
      </p:pic>
      <p:sp>
        <p:nvSpPr>
          <p:cNvPr id="4102" name="AutoShape 6" descr="data:image/jpeg;base64,/9j/4AAQSkZJRgABAQAAAQABAAD/2wCEAAkGBwgHBgkIBwgKCgkLDRYPDQwMDRsUFRAWIB0iIiAdHx8kKDQsJCYxJx8fLT0tMTU3Ojo6Iys/RD84QzQ5OjcBCgoKDQwNGg8PGjclHyU3Nzc3Nzc3Nzc3Nzc3Nzc3Nzc3Nzc3Nzc3Nzc3Nzc3Nzc3Nzc3Nzc3Nzc3Nzc3Nzc3N//AABEIALoAxgMBIgACEQEDEQH/xAAcAAABBQEBAQAAAAAAAAAAAAAGAAMEBQcBAgj/xAA+EAACAQMCBAQEBAUBBgcAAAABAgMABBEFIQYSMUETIlFhBzJxgRSRodEjQlKxwfAVJGJjcuEWJTNDkpPx/8QAGwEAAgMBAQEAAAAAAAAAAAAABAUAAwYCAQf/xAAsEQACAgIBAwMDBAIDAAAAAAABAgADBBEhBRIxEyJBFDJRBmGRoUKBFSNx/9oADAMBAAIRAxEAPwDHCOUtgjBPQ75ro8Fjgkqx6EbU4LlJsDGO5+tKaM7E4HN0xVe5ZGpQyIApGWBzynNLnCg8qkD6fT8qkwhokYSAY683XpvXlbbxpVELAsx+TsTU2NczpQWIC+Y5b273spggjBLEHfBI+poosOGorUI0jeJN1PoPtVlw/pEenWgZwGkxksfWrJUZyTjzHcn0pJlZ7MxVPE1uB0tKQHtG2kSKzCjpn1pxrdAN8LUoIxJCfnXVhwfNufU0uNhjkMPiUlzCxzyIWPblFVRurqxm8RVJxsdtwKMjGox0z22qn1G1V+ZsANRVGQN6M4sQWLxwYNLaM91d3EV3bxOhDRxncyBuyjv1PauaTZy2OmanLNDFdWeAhyGGG7HBAI6/2qPqQFpMScgE16ubhl0Vja3G82UljxnK57mnKksoA8HUyObQFdu7yPiPcJxI8klwUBXOOX0o0eUvymPcIMkj1NZbYarc2KOkDDDeo6H1o34InS60vULvVtYisLeFlXnki5y5PYDOc/Sh8vCex+8QzA6rj00rWRo/MJ7f5SzAHI9OlSS5LAk5+1VUd9oYzji+yz1BNo4BH/y61eaPpsOrx81hxDp9wM9I0OfyLZpY3Tsn4ENbqmGx33f0ZFIUg+tR52AX2oqXgi7IX/zGEZ/5RP8AmknAPiMVuNSk5T/LHGB/c1E6bkb5En/LYi/5f0YAanPGsJzgbVn+uXQnmCj+Xqa2njbgmzsNCuZbdpGmjQsHds5IrD76L5ZR0bY03xMb0Tz5gHUOofVY5FQ4+ZBauV7K77dK8EGmMzZE6CaQNczil3qTyOBq7XFxXa5nHEa71Kiu32EmWwMA9xUXFTdOsmu5+Rc47n0qOQBsy+qtrHCL5MfhIlVgrrgjByateHrQpqSylD4cYOBj9attN0GOFQQMH1PU1bR6ciAlfKx/mFKb81OVWanB6MamW207I+JNkkXwo1Q5B8zY9KlW3nzzjKkdKiaNpN7cTzCOW2dFiLO87+GEGfX96sItOvQcfitKPoRfrhh7Gl30ljLusbjKzNoQlHbRjo2wOUbeleGUMSSMVLtdF1e4UtDHayj1julbNSl4V1wqG8GHB9ZhtVX0ORv7TKRm43nvEpJW2wO1Vt86iJs9aKv/AAbq0r8jy20Q9SxP+Ki67wLPa6TPK14zyBSQFGBmiacC3e2Eh6ripwG2ZknEdwrkRg75qiEjnI5jv2qZqMZJEm/ofrUGtBSoVAJluo3NbkMxiUeYCnpHxEkYJ5RvynsfWmsYweh605OyPymOPl2wd85PrVsAnI43mfCLlj6UV6pw3xBwb+E1dC8Ub8rRTquBuM4YGqTh/UxpN8ly1uk6qQSjnqAaIOPPiFecXw29tLZw29vASVVSST7/AFxUkmp/DbjmTXrX8Pfugu06jpn3o/VwUG/mNfL3w+vns+LLEjpK3hMPY9K+g5tUjt4FZ26dSdq4c9vJnaKWOhK74pamsHDdzGGAdl5B9TWCaiq/gUXG+aNeN9aOu6kLWBy1vCxLMDkM3oKYXRYH07lnQOzEEZ7UvtyVrYEzSYnT3ahlHzM9ijR2xzAdqduraCBB525z0FG0nD9ngBoE6bNiqDV9ESPPg7Htg7Gra8yuxuDB7uj21VkgAmDmMtXeSulCkhVgQR1r1kUaTM82wdTygJOFGa7XQeU5XalXm55sRv6UZ8KWarbBsedjzGgwdaPuFxK0MMEcLvO48qKMkj6UJnd3paWP+g9i3l3+BCREGBtTwjH0q607g3XbzzSxw2a/83c/kKtU+HVyx/jav/8AXHj+9Jlwb351HlvVsZTotMb48v7mG5SxhmdIHiBkVWxz7nr60GBSxwAPyo8+MHDzcO8QwRG5e4jngDpJIBkYJBXb3/vQfpM1tb3Yku4fGiBBK46jNP8AHr9KoJ+Jkcy4X3s48GXNmvEPC8dvqsHiRW0nKyspJjf2PvW0fD7j5eI4GS5jWK4jwGXNZ/x58RdO1rheDQtIs5o4kK8zuQAQoBGw96DuDdTk0/iKykBPK0nIwHfJ2/XFXeYLPqsSFhk9e1UvG9+lvoNzISOYRt/avS3/ACRK7dc/pWb/ABK183ZXS4Hy0m8mP5V/71TY4A1DMXHaxxqZtcxiWyk2y7EkYrumcNzXRUzyLAvVif5R7+lE+kaXGsJuLjAQDIyKg3t3ZnVFivroJGuDIMdW9D9KCTIZiUrj3Lw6UUW2/jU82OjWj28680UzRloww3Yeje9CiafO92bRI2aXn5RjpnPX6UfTa5w+zCKG1luGTZZokxj6HavVtqWnQxjwtPuIWfJLluYEfc7farBZZUCTzFaYa5Lj0wQP/JmrKyHDAgjsa5gtWha3aWmoulwqRuoXzcpwfvTFpYRxANbWlsrdOdo+b8s12M5CuyNGEN0G8N7TsSj4Ria31y0upFPhREuzdscp/wA0WatrN/rchhtuaO2GxZe9eItJLv4k4llbqcjArt5cLbRhVCKOyj9qFtyy50ojTD6SlQ253Pdhaqrx28CKWHmYgfKO9FNvpkkyAcqqNhzkjC9P3ob0SWV1IsYTPdSjqThV+vtRrp3DUV3b+Jq97PcyHP8ACjfw40G2wUduneqExmuf3TvOzkoHahgzrU1lp+U/GwyNjogJ/UbUI6hrFqOYYc7YOw/eoHHV6snEV3b2qCG0t28KONBgbdSfUk1QxsjAhwP+o0fV09FO4ofrt3bpY5fSeJLzKAAwqLk17nAWXCnIHQg03RwGuIkd/UYsfmd5jXasrPS/xMAcZZu4UgYpVwbEE41K+Fij8wAJG+9fQvwaksp+HYZbdIlnOUnKgBi49ftv96+dwcH2o0+HHEtvw/rEGfxAFwRHNyt5ck+U49sj9a70J0CRPqVB5Rk70iMVDtroPGrZGD/NUXWdetNJhLTSc8xHkhU+Zv2Hua5dlQbaepWznSjZgp8YeDpOJ9CS5sY+fULHmaNR1kU/Mo/IV80OpDEEEEHG4r6A1jinUtVLJ4n4eDtFC3X6t1P6fSs/4l0W3mInjhVGY5dl7/agV6jUX7RHA6FkGvuPn8TPgpNWOgQ82s2POCUFwhbbOwYVfWei2aEc1q8xA/mmwpP5VYw6YTIHHJABsEhTGB9aufMrA4M9o6JkM3vGpe6/xVNIBY6f5n6M2dl/71TW9osT88uXnkbJLdTUjlgsID4SBQOrHr+dVFjqQvtYEcZPIoJJoBne7ZXwJoKMejFKq/k+IRatI9vpGIFPiZUKR2Pahyw0AFvGuf4jnffpRBc/7xKsH/tpgn61KiiGfr0oNLzVXpfJhj4tTMLLBvXgfEgx2MYUKEC47YpxrBTjyCrQQYXODivEgCxk9Ko9ZiZaHHwIPXlubcl4jyt0271Bg1X8PN4ckbZ6llfrTusaiEnMQxt+tVRja5kJUEBckHGMimdVe098X5WWAwWs8wtlvvFiBLyMGGwDAZ/Kqe6I8Cc+ERzKdxvUbxL6ERhSrwr1U9cfWi7TIYNWtILSyVXkncRlCPMgGObP+u4r2qntOwZxl5KhO3tIMh8C6rptpB4EtxGshffmcLmjCx1e0W42ZHBbqu+N6KYeBOHBbxiXSrUyLj+KIwGz6g1Tav8ADbRHQm3uJ7Rh8rLJkAnuc+mPWj1qK+4TJWWrYTuAHHDaHwzxFFqdrpNpqMV/GWlguGOI3H8wwe4PT2rM725S4neRYEiDHyqnRR6UWcc8LyaRrUVvPepOZ1LIQSAAD3ydsk/oaqJeF7xGwJrZ8DfkfJH2ojfHMF7CTocyhwc9DRHYcH6hqNj+LsjG6LswYkVXtpVy90ttaxySTY2QEFumc0y8sscohM0i+Hsy5xysOvQ+tdA78TwgrwZ1Hn06eSF1YMNiAa5TZYu7LMS5HQ53rtcFRvmdBQR5kTFO255ZUckgKwOR1614q20OzMk/ivHmJRvzLkV67hBszqilrbAi/M3ufiqK20+OKxZp52jBVmGyZGcn16/ehSe5lnleWZ2kkbdmY5yapLKeKK3RIyBgdBUg3PfOKzuVZZc/Pibrp/Ta8ZOOT+ZO5seZj9qj3MgZTkZz0HrUGe9VRud+ox3qTpNrNdzIAGZ5D5V9KpFZXkxiQqDuYxq0tZgRhhk/y42q8g03U7iMC2h8vTmEZ/uTR1w/wbFCizXuHfHynpRRFptsgyEBY9c/tRleJdZ7jwJm8zrdYbtqG5it3wfeSBjO3O3oXH9qqH4fbSL1ZZIuTmGAfUVuuoaVbyKxWBA/Zgo2rN+MIwLVQsYDwsyuVGMjbBP611ZTZUPu4kweo/UXqrLByzUHLE5J3zVvp8BmfCxsy92AyBVNYOPDGOlE2l6m+nQymBgJBjDeuev+vegNKX954jzNLgewbMZvOWJikbIR3OAPtXjSdEutfuTHFlbZDyu47+1e9PsrviLVDDGW5CeaWX+kfvWs6Zp8Gm2cdtaxhI0XlGO+KNw8T1G7z4iLPz/pa/SU+4+f2gnb8B6Rb2k0f4SGV5tpHkTLHHv2+1BHGXC66c0dxA2IwAgXpgf5ranGB6UFfEKOP/Zq84BZ2AXPrkUyyFArP7RLg3ubxs+ZmEtmvINqk8J3o0Pie0vWx4TMIZs/0ttn7GpU0OF843xnFU14RyuuKTY9xDbm4uqTIqKN8z6HmkVYeZSMY2avn74qcY6g+rS6Vp9zJFDER4rxnlLH09v80UcKcffhtNXTNSSecxjEUicpPL2ByRnFZzxQFn4gku2spHtWbJIQqX775+1P0uRh5mEvwLqXKldgfMFpZ5ZCWueaZsY5pGJP50/FfvbFWjZWBG8bjIFWGvXttfzyTWmmfhUGC6p8kQ2AA++fzqoSJbiREQpD5TzNI2ASMnr+Qq06IgY7kPEvBr66dqFnf6VGqyxxcpDHIJ9x2+1cubO51zRNT4ovLiNp47mOJ0VQvzDY4G2NsVQTxvbzvHlW5crzIwZT7gjqK8iRxEYwXCE7rnYn96ijtE9scs2zPJYlyQcV2lHGzk8oO1KvZxrcbzUu3vLiJCkcrBT1GaiGuqcGvCAZ0jsh2p1LW21iaIYkGQPTapqa1JN5YYXdvc1U6fZPezhF+X+Y0aWGkxQRYCEEe29A5LU1+RzNJ0s516/fpB/P+pUeHqE+OblRT2G5NbX8MNKgmsReyqrMO2NwazKKGbK8yjl5t25cEDboOnrVv8IOLLbT+ML+wu52jtdQfkti/QOCQoPoSD+dV0AWvzrQnfVnFNAVSdt+ZvnoPSujrSIqDq2p2+lWpuLp8L0Ve7H0HqaYFgq7mXVS5AXkzxrepW2l2UlzdPgDoo6k+gFZBrl9LqsskjgRo2SqKc4/71aapf3nEN+HkyVz/DhXflH09feqm8jELEDPuTSHLymt+zxNf0vCTGPu+8/1B+2donaJ9ip/OrNblppYbaFeeaQ+UdvqfYVX6y6RWnOioZ1kHm6ZB7Z6Y+tBV7rF4upGW2uJIXiYqrRtg9faraMX1j3HxC+pdTTHTt17vifTvCGmx6Zp6omGZvMz92PqaI0YDcmsT+EvFWuanetbajewtDGpIkuWVCV22GBue+T69aMl+JGgMXhkv4Y5Vl8LrlW7cynuPenSIEXSzDWu1jdzfMN3cEjfNB3H6idLCMKS5nGMfQ1dJd5AIbII6g5oc4svymo2CgjKJJJjrvjA/vQuYwFRJheAjG9QIK6qwMjnk5Dnp6UKahJyk4PWr/Vpy3MT1JoVvpOc7Ukx12xIm8qBWvmRWneHkkQ+ZXBGPrWgXtpEYVIBPmYNnGO1Z3gNJGjdC4z+dFt3fFlYsdz29KIvA445lC1vbZweJE1O1tCwVEQEDAPKO9A97p8iXq20Q5+Y+QA4oumlxue4qn/ERR6ik8wVxECQjdGonDdlOj4gXWsOs07H3S34N4NtNZ8e41EHwUjARVYg5Pf7f5of4i0A6Zq34az554ObmAIPl9j+9FWh69aW1jdIFkeYx4icS8iA/wDF61En1CaZJCWVS2OdwuM4HT3+tGtkBRM5V06y1tSu0azg04M11bLcSONkZQVQffvSpq71COFvmIJ3OepNKh+61uRHIxcKsdrtyII10daVIDemMycLuFYOWAN/Uc0VwnYb0JcMXKC3Clt1OKJIZeYYU1n81SbTufQumFTip2/iX1lYPd+GIzGC5OOZsdKyC4jnsNUPMnLLFKHXPfuD9Dsc+9agszRRBySqgjzYob4itP8AadwJvB5GwF5wvb/XtV2BatewYt6tg3ZIDId6m36L8Q9E1Hh+PUXuoxdKgE1opPiCT+kDuM9+lCeoahd8RXr3NyeWONf4cY3CA9h6n3oK0G3hs7YIijm7nvV3HdssZVWI9cHrVWZlNY3YPtlmF0f6dO88uf6hNc3mm6XE0NoommKcrs24zkfmNs7elC15dNMWdupqJcSlpC3OaiXVzhcA1QzGzQA0I1xcFavcTs/mV+ulpIfKQT6Hfrtn/NBVzEYZWTJI7H1HaijU7tYYmZzk42FRuGdKteIjf21xfxWd6sXi2fjEBJWB3QntkEY+lOcIEJMz+ojWbho+6UDzvIqrIeblGF+m/wC9N5LdST9atJOG9YhnWF7J/EO4VWVs/ka9poM0UiLqE0VmpYBy5yyg9TgdaM2JniGmv/Du/lPDtrJdseYRgAltyB0qHrOrRX+rTSRNzRRxiMe53P8AmhbR9Zgu55dMju+S1iiIh5V5TKegye1e7m6iSec27eRnPLtjYbD+1Lc4lx2AR/0OgeoWMe1G6znBFUzks/MackkLt5iMUy5J2UEn2oauvtGpq7GGp6s2ja7PNgkDI+tT5JiWJJyKg2Ni4Zpx5mbt6VPW1mYjKKo9a8sK78zzGZlQlhzuQbmTqaobpJJX5whIHai3/ZRfJkcHfsKTadGF22+1d15CJ4g2ZhtlDk6EFLS8eOQRRwN4n61bPp+ovEZLmaOBD17sKcuLTwpFkTCyp8rY/vTC3kmp30dndDwuXdgD8/0ogv3+5BMx1FczD9hb2/tPOl6BFe8808kqxH5G7t70qur3UI7NURTgdABSqk3XtyviISzGZ4TXB1pGkKcTuSbS4lhf+CW5iRsO9axwJpelTWFxfa3cXAayP+8qCVHN/SPXt07nFZRp1rNeX0FtbDMsrhV9j6/atd1i455o9NibMFuQ0hUBQ8uOuBttk7diTQuSyIncwjPptd2RYKkYhfmeNSvn1a5VjEIbWLaC3UYCD39Sf9e7LQoQAV9utPWkDSSoiAlmOABV3Nos0WniedUQdvODn8qQ6suJYTYtbVjBaxBie0Kx89uMHuKrmupEJVtiKvGmEYYdVHf1qg1M+PLlf0r2r3HTQ6tm/E8S3ZI61X3N4FGMnNeLleRCd6Wk2JuJBI6tjOwY0ciIq9xgl2TczilBomRY9LudSl8SUssfbbtVxbcPWcS4EQY+r71e29uqABRjFS1hA7GhrM596XgSuvAxqyWcdzH5MpRpqxgci8uDkcowRVZrGliaI85ZmHyljnFFzLgEntVHrN2kRMZ+Yjp7V5RfYzcS22uh0IYDUBoLWWK+VD5XByGzirCSa7hkUHkAY7cx6CnbgeJOBFu47+1RtXjnljjHhswAySKcd3eQGmX9AY6O1JOx4niPVJZpEjRRliBRlpumiNTnLsepNA2hReJq1uCOjZIPtWoWw5aB6k4r0qxl0V7Lkay070YxBpz87+ApbA5uQDc+uPX6U7CqsoIIIIq30qQWup2dweUhZ1yT2BODn7GiDjDhQwrLqulr5R5p7cDrvuyj17kd/r1BSprqyw8iFWZ4ovFb8A+DBP8A2cWiMg2QDOarpIxjy7j1q/0W+iIdLjBBXyMTsp77ev7U3qtrDHIPBfnDICDnYnvXhr9ncDL6slhYUfx8GCd5ACh23oW1qNo2W4jOJI9s0cXSAgihnV4gyyLjqKLw7fdOeo0LfjsDBW7vZroqZW6dqVMEetKngAA4nz7Wp5rorldFeyS44XlMOrRzKQGjBdAR8zYwB+uftR3ZDkRctzZO5PUms90Nit8hFHtnKoUZNKepbJAmx/TtS+gzDyTCC3c248eP/wBRBneuXusSy+MocFZm5iQMYJ3OB2yaqJrsMoGc/nmmvn65A7UtUso0DHYw1Zu9xzPU0vNsBgVEcYBNPt0ptgG2JwK9XiHDSiVF4hOB/VV3plsI0wowFG1QZ4WkmV0TEcZyT61aWD+Qg/Srbn/69CCKnuZ/9S0tow7AZGcbDPWps8X4c8rggkZXp096f0JrW3Ly3UKzFF5gv6bmol9cNeXwhtY95G5Yowc/qaGCDtGvJi97Wa4j/EfMick91OttaRl5X9unvVjF8MWuS0+pTyczpgLHgcnpn3o+4T4bi0e28SXEl3JvJIR39B7VflRg7CnWHhitdnzM51Dqpubtq+0T5/13hKfQxEyRBhvzv/V+1RDYARLjqBWt8e2ytosxY4Aycj6Vnjw/w+nag81jU4AMc9Et9SslhBQWCWupw3YGADiTA7HbP60VRnk5dwQe4qsuUXw3DU3YXJCeE7fKdh3xVFpNqA/iNEpWpz2DQMLYYkubB0BAdAx/6xWlcNaiL7RLaZm5n5OSTffmGxzWQW9ywXCk9MbUT8C6qYNRl0+Rv4U4MkZz0cdR9xv9jVvT7eyzt/MSdZwj6Rf8cwg4p4Vh1EG707lt7wDJ/ol9mHr71nc7yWsz2t3C0cy9Vfrj2PcVsizJ/KxPuelDXFtpY31o63kXmRSyyL5WjAGSwbsP0o/IwVt5XgxRg9VajSWcrMzuZlJ9jQ3rEiqHYHoDiu3WsW63clvDOZVU4VsY71R63dszmMbetD4+IyPozQ5HUqfpS6mVDbnNKvOa5TiYckmKuiuUqkkl2l0bY7CiexvBLEpDdetB3SpNrdvbttuvpVF1IsH7xv0zqbYjab7YeQyqoz39aea5HqPzoNTWeUfKSfTNR5tXuZCeQ8g7YoD6FieZo3/UOMo35hlNfQxgl5AAPWlpl1HfS5TzQj5tqA/FeaVfFZnyRtmtE0m2jt7dUiTkB8xHf71xk0LRXv5kweqW59pCrpRJ/h86cpUBSvLgVBs5CjNE3zKd6tkUtgA49ai6tYGKBr5fLyAFs9CD0P160BVt9rGpvWvhjxJJu0jhLOcdAaPeAdF8ANqF0v8AHcYUH+Qen1rDL3iWS2vomgRJfBYNh91Y9Qa1L4d/Ek63dppsunvHPggeC3OCME82MZAGPfqKaYeF6Z73mT6x1JbN00nj5/ea4rVxiMdarV1W1YSBJlLxtyup2Kt6EdjXBcsSST36U0PHEzg5lJ8RAW0dQr4zKikeu/SgfUEjjwYumKNOMbiNo7BJBzK1xzN9FUk/4oH1m4DyyOo5VJ22xWf6iQ1s1nRA3YIN6g/ISap5JeUF/Q5qdqUmTiqq5P8AAeu6E45j7IcqpIl1Z3wZQefO1SmvJEeO5ibllhYOh9xQFBqEto5A3TPSriHVRJEGbYHarXxGRgyxZX1XHyV9Ow6M16z+IdhDo0t9dFudBloV+bnHUD0rKeO+N5uKbhUgia3tE+WMkFmP/ERTUc9uwfx1Eid1Hb/9qguroM8vlRucls8uMH2plU5I0Zlc3GFNh7TxIhBB3H5V2TO2RggYOa6ZtuUqmPdeleZJGldnkYszbknvV0D3G6VKlUnkVKlSqSTtKuUqkk9ZpV5rtSST9GjEuoRA9jmtLs4gEHrWbaEwTUUY9K0S0vYxGCSB2zSbqYYkATY/p/QxmPzuXVosMUge6j8RMHCA4yajX6XuuCTT7BWeWWPlCDcKo7k+gqXpGkahrrgW0Zits+a4kHl+w71qHD2h2eh2/h2yZdsGSRt2c+5qrDxbW0TwJx1HPpqBA9zH+J8i3Zke6maZi0hc87E5JOdzVhpHEN/okqT6RM1pcKCDLHjLZ9citl+LHwzS/jm1vhy3/wB+yXuLZNhN6so/q9u/1rBMDJ3p9xMluWF1rup3c8k097O0src0jiQgsffFbd8O+I7vVtEhku5A8kY8Nmx82NvzrCLeyuLl1WCF5CxAHKO56VpXDd9NpkUeiwKv4uKMtM7MOVPLzH6+lcswUbM6VSx0IXcWaj42pwQq2fBiZj9Tj/ANCupXRKkGo9xK0N3MXctIQpdic5JGT/eqy4uGlY77UgsT1Li033T6hVQsZnfxGJqv1GQJCQD1qZIwVcmqO+m8WTlHQUbQmzKOp5ArrI3yZXSnzU542LXwh0zmmZPmrxTPW5h3+6TLO7a2nSbCyDoyP0YdwaauShlZotkJyBnp7UzSzU1J3EjRiPWuUqVezmKlSpVJIqVKlUkipUqVSSKuiuV2pJJtnMlskzleaVl5Y99l9SfXb+9WGicQHT7tZryyiv0XB8KViBVPJsqY/pprNc9oPkS5brFXtU6E+gOEviPpeoRpG7pazgZML9B9D0NaHZ6jHOikEYIyCDmvj09K3X4TTzS8LWxllkchnA5mJ2DHFdSo8zT7m65VJ5ht0OazDiu60S21Fmv0to9iUYRAsT122/ejK/J8A7n5Cawni13k4okEjMwA2DHOK4fgbndKd7hTLf4mR2VjZ6bc6PO4W9j5sKwxgDPb6is/s7ue3ulmhlZZAfm7n60/qzMZlUkkKuFBPQe1RrIA3KAjIzXo0Vnbr2W9oMvZtZXnYyc7cxzn1rydYtwB1ziqOZiSuSThds013qn6asw9esZSDtB8S5mvJLkcsKMfoM1AlHh5LnzHtVtYMUsZ2QlTgDI2qjlJLEk71KwPAnGVdZYO5zvcaJzXK6a5REWRUqVKpJFSpUqkkVKlSqST/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104" name="AutoShape 8" descr="data:image/jpeg;base64,/9j/4AAQSkZJRgABAQAAAQABAAD/2wCEAAkGBwgHBgkIBwgKCgkLDRYPDQwMDRsUFRAWIB0iIiAdHx8kKDQsJCYxJx8fLT0tMTU3Ojo6Iys/RD84QzQ5OjcBCgoKDQwNGg8PGjclHyU3Nzc3Nzc3Nzc3Nzc3Nzc3Nzc3Nzc3Nzc3Nzc3Nzc3Nzc3Nzc3Nzc3Nzc3Nzc3Nzc3N//AABEIALoAxgMBIgACEQEDEQH/xAAcAAABBQEBAQAAAAAAAAAAAAAGAAMEBQcBAgj/xAA+EAACAQMCBAQEBAUBBgcAAAABAgMABBEFIQYSMUETIlFhBzJxgRSRodEjQlKxwfAVJGJjcuEWJTNDkpPx/8QAGwEAAgMBAQEAAAAAAAAAAAAABAUAAwYCAQf/xAAsEQACAgIBAwMDBAIDAAAAAAABAgADBBEhBRIxEyJBFDJRBmGRoUKBFSNx/9oADAMBAAIRAxEAPwDHCOUtgjBPQ75ro8Fjgkqx6EbU4LlJsDGO5+tKaM7E4HN0xVe5ZGpQyIApGWBzynNLnCg8qkD6fT8qkwhokYSAY683XpvXlbbxpVELAsx+TsTU2NczpQWIC+Y5b273spggjBLEHfBI+poosOGorUI0jeJN1PoPtVlw/pEenWgZwGkxksfWrJUZyTjzHcn0pJlZ7MxVPE1uB0tKQHtG2kSKzCjpn1pxrdAN8LUoIxJCfnXVhwfNufU0uNhjkMPiUlzCxzyIWPblFVRurqxm8RVJxsdtwKMjGox0z22qn1G1V+ZsANRVGQN6M4sQWLxwYNLaM91d3EV3bxOhDRxncyBuyjv1PauaTZy2OmanLNDFdWeAhyGGG7HBAI6/2qPqQFpMScgE16ubhl0Vja3G82UljxnK57mnKksoA8HUyObQFdu7yPiPcJxI8klwUBXOOX0o0eUvymPcIMkj1NZbYarc2KOkDDDeo6H1o34InS60vULvVtYisLeFlXnki5y5PYDOc/Sh8vCex+8QzA6rj00rWRo/MJ7f5SzAHI9OlSS5LAk5+1VUd9oYzji+yz1BNo4BH/y61eaPpsOrx81hxDp9wM9I0OfyLZpY3Tsn4ENbqmGx33f0ZFIUg+tR52AX2oqXgi7IX/zGEZ/5RP8AmknAPiMVuNSk5T/LHGB/c1E6bkb5En/LYi/5f0YAanPGsJzgbVn+uXQnmCj+Xqa2njbgmzsNCuZbdpGmjQsHds5IrD76L5ZR0bY03xMb0Tz5gHUOofVY5FQ4+ZBauV7K77dK8EGmMzZE6CaQNczil3qTyOBq7XFxXa5nHEa71Kiu32EmWwMA9xUXFTdOsmu5+Rc47n0qOQBsy+qtrHCL5MfhIlVgrrgjByateHrQpqSylD4cYOBj9attN0GOFQQMH1PU1bR6ciAlfKx/mFKb81OVWanB6MamW207I+JNkkXwo1Q5B8zY9KlW3nzzjKkdKiaNpN7cTzCOW2dFiLO87+GEGfX96sItOvQcfitKPoRfrhh7Gl30ljLusbjKzNoQlHbRjo2wOUbeleGUMSSMVLtdF1e4UtDHayj1julbNSl4V1wqG8GHB9ZhtVX0ORv7TKRm43nvEpJW2wO1Vt86iJs9aKv/AAbq0r8jy20Q9SxP+Ki67wLPa6TPK14zyBSQFGBmiacC3e2Eh6ripwG2ZknEdwrkRg75qiEjnI5jv2qZqMZJEm/ofrUGtBSoVAJluo3NbkMxiUeYCnpHxEkYJ5RvynsfWmsYweh605OyPymOPl2wd85PrVsAnI43mfCLlj6UV6pw3xBwb+E1dC8Ub8rRTquBuM4YGqTh/UxpN8ly1uk6qQSjnqAaIOPPiFecXw29tLZw29vASVVSST7/AFxUkmp/DbjmTXrX8Pfugu06jpn3o/VwUG/mNfL3w+vns+LLEjpK3hMPY9K+g5tUjt4FZ26dSdq4c9vJnaKWOhK74pamsHDdzGGAdl5B9TWCaiq/gUXG+aNeN9aOu6kLWBy1vCxLMDkM3oKYXRYH07lnQOzEEZ7UvtyVrYEzSYnT3ahlHzM9ijR2xzAdqduraCBB525z0FG0nD9ngBoE6bNiqDV9ESPPg7Htg7Gra8yuxuDB7uj21VkgAmDmMtXeSulCkhVgQR1r1kUaTM82wdTygJOFGa7XQeU5XalXm55sRv6UZ8KWarbBsedjzGgwdaPuFxK0MMEcLvO48qKMkj6UJnd3paWP+g9i3l3+BCREGBtTwjH0q607g3XbzzSxw2a/83c/kKtU+HVyx/jav/8AXHj+9Jlwb351HlvVsZTotMb48v7mG5SxhmdIHiBkVWxz7nr60GBSxwAPyo8+MHDzcO8QwRG5e4jngDpJIBkYJBXb3/vQfpM1tb3Yku4fGiBBK46jNP8AHr9KoJ+Jkcy4X3s48GXNmvEPC8dvqsHiRW0nKyspJjf2PvW0fD7j5eI4GS5jWK4jwGXNZ/x58RdO1rheDQtIs5o4kK8zuQAQoBGw96DuDdTk0/iKykBPK0nIwHfJ2/XFXeYLPqsSFhk9e1UvG9+lvoNzISOYRt/avS3/ACRK7dc/pWb/ABK183ZXS4Hy0m8mP5V/71TY4A1DMXHaxxqZtcxiWyk2y7EkYrumcNzXRUzyLAvVif5R7+lE+kaXGsJuLjAQDIyKg3t3ZnVFivroJGuDIMdW9D9KCTIZiUrj3Lw6UUW2/jU82OjWj28680UzRloww3Yeje9CiafO92bRI2aXn5RjpnPX6UfTa5w+zCKG1luGTZZokxj6HavVtqWnQxjwtPuIWfJLluYEfc7farBZZUCTzFaYa5Lj0wQP/JmrKyHDAgjsa5gtWha3aWmoulwqRuoXzcpwfvTFpYRxANbWlsrdOdo+b8s12M5CuyNGEN0G8N7TsSj4Ria31y0upFPhREuzdscp/wA0WatrN/rchhtuaO2GxZe9eItJLv4k4llbqcjArt5cLbRhVCKOyj9qFtyy50ojTD6SlQ253Pdhaqrx28CKWHmYgfKO9FNvpkkyAcqqNhzkjC9P3ob0SWV1IsYTPdSjqThV+vtRrp3DUV3b+Jq97PcyHP8ACjfw40G2wUduneqExmuf3TvOzkoHahgzrU1lp+U/GwyNjogJ/UbUI6hrFqOYYc7YOw/eoHHV6snEV3b2qCG0t28KONBgbdSfUk1QxsjAhwP+o0fV09FO4ofrt3bpY5fSeJLzKAAwqLk17nAWXCnIHQg03RwGuIkd/UYsfmd5jXasrPS/xMAcZZu4UgYpVwbEE41K+Fij8wAJG+9fQvwaksp+HYZbdIlnOUnKgBi49ftv96+dwcH2o0+HHEtvw/rEGfxAFwRHNyt5ck+U49sj9a70J0CRPqVB5Rk70iMVDtroPGrZGD/NUXWdetNJhLTSc8xHkhU+Zv2Hua5dlQbaepWznSjZgp8YeDpOJ9CS5sY+fULHmaNR1kU/Mo/IV80OpDEEEEHG4r6A1jinUtVLJ4n4eDtFC3X6t1P6fSs/4l0W3mInjhVGY5dl7/agV6jUX7RHA6FkGvuPn8TPgpNWOgQ82s2POCUFwhbbOwYVfWei2aEc1q8xA/mmwpP5VYw6YTIHHJABsEhTGB9aufMrA4M9o6JkM3vGpe6/xVNIBY6f5n6M2dl/71TW9osT88uXnkbJLdTUjlgsID4SBQOrHr+dVFjqQvtYEcZPIoJJoBne7ZXwJoKMejFKq/k+IRatI9vpGIFPiZUKR2Pahyw0AFvGuf4jnffpRBc/7xKsH/tpgn61KiiGfr0oNLzVXpfJhj4tTMLLBvXgfEgx2MYUKEC47YpxrBTjyCrQQYXODivEgCxk9Ko9ZiZaHHwIPXlubcl4jyt0271Bg1X8PN4ckbZ6llfrTusaiEnMQxt+tVRja5kJUEBckHGMimdVe098X5WWAwWs8wtlvvFiBLyMGGwDAZ/Kqe6I8Cc+ERzKdxvUbxL6ERhSrwr1U9cfWi7TIYNWtILSyVXkncRlCPMgGObP+u4r2qntOwZxl5KhO3tIMh8C6rptpB4EtxGshffmcLmjCx1e0W42ZHBbqu+N6KYeBOHBbxiXSrUyLj+KIwGz6g1Tav8ADbRHQm3uJ7Rh8rLJkAnuc+mPWj1qK+4TJWWrYTuAHHDaHwzxFFqdrpNpqMV/GWlguGOI3H8wwe4PT2rM725S4neRYEiDHyqnRR6UWcc8LyaRrUVvPepOZ1LIQSAAD3ydsk/oaqJeF7xGwJrZ8DfkfJH2ojfHMF7CTocyhwc9DRHYcH6hqNj+LsjG6LswYkVXtpVy90ttaxySTY2QEFumc0y8sscohM0i+Hsy5xysOvQ+tdA78TwgrwZ1Hn06eSF1YMNiAa5TZYu7LMS5HQ53rtcFRvmdBQR5kTFO255ZUckgKwOR1614q20OzMk/ivHmJRvzLkV67hBszqilrbAi/M3ufiqK20+OKxZp52jBVmGyZGcn16/ehSe5lnleWZ2kkbdmY5yapLKeKK3RIyBgdBUg3PfOKzuVZZc/Pibrp/Ta8ZOOT+ZO5seZj9qj3MgZTkZz0HrUGe9VRud+ox3qTpNrNdzIAGZ5D5V9KpFZXkxiQqDuYxq0tZgRhhk/y42q8g03U7iMC2h8vTmEZ/uTR1w/wbFCizXuHfHynpRRFptsgyEBY9c/tRleJdZ7jwJm8zrdYbtqG5it3wfeSBjO3O3oXH9qqH4fbSL1ZZIuTmGAfUVuuoaVbyKxWBA/Zgo2rN+MIwLVQsYDwsyuVGMjbBP611ZTZUPu4kweo/UXqrLByzUHLE5J3zVvp8BmfCxsy92AyBVNYOPDGOlE2l6m+nQymBgJBjDeuev+vegNKX954jzNLgewbMZvOWJikbIR3OAPtXjSdEutfuTHFlbZDyu47+1e9PsrviLVDDGW5CeaWX+kfvWs6Zp8Gm2cdtaxhI0XlGO+KNw8T1G7z4iLPz/pa/SU+4+f2gnb8B6Rb2k0f4SGV5tpHkTLHHv2+1BHGXC66c0dxA2IwAgXpgf5ranGB6UFfEKOP/Zq84BZ2AXPrkUyyFArP7RLg3ubxs+ZmEtmvINqk8J3o0Pie0vWx4TMIZs/0ttn7GpU0OF843xnFU14RyuuKTY9xDbm4uqTIqKN8z6HmkVYeZSMY2avn74qcY6g+rS6Vp9zJFDER4rxnlLH09v80UcKcffhtNXTNSSecxjEUicpPL2ByRnFZzxQFn4gku2spHtWbJIQqX775+1P0uRh5mEvwLqXKldgfMFpZ5ZCWueaZsY5pGJP50/FfvbFWjZWBG8bjIFWGvXttfzyTWmmfhUGC6p8kQ2AA++fzqoSJbiREQpD5TzNI2ASMnr+Qq06IgY7kPEvBr66dqFnf6VGqyxxcpDHIJ9x2+1cubO51zRNT4ovLiNp47mOJ0VQvzDY4G2NsVQTxvbzvHlW5crzIwZT7gjqK8iRxEYwXCE7rnYn96ijtE9scs2zPJYlyQcV2lHGzk8oO1KvZxrcbzUu3vLiJCkcrBT1GaiGuqcGvCAZ0jsh2p1LW21iaIYkGQPTapqa1JN5YYXdvc1U6fZPezhF+X+Y0aWGkxQRYCEEe29A5LU1+RzNJ0s516/fpB/P+pUeHqE+OblRT2G5NbX8MNKgmsReyqrMO2NwazKKGbK8yjl5t25cEDboOnrVv8IOLLbT+ML+wu52jtdQfkti/QOCQoPoSD+dV0AWvzrQnfVnFNAVSdt+ZvnoPSujrSIqDq2p2+lWpuLp8L0Ve7H0HqaYFgq7mXVS5AXkzxrepW2l2UlzdPgDoo6k+gFZBrl9LqsskjgRo2SqKc4/71aapf3nEN+HkyVz/DhXflH09feqm8jELEDPuTSHLymt+zxNf0vCTGPu+8/1B+2donaJ9ip/OrNblppYbaFeeaQ+UdvqfYVX6y6RWnOioZ1kHm6ZB7Z6Y+tBV7rF4upGW2uJIXiYqrRtg9faraMX1j3HxC+pdTTHTt17vifTvCGmx6Zp6omGZvMz92PqaI0YDcmsT+EvFWuanetbajewtDGpIkuWVCV22GBue+T69aMl+JGgMXhkv4Y5Vl8LrlW7cynuPenSIEXSzDWu1jdzfMN3cEjfNB3H6idLCMKS5nGMfQ1dJd5AIbII6g5oc4svymo2CgjKJJJjrvjA/vQuYwFRJheAjG9QIK6qwMjnk5Dnp6UKahJyk4PWr/Vpy3MT1JoVvpOc7Ukx12xIm8qBWvmRWneHkkQ+ZXBGPrWgXtpEYVIBPmYNnGO1Z3gNJGjdC4z+dFt3fFlYsdz29KIvA445lC1vbZweJE1O1tCwVEQEDAPKO9A97p8iXq20Q5+Y+QA4oumlxue4qn/ERR6ik8wVxECQjdGonDdlOj4gXWsOs07H3S34N4NtNZ8e41EHwUjARVYg5Pf7f5of4i0A6Zq34az554ObmAIPl9j+9FWh69aW1jdIFkeYx4icS8iA/wDF61En1CaZJCWVS2OdwuM4HT3+tGtkBRM5V06y1tSu0azg04M11bLcSONkZQVQffvSpq71COFvmIJ3OepNKh+61uRHIxcKsdrtyII10daVIDemMycLuFYOWAN/Uc0VwnYb0JcMXKC3Clt1OKJIZeYYU1n81SbTufQumFTip2/iX1lYPd+GIzGC5OOZsdKyC4jnsNUPMnLLFKHXPfuD9Dsc+9agszRRBySqgjzYob4itP8AadwJvB5GwF5wvb/XtV2BatewYt6tg3ZIDId6m36L8Q9E1Hh+PUXuoxdKgE1opPiCT+kDuM9+lCeoahd8RXr3NyeWONf4cY3CA9h6n3oK0G3hs7YIijm7nvV3HdssZVWI9cHrVWZlNY3YPtlmF0f6dO88uf6hNc3mm6XE0NoommKcrs24zkfmNs7elC15dNMWdupqJcSlpC3OaiXVzhcA1QzGzQA0I1xcFavcTs/mV+ulpIfKQT6Hfrtn/NBVzEYZWTJI7H1HaijU7tYYmZzk42FRuGdKteIjf21xfxWd6sXi2fjEBJWB3QntkEY+lOcIEJMz+ojWbho+6UDzvIqrIeblGF+m/wC9N5LdST9atJOG9YhnWF7J/EO4VWVs/ka9poM0UiLqE0VmpYBy5yyg9TgdaM2JniGmv/Du/lPDtrJdseYRgAltyB0qHrOrRX+rTSRNzRRxiMe53P8AmhbR9Zgu55dMju+S1iiIh5V5TKegye1e7m6iSec27eRnPLtjYbD+1Lc4lx2AR/0OgeoWMe1G6znBFUzks/MackkLt5iMUy5J2UEn2oauvtGpq7GGp6s2ja7PNgkDI+tT5JiWJJyKg2Ni4Zpx5mbt6VPW1mYjKKo9a8sK78zzGZlQlhzuQbmTqaobpJJX5whIHai3/ZRfJkcHfsKTadGF22+1d15CJ4g2ZhtlDk6EFLS8eOQRRwN4n61bPp+ovEZLmaOBD17sKcuLTwpFkTCyp8rY/vTC3kmp30dndDwuXdgD8/0ogv3+5BMx1FczD9hb2/tPOl6BFe8808kqxH5G7t70qur3UI7NURTgdABSqk3XtyviISzGZ4TXB1pGkKcTuSbS4lhf+CW5iRsO9axwJpelTWFxfa3cXAayP+8qCVHN/SPXt07nFZRp1rNeX0FtbDMsrhV9j6/atd1i455o9NibMFuQ0hUBQ8uOuBttk7diTQuSyIncwjPptd2RYKkYhfmeNSvn1a5VjEIbWLaC3UYCD39Sf9e7LQoQAV9utPWkDSSoiAlmOABV3Nos0WniedUQdvODn8qQ6suJYTYtbVjBaxBie0Kx89uMHuKrmupEJVtiKvGmEYYdVHf1qg1M+PLlf0r2r3HTQ6tm/E8S3ZI61X3N4FGMnNeLleRCd6Wk2JuJBI6tjOwY0ciIq9xgl2TczilBomRY9LudSl8SUssfbbtVxbcPWcS4EQY+r71e29uqABRjFS1hA7GhrM596XgSuvAxqyWcdzH5MpRpqxgci8uDkcowRVZrGliaI85ZmHyljnFFzLgEntVHrN2kRMZ+Yjp7V5RfYzcS22uh0IYDUBoLWWK+VD5XByGzirCSa7hkUHkAY7cx6CnbgeJOBFu47+1RtXjnljjHhswAySKcd3eQGmX9AY6O1JOx4niPVJZpEjRRliBRlpumiNTnLsepNA2hReJq1uCOjZIPtWoWw5aB6k4r0qxl0V7Lkay070YxBpz87+ApbA5uQDc+uPX6U7CqsoIIIIq30qQWup2dweUhZ1yT2BODn7GiDjDhQwrLqulr5R5p7cDrvuyj17kd/r1BSprqyw8iFWZ4ovFb8A+DBP8A2cWiMg2QDOarpIxjy7j1q/0W+iIdLjBBXyMTsp77ev7U3qtrDHIPBfnDICDnYnvXhr9ncDL6slhYUfx8GCd5ACh23oW1qNo2W4jOJI9s0cXSAgihnV4gyyLjqKLw7fdOeo0LfjsDBW7vZroqZW6dqVMEetKngAA4nz7Wp5rorldFeyS44XlMOrRzKQGjBdAR8zYwB+uftR3ZDkRctzZO5PUms90Nit8hFHtnKoUZNKepbJAmx/TtS+gzDyTCC3c248eP/wBRBneuXusSy+MocFZm5iQMYJ3OB2yaqJrsMoGc/nmmvn65A7UtUso0DHYw1Zu9xzPU0vNsBgVEcYBNPt0ptgG2JwK9XiHDSiVF4hOB/VV3plsI0wowFG1QZ4WkmV0TEcZyT61aWD+Qg/Srbn/69CCKnuZ/9S0tow7AZGcbDPWps8X4c8rggkZXp096f0JrW3Ly3UKzFF5gv6bmol9cNeXwhtY95G5Yowc/qaGCDtGvJi97Wa4j/EfMick91OttaRl5X9unvVjF8MWuS0+pTyczpgLHgcnpn3o+4T4bi0e28SXEl3JvJIR39B7VflRg7CnWHhitdnzM51Dqpubtq+0T5/13hKfQxEyRBhvzv/V+1RDYARLjqBWt8e2ytosxY4Aycj6Vnjw/w+nag81jU4AMc9Et9SslhBQWCWupw3YGADiTA7HbP60VRnk5dwQe4qsuUXw3DU3YXJCeE7fKdh3xVFpNqA/iNEpWpz2DQMLYYkubB0BAdAx/6xWlcNaiL7RLaZm5n5OSTffmGxzWQW9ywXCk9MbUT8C6qYNRl0+Rv4U4MkZz0cdR9xv9jVvT7eyzt/MSdZwj6Rf8cwg4p4Vh1EG707lt7wDJ/ol9mHr71nc7yWsz2t3C0cy9Vfrj2PcVsizJ/KxPuelDXFtpY31o63kXmRSyyL5WjAGSwbsP0o/IwVt5XgxRg9VajSWcrMzuZlJ9jQ3rEiqHYHoDiu3WsW63clvDOZVU4VsY71R63dszmMbetD4+IyPozQ5HUqfpS6mVDbnNKvOa5TiYckmKuiuUqkkl2l0bY7CiexvBLEpDdetB3SpNrdvbttuvpVF1IsH7xv0zqbYjab7YeQyqoz39aea5HqPzoNTWeUfKSfTNR5tXuZCeQ8g7YoD6FieZo3/UOMo35hlNfQxgl5AAPWlpl1HfS5TzQj5tqA/FeaVfFZnyRtmtE0m2jt7dUiTkB8xHf71xk0LRXv5kweqW59pCrpRJ/h86cpUBSvLgVBs5CjNE3zKd6tkUtgA49ai6tYGKBr5fLyAFs9CD0P160BVt9rGpvWvhjxJJu0jhLOcdAaPeAdF8ANqF0v8AHcYUH+Qen1rDL3iWS2vomgRJfBYNh91Y9Qa1L4d/Ek63dppsunvHPggeC3OCME82MZAGPfqKaYeF6Z73mT6x1JbN00nj5/ea4rVxiMdarV1W1YSBJlLxtyup2Kt6EdjXBcsSST36U0PHEzg5lJ8RAW0dQr4zKikeu/SgfUEjjwYumKNOMbiNo7BJBzK1xzN9FUk/4oH1m4DyyOo5VJ22xWf6iQ1s1nRA3YIN6g/ISap5JeUF/Q5qdqUmTiqq5P8AAeu6E45j7IcqpIl1Z3wZQefO1SmvJEeO5ibllhYOh9xQFBqEto5A3TPSriHVRJEGbYHarXxGRgyxZX1XHyV9Ow6M16z+IdhDo0t9dFudBloV+bnHUD0rKeO+N5uKbhUgia3tE+WMkFmP/ERTUc9uwfx1Eid1Hb/9qguroM8vlRucls8uMH2plU5I0Zlc3GFNh7TxIhBB3H5V2TO2RggYOa6ZtuUqmPdeleZJGldnkYszbknvV0D3G6VKlUnkVKlSqSTtKuUqkk9ZpV5rtSST9GjEuoRA9jmtLs4gEHrWbaEwTUUY9K0S0vYxGCSB2zSbqYYkATY/p/QxmPzuXVosMUge6j8RMHCA4yajX6XuuCTT7BWeWWPlCDcKo7k+gqXpGkahrrgW0Zits+a4kHl+w71qHD2h2eh2/h2yZdsGSRt2c+5qrDxbW0TwJx1HPpqBA9zH+J8i3Zke6maZi0hc87E5JOdzVhpHEN/okqT6RM1pcKCDLHjLZ9citl+LHwzS/jm1vhy3/wB+yXuLZNhN6so/q9u/1rBMDJ3p9xMluWF1rup3c8k097O0src0jiQgsffFbd8O+I7vVtEhku5A8kY8Nmx82NvzrCLeyuLl1WCF5CxAHKO56VpXDd9NpkUeiwKv4uKMtM7MOVPLzH6+lcswUbM6VSx0IXcWaj42pwQq2fBiZj9Tj/ANCupXRKkGo9xK0N3MXctIQpdic5JGT/eqy4uGlY77UgsT1Li033T6hVQsZnfxGJqv1GQJCQD1qZIwVcmqO+m8WTlHQUbQmzKOp5ArrI3yZXSnzU542LXwh0zmmZPmrxTPW5h3+6TLO7a2nSbCyDoyP0YdwaauShlZotkJyBnp7UzSzU1J3EjRiPWuUqVezmKlSpVJIqVKlUkipUqVSSKuiuV2pJJtnMlskzleaVl5Y99l9SfXb+9WGicQHT7tZryyiv0XB8KViBVPJsqY/pprNc9oPkS5brFXtU6E+gOEviPpeoRpG7pazgZML9B9D0NaHZ6jHOikEYIyCDmvj09K3X4TTzS8LWxllkchnA5mJ2DHFdSo8zT7m65VJ5ht0OazDiu60S21Fmv0to9iUYRAsT122/ejK/J8A7n5Cawni13k4okEjMwA2DHOK4fgbndKd7hTLf4mR2VjZ6bc6PO4W9j5sKwxgDPb6is/s7ue3ulmhlZZAfm7n60/qzMZlUkkKuFBPQe1RrIA3KAjIzXo0Vnbr2W9oMvZtZXnYyc7cxzn1rydYtwB1ziqOZiSuSThds013qn6asw9esZSDtB8S5mvJLkcsKMfoM1AlHh5LnzHtVtYMUsZ2QlTgDI2qjlJLEk71KwPAnGVdZYO5zvcaJzXK6a5REWRUqVKpJFSpUqkkVKlSqST/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4106" name="Picture 10" descr="http://www.ayzdorov.ru/images/Travi/guarana.jpg"/>
          <p:cNvPicPr>
            <a:picLocks noChangeAspect="1" noChangeArrowheads="1"/>
          </p:cNvPicPr>
          <p:nvPr/>
        </p:nvPicPr>
        <p:blipFill>
          <a:blip r:embed="rId6" cstate="print"/>
          <a:srcRect/>
          <a:stretch>
            <a:fillRect/>
          </a:stretch>
        </p:blipFill>
        <p:spPr bwMode="auto">
          <a:xfrm>
            <a:off x="3275856" y="3789040"/>
            <a:ext cx="3081943" cy="288032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50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23" presetClass="entr" presetSubtype="16" fill="hold" nodeType="afterEffect">
                                  <p:stCondLst>
                                    <p:cond delay="500"/>
                                  </p:stCondLst>
                                  <p:childTnLst>
                                    <p:set>
                                      <p:cBhvr>
                                        <p:cTn id="17" dur="1" fill="hold">
                                          <p:stCondLst>
                                            <p:cond delay="0"/>
                                          </p:stCondLst>
                                        </p:cTn>
                                        <p:tgtEl>
                                          <p:spTgt spid="4106"/>
                                        </p:tgtEl>
                                        <p:attrNameLst>
                                          <p:attrName>style.visibility</p:attrName>
                                        </p:attrNameLst>
                                      </p:cBhvr>
                                      <p:to>
                                        <p:strVal val="visible"/>
                                      </p:to>
                                    </p:set>
                                    <p:anim calcmode="lin" valueType="num">
                                      <p:cBhvr>
                                        <p:cTn id="18" dur="500" fill="hold"/>
                                        <p:tgtEl>
                                          <p:spTgt spid="4106"/>
                                        </p:tgtEl>
                                        <p:attrNameLst>
                                          <p:attrName>ppt_w</p:attrName>
                                        </p:attrNameLst>
                                      </p:cBhvr>
                                      <p:tavLst>
                                        <p:tav tm="0">
                                          <p:val>
                                            <p:fltVal val="0"/>
                                          </p:val>
                                        </p:tav>
                                        <p:tav tm="100000">
                                          <p:val>
                                            <p:strVal val="#ppt_w"/>
                                          </p:val>
                                        </p:tav>
                                      </p:tavLst>
                                    </p:anim>
                                    <p:anim calcmode="lin" valueType="num">
                                      <p:cBhvr>
                                        <p:cTn id="19" dur="500" fill="hold"/>
                                        <p:tgtEl>
                                          <p:spTgt spid="4106"/>
                                        </p:tgtEl>
                                        <p:attrNameLst>
                                          <p:attrName>ppt_h</p:attrName>
                                        </p:attrNameLst>
                                      </p:cBhvr>
                                      <p:tavLst>
                                        <p:tav tm="0">
                                          <p:val>
                                            <p:fltVal val="0"/>
                                          </p:val>
                                        </p:tav>
                                        <p:tav tm="100000">
                                          <p:val>
                                            <p:strVal val="#ppt_h"/>
                                          </p:val>
                                        </p:tav>
                                      </p:tavLst>
                                    </p:anim>
                                  </p:childTnLst>
                                </p:cTn>
                              </p:par>
                            </p:childTnLst>
                          </p:cTn>
                        </p:par>
                        <p:par>
                          <p:cTn id="20" fill="hold">
                            <p:stCondLst>
                              <p:cond delay="3000"/>
                            </p:stCondLst>
                            <p:childTnLst>
                              <p:par>
                                <p:cTn id="21" presetID="23" presetClass="entr" presetSubtype="16" fill="hold" nodeType="afterEffect">
                                  <p:stCondLst>
                                    <p:cond delay="500"/>
                                  </p:stCondLst>
                                  <p:childTnLst>
                                    <p:set>
                                      <p:cBhvr>
                                        <p:cTn id="22" dur="1" fill="hold">
                                          <p:stCondLst>
                                            <p:cond delay="0"/>
                                          </p:stCondLst>
                                        </p:cTn>
                                        <p:tgtEl>
                                          <p:spTgt spid="4100"/>
                                        </p:tgtEl>
                                        <p:attrNameLst>
                                          <p:attrName>style.visibility</p:attrName>
                                        </p:attrNameLst>
                                      </p:cBhvr>
                                      <p:to>
                                        <p:strVal val="visible"/>
                                      </p:to>
                                    </p:set>
                                    <p:anim calcmode="lin" valueType="num">
                                      <p:cBhvr>
                                        <p:cTn id="23" dur="500" fill="hold"/>
                                        <p:tgtEl>
                                          <p:spTgt spid="4100"/>
                                        </p:tgtEl>
                                        <p:attrNameLst>
                                          <p:attrName>ppt_w</p:attrName>
                                        </p:attrNameLst>
                                      </p:cBhvr>
                                      <p:tavLst>
                                        <p:tav tm="0">
                                          <p:val>
                                            <p:fltVal val="0"/>
                                          </p:val>
                                        </p:tav>
                                        <p:tav tm="100000">
                                          <p:val>
                                            <p:strVal val="#ppt_w"/>
                                          </p:val>
                                        </p:tav>
                                      </p:tavLst>
                                    </p:anim>
                                    <p:anim calcmode="lin" valueType="num">
                                      <p:cBhvr>
                                        <p:cTn id="24"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55576" y="476672"/>
            <a:ext cx="7848872" cy="1631216"/>
          </a:xfrm>
          <a:prstGeom prst="rect">
            <a:avLst/>
          </a:prstGeom>
        </p:spPr>
        <p:txBody>
          <a:bodyPr wrap="square">
            <a:spAutoFit/>
          </a:bodyPr>
          <a:lstStyle/>
          <a:p>
            <a:pPr>
              <a:buFont typeface="Wingdings" pitchFamily="2" charset="2"/>
              <a:buChar char="§"/>
            </a:pPr>
            <a:r>
              <a:rPr lang="ru-RU" sz="2000" dirty="0" smtClean="0"/>
              <a:t>Кофеїн - безбарвна, гіркого смаку, кристалічна речовина, за структурною будовою гетероциклічний алкалоїдпуринового ряду. Вперше був добутий з кавового екстракту в 1821 році. У природі в значних кількостях знаходиться у чайному листі, кавових та какао бобах, у листі мате.</a:t>
            </a:r>
            <a:endParaRPr lang="ru-RU" sz="2000" dirty="0"/>
          </a:p>
        </p:txBody>
      </p:sp>
      <p:pic>
        <p:nvPicPr>
          <p:cNvPr id="3074" name="Picture 2" descr="https://encrypted-tbn2.gstatic.com/images?q=tbn:ANd9GcQ9cqEtGDAJ5U4rVuDmG_XOoPIDsG7a9-5fgdd2FJRa9x3Cfd_h"/>
          <p:cNvPicPr>
            <a:picLocks noChangeAspect="1" noChangeArrowheads="1"/>
          </p:cNvPicPr>
          <p:nvPr/>
        </p:nvPicPr>
        <p:blipFill>
          <a:blip r:embed="rId3" cstate="print"/>
          <a:srcRect/>
          <a:stretch>
            <a:fillRect/>
          </a:stretch>
        </p:blipFill>
        <p:spPr bwMode="auto">
          <a:xfrm>
            <a:off x="611560" y="2545176"/>
            <a:ext cx="3672408" cy="3873636"/>
          </a:xfrm>
          <a:prstGeom prst="rect">
            <a:avLst/>
          </a:prstGeom>
          <a:ln>
            <a:noFill/>
          </a:ln>
          <a:effectLst>
            <a:softEdge rad="112500"/>
          </a:effectLst>
        </p:spPr>
      </p:pic>
      <p:pic>
        <p:nvPicPr>
          <p:cNvPr id="3076" name="Picture 4" descr="https://encrypted-tbn3.gstatic.com/images?q=tbn:ANd9GcT3OcohMydCJEjkabqIt4XfaJITXzdYEcd7aOpwLoqQK2DyEvjN"/>
          <p:cNvPicPr>
            <a:picLocks noChangeAspect="1" noChangeArrowheads="1"/>
          </p:cNvPicPr>
          <p:nvPr/>
        </p:nvPicPr>
        <p:blipFill>
          <a:blip r:embed="rId4" cstate="print"/>
          <a:srcRect/>
          <a:stretch>
            <a:fillRect/>
          </a:stretch>
        </p:blipFill>
        <p:spPr bwMode="auto">
          <a:xfrm>
            <a:off x="4932040" y="2564904"/>
            <a:ext cx="3980116" cy="3823693"/>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1" presetClass="entr" presetSubtype="4" fill="hold" nodeType="afterEffect">
                                  <p:stCondLst>
                                    <p:cond delay="500"/>
                                  </p:stCondLst>
                                  <p:childTnLst>
                                    <p:set>
                                      <p:cBhvr>
                                        <p:cTn id="17" dur="1" fill="hold">
                                          <p:stCondLst>
                                            <p:cond delay="0"/>
                                          </p:stCondLst>
                                        </p:cTn>
                                        <p:tgtEl>
                                          <p:spTgt spid="3074"/>
                                        </p:tgtEl>
                                        <p:attrNameLst>
                                          <p:attrName>style.visibility</p:attrName>
                                        </p:attrNameLst>
                                      </p:cBhvr>
                                      <p:to>
                                        <p:strVal val="visible"/>
                                      </p:to>
                                    </p:set>
                                    <p:animEffect transition="in" filter="wheel(4)">
                                      <p:cBhvr>
                                        <p:cTn id="18" dur="2000"/>
                                        <p:tgtEl>
                                          <p:spTgt spid="3074"/>
                                        </p:tgtEl>
                                      </p:cBhvr>
                                    </p:animEffect>
                                  </p:childTnLst>
                                </p:cTn>
                              </p:par>
                            </p:childTnLst>
                          </p:cTn>
                        </p:par>
                        <p:par>
                          <p:cTn id="19" fill="hold">
                            <p:stCondLst>
                              <p:cond delay="3500"/>
                            </p:stCondLst>
                            <p:childTnLst>
                              <p:par>
                                <p:cTn id="20" presetID="21" presetClass="entr" presetSubtype="4" fill="hold" nodeType="afterEffect">
                                  <p:stCondLst>
                                    <p:cond delay="500"/>
                                  </p:stCondLst>
                                  <p:childTnLst>
                                    <p:set>
                                      <p:cBhvr>
                                        <p:cTn id="21" dur="1" fill="hold">
                                          <p:stCondLst>
                                            <p:cond delay="0"/>
                                          </p:stCondLst>
                                        </p:cTn>
                                        <p:tgtEl>
                                          <p:spTgt spid="3076"/>
                                        </p:tgtEl>
                                        <p:attrNameLst>
                                          <p:attrName>style.visibility</p:attrName>
                                        </p:attrNameLst>
                                      </p:cBhvr>
                                      <p:to>
                                        <p:strVal val="visible"/>
                                      </p:to>
                                    </p:set>
                                    <p:animEffect transition="in" filter="wheel(4)">
                                      <p:cBhvr>
                                        <p:cTn id="2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267744" y="3501008"/>
            <a:ext cx="5472608" cy="1233428"/>
          </a:xfrm>
          <a:prstGeom prst="rect">
            <a:avLst/>
          </a:prstGeom>
        </p:spPr>
        <p:txBody>
          <a:bodyPr wrap="none">
            <a:prstTxWarp prst="textChevron">
              <a:avLst/>
            </a:prstTxWarp>
            <a:spAutoFit/>
          </a:bodyPr>
          <a:lstStyle/>
          <a:p>
            <a:r>
              <a:rPr lang="ru-RU"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Джерела кофеїну</a:t>
            </a:r>
            <a:endParaRPr lang="ru-RU"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5" name="Вертикальный свиток 4"/>
          <p:cNvSpPr/>
          <p:nvPr/>
        </p:nvSpPr>
        <p:spPr>
          <a:xfrm>
            <a:off x="4067944" y="1052736"/>
            <a:ext cx="5076056" cy="5616624"/>
          </a:xfrm>
          <a:prstGeom prst="verticalScroll">
            <a:avLst/>
          </a:prstGeom>
          <a:solidFill>
            <a:srgbClr val="FF3399"/>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Вертикальный свиток 3"/>
          <p:cNvSpPr/>
          <p:nvPr/>
        </p:nvSpPr>
        <p:spPr>
          <a:xfrm>
            <a:off x="179512" y="188640"/>
            <a:ext cx="4788024" cy="3816424"/>
          </a:xfrm>
          <a:prstGeom prst="verticalScroll">
            <a:avLst/>
          </a:prstGeom>
          <a:solidFill>
            <a:srgbClr val="CC00FF"/>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683568" y="692696"/>
            <a:ext cx="3816424" cy="3139321"/>
          </a:xfrm>
          <a:prstGeom prst="rect">
            <a:avLst/>
          </a:prstGeom>
        </p:spPr>
        <p:txBody>
          <a:bodyPr wrap="square">
            <a:spAutoFit/>
          </a:bodyPr>
          <a:lstStyle/>
          <a:p>
            <a:pPr>
              <a:buFont typeface="Wingdings" pitchFamily="2" charset="2"/>
              <a:buChar char="§"/>
            </a:pPr>
            <a:r>
              <a:rPr lang="ru-RU" dirty="0" smtClean="0"/>
              <a:t>Кофеїн – алкалоїд рослинного походження, знаходиться у деяких рослинах, найвідоміші з яких кавове</a:t>
            </a:r>
            <a:r>
              <a:rPr lang="ru-RU" dirty="0" smtClean="0">
                <a:hlinkClick r:id="rId3" tooltip="Кавове дерево"/>
              </a:rPr>
              <a:t> </a:t>
            </a:r>
            <a:r>
              <a:rPr lang="ru-RU" dirty="0" smtClean="0"/>
              <a:t>дерево, чай, какао. Мате та гуарана як джерела кофеїну використовуються рідше, в основному для приготування чаю і, останнім часом, енергетичних напоїв. Альтернативні назви кофеїну — матеїн та гуаранін — походять від назв цих двох рослин відповідно.</a:t>
            </a:r>
            <a:endParaRPr lang="ru-RU" dirty="0"/>
          </a:p>
        </p:txBody>
      </p:sp>
      <p:sp>
        <p:nvSpPr>
          <p:cNvPr id="3" name="Прямоугольник 2"/>
          <p:cNvSpPr/>
          <p:nvPr/>
        </p:nvSpPr>
        <p:spPr>
          <a:xfrm>
            <a:off x="4860032" y="1628800"/>
            <a:ext cx="3744416" cy="5078313"/>
          </a:xfrm>
          <a:prstGeom prst="rect">
            <a:avLst/>
          </a:prstGeom>
        </p:spPr>
        <p:txBody>
          <a:bodyPr wrap="square">
            <a:spAutoFit/>
          </a:bodyPr>
          <a:lstStyle/>
          <a:p>
            <a:pPr>
              <a:buFont typeface="Wingdings" pitchFamily="2" charset="2"/>
              <a:buChar char="§"/>
            </a:pPr>
            <a:r>
              <a:rPr lang="ru-RU" dirty="0" smtClean="0"/>
              <a:t>Головним джерелом кофеїну є кавові боби (насіння кавового дерева), з яких готується кава. Вміст кофеїну у каві може широко змінюватись в залежності від сорту кавових бобів та методу приготування, але в середньому одна порція кави (30мл) містить від 40мг кофеїну для еспрессо з арабіки до 100мг для міцної кави. В загальному, добре просмажена кава містить менше кофеїну, ніж слабо просмажена. Сорт кави Арабіка зазвичай містить менше кофеїну, ніж сорт Робуста. У каві також міститься невелика кількість теофіліну і немає зовсім теоброміну.</a:t>
            </a:r>
            <a:endParaRPr lang="ru-RU" dirty="0"/>
          </a:p>
        </p:txBody>
      </p:sp>
      <p:sp>
        <p:nvSpPr>
          <p:cNvPr id="1026" name="AutoShape 2" descr="data:image/jpeg;base64,/9j/4AAQSkZJRgABAQAAAQABAAD/2wCEAAkGBhQSEBUUEhQUFBUVEhUUFRQUFBUYFBQVFRUVFBQUFxQXHCYeFxkjHRUUHy8gJCcpLCwsFR4xNTAqNSYrLCkBCQoKDgwOGg8PGiwfHyUsLCksLCksKSwpLCwpLCwsKSwsLCwsKSwpLCkpLCksLCkpKSwsLCksLCwvLCwsLCwpKf/AABEIALEBHAMBIgACEQEDEQH/xAAcAAEAAQUBAQAAAAAAAAAAAAAABQECAwQGBwj/xABBEAABAwIDBAcEBwcDBQAAAAABAAIDBBESITEFBkFRBxNhcYGRoSIyscEIFEJSYtHwIzNjcoKS4VOywhYkQ4OT/8QAGQEBAQEBAQEAAAAAAAAAAAAAAAECAwQF/8QAJREBAQACAgEEAgMBAQAAAAAAAAECEQMSIQQTMUEiURQycYFh/9oADAMBAAIRAxEAPwDw1ERAREQEREF0chaQRqDddDC5sgNrcxz7QucWemkI0QdFSxguA5m3mpZvsvwnTh3cFz1HU3OLi3Uf8h2KUgqusy+0NEGvvNSYZcXB7Gu/4n4LVpLujwtNntOJljqRwB5/5U1tpuOCM8Wl7D6OHz8lzAeWlBJRbSkcC0Rsa95wvlAIcQTY5aAniRmVG7ZIvloHFo7m8fEknxW6zaWYcWhxHG5GfaBqtKVuJpv337eaCMREQEREBERAREQEREBERAREQEREBERAREQEREBERAREQEREBVa6xVEQbsMtiHN/XYpJhyD25DK4+7fTwyNj2EcFCQyWPYpOkqLDu4cHNNrjzt6Hgg6rZszaiMsOTredtHDtHqLrm9qUhY8tcLEfryWzTvwOa9hPMcwug2zRipgErR7bR7Q5jj6m/ig4B5IOWXcsb5SdST3lZ6hlitYoKIiICIiAiIgIiICIiAiIgIiICIiAiIgIiICIiAiIgIiICIiAiIgLPTz2OeiwIgnaR5w5cCuw3eLi0WBzkaLW4YXY/C1rrh9kuJFvxZLvYdoCOIRXyt7ThrbR2facvDtQcVvBTtbK/DoHEDu4KDKntt2u4gWHab8eagEBERAREQEREBERAREQEREBERAREQEREBERAREQEREBERARFK7s7tTV1Q2CAXccy4+6xo957jwAuO8kDigil0+w+javqgHR07msP/kltGy3MF9i4dwK9y3Q6MKShaHBgmmGs0gBIP4G6MHdn2rrHhbmP7ZteK7O+j9IQDUVcTPwxMc8+bi34Kah6D6Bnvy1Mh7HRsHlgJ9V6NMVG1D1LccflN2uf2f0Z7NjILYpCRnd0z9R2AgK+p3NoM/2TsyB++l+zp9pShmswm/ED1v8lGbVlsH9jzx53XK83HPuNaz/AE53ae4mz3/6zf5Zif8AeCudrOjKmP7qpkZ2SMa8ebS34KWrK1RU9V2lc/exvxV6Z/cc/X9HVQzON0U4/A+zv7XgX7hdc1U0r43FsjXMcNWuBBHgV3hrnDRyvk2gJW4KhjZWcL+83ta7Vp7lqckNV52ind4t2+oAlicXwuOEE+9G618D7cbXIPGx0tZQS6giIgIiICIiAiIgIiICIiAiIgIiICIiAiIgIiIC9q+jyyPDVadbiiB59XZ1rdmK/kF4qpzc/eaWhqmzRHPRzT7r28WkJLrya2+s3gAXK5zbe9cUANzmBewsTpcZarnzv+yvhAgcY5CAHRXHWA5XLLizxrpn2LyneeaV1RIx5c0B1i0ggm3Ma6heDm5OXPPrj+M/f7eni48NdsvP/jvNq9KQJLGD2vayGZFjrlf15Lltp9I0xcS0ltwMu7K+GyitlyRthkjIfd1jZrmNabfec4592asgpI8YccIF9DI31uVznDjvzu/67d9f1kicqN5JhCxrj7Th1js7YcR9hpy1tfzTam9Di8jPC9oub/eAIPgVC7UqYySS9pOtgb+vctOrrWm1iNANeQsvRMOP9Mds/wBsNXtlzHFpLgQTppYizfTkqRbYuTne9teHdzP5rSrTjINwclpmArft4fpPd5PvynxWEq+Oqv3qyPZsgY27SHEDK2fkum3b6LqqocHTf9tDe5fKD1jhyZF7x7zYZ6nRc8cd/wBXTk663fDDBBj2ZXvf7jI4rH+K6ZnVgdtsXhdecr6A6Rtx5Ts2Gl2dE5zBO1zwC3G84XgyyE2vnh7B2AZc7sr6PMrmg1FSyM/djjMluwuLmjyC9mOFk08Fs28hRey1P0dXD3KwH+eAj1Dz8F5rvfuq/Z9SaeR7HkNa8OjvYh2moBByVssEIiIoCIiAiIgIiICIiAiIgIiICIiAirZLIKIrw1ZI4C4gAEkmwAFyTyAGqm2pjWGyvhGYXb7B6JKqezpbU7D/AKmchHZGNP6iF11V0TUkVLLhc+Sfq3Fj3usA8ZizG2Fja2d9VrVTxHltPMWroKfemQtDZcMzRkGzND7D8Lj7TfAhQrKcg2ItbUclnbTLGjaXkdRy+/DLGf4E5Df7JWv+Kx/9P0bvdqZ2dj4GP9WyD4LRbSlZmUxTS97Gz/0ZA7SvZ/VBKD6ErIzcOE618fhBKfjZWRUZKkabZ6mqvesUW4FGPfrZHdkdNb1dJ8lP7K2Ps6AgthmncNHSvAAytk1gCspNnKZo6IDgtdN/LN5KlKKtcT+xijiyyc1vt/3uu71XQ7KoT7zyXO5lR2zabNdBA2wW5JPhjzflBb478to43Di1uIniBwA7SSB3kLxav6X617iWODBwGbj4km3kAvWqvdyGu+sCoa5wM+FtnOaQIwACCDnnc53C4Db/AEKEXdRzYv4c1g7uEjcj4gd6t2k19tPYPSdPLK1k73C7gAWucGuN/dc0kjPQEcbLZ6bNmMvTVUZuJIzGf6PbYfJ7h/SFwrtiTU9SyOaN8bsbT7Q1AIJc0jJw7Qui362zjpKWG9y10sh7AThb/wAvJZ39Na8+HDoiKKIiICIiAiIgIiICIiAiIgIiIL8KuDVfhUpu7sN1VUMhblc3c77rBm53l6kLG3o6a81s7r7ny1r/AGfYjafblcPZb2Afad2edl6tsbY9LQN/ZMxPtnK+xeeef2R2C3isphbBE2KIYWMFgB6k8ydSVzO19pldpOrz5Z3K6nwn63eo6A2UXNvJ953quSmqyVoSSlS5M6SksDZHEjW+vPldVbs8jhfuWhQ1WF2ehXTUiyqNZSrYjpVNNpA7grxs1BHQUqk6anCzRbPW9T0KsiWroKbJSFNAqwUilKSiHFaRs0Edlu1M4YwuOgBPgM1YJAG24fFRO0an6wDE3MH2SR2apotXRbYpxGHGeEB13XMrBfFnz/VlFV+9sDQerxTH+G04fGR1m27rrNFuhHHo1o7gLrbpNgw8W4j+LTyXSRztcHVU1TtCQYrMjacgL4GXyJv9p5GV/K2a5bpB3IlgcZ2Eyw2AOVjFYAAED7HI9ufM+6PpQBYAAcgLBaVTSgghwBBBBBFwQciCOIW/bli42yvl+youm393X+pVRa2/VSDHF2C9iy/4Tl3ELmrLy2auq9GlqKqojIiIgIiICIiAiIgIiICIiDcAXonQ3TB01Q77QiYB3OcSf9oXnhPquo6M94m0lc0vNo5R1bzwFz7J8/iuePzt7OX+uo9S2rTGxXFbTpjcgr1us2WHi7cwVy21d38XCxXoyeCPLKhtjZa0gXT7Z2E5uZHiuckjIyK5tI2qnspHYW8vVkNfct4HkoyshWq2NB7BsurY8Agggqep4AV4ds6vmgdeJxtxbw8l3GxekUZCUYT25LSPR4tngrbj2WFAUG+MLre0PNS8W88P32+YWolSUOy1uNoA0Ln5t+4GZBwc7gG5k+AUVtGDaG0/2bMVLTn33n2ZHjiGt1F+2w79ETaYG3oHzGIOxm9jgPsjmL8+GS1d+t6fqVLip+qbKXsGFzR7h95wbxPujxPJRY6Nn07mugeWllrX0yXO7+7xsnApTAySdpt1uMtDDyaB73bc2Hbw55Z9Zd+HTjxtyn2rs/pUqGOBn6ueM64Q1kjb8gLDzHiF6TDUAuaRezgCL5GxFxccCvKNxd1GGo/b2kbGzGQ0kta64wNcdDfPLs7F6/seidI8yFtmD3b6u7e5Y9PnlZ87d/UTGXUmmxX1EcMZkle2Ng1c42GegHMnkMyuZpN/KOaURsdJm4ND3RObHc5D2jmM+Y4rS6Vo6moEcEFLO8MfjxsaS03aWkZd+tx6rb3G3CqMEX1toijjIcIQG45HDMGRwJs2/wBkEX4refNyTLWETDDj6byvlznTtswNpaZ9vaEzmDucy59WBeLWXrPT5vM2aqjpYjdtMHGQjTrX2u3+loHi4jgvK8KZ57uzDDwwkKllmwJgWdreNhslllDFURJtPbrDZLLMyPNXNhU7LOK1r2VLLMWI6JXaXjrDZLLLgVC1XbPSsdksr8CqWptOlYkV+FMKbTrW08fksL9FsFuSwuaueNe3kxen9G3S51IbT1hJYMmSnVo4B3Z2r2iIRTsDmFrmkXBabhfIDhZdBuzv3VULh1MhLOMbs2Hw4LtK+fY+kazdtjuC47bfRliuYiAfun3T3Hgse7nTrTy2bVNMLvvas8+C9C2ftmCdodDKx4P3XA+i14qPBdr7ozQm0kbmj71rtP8AUMlDSbDOoX086IEWIBHIhRdTunSvzMLQebRh9Bl6J1R85s2e4agqSpqHFkW37xde3ncSn4DzAKyxboRN0DfJOqPIqLdUPP7oDwt8F1Oyej5h96IHvvb1XoUGxmN0AW/FC0K6NIbY+6scQ9ljW/ytA+AXQRQAaBVEidamqviMjowRmuC2h0Q0klQZsczSTcsYRa51zINl3GJXNulwl+WplZ8IjZO6kEDQ1jAGjO2pJ5uccyVNtAGi0do7Xgp24p5o4m85Htb5XOa8/wB4unyigu2la+qfwIuyIH+dwxHwb4qeJ4PNeol4AJJAAFyTkABqSeAXlW//AExta11Ps09ZIcnVDc2R3ytGftu/FoOF+Hl+8nSBXbSuJpMEROUEV2x8PeF7v/qJ8FzkcE7D7Nj/AGkeTl58+T6le3j9PZJlljb/AIyTUjyS4gk3Nydb53J4k81hEClG11S8WkPs2IsxrB3j2BplnmqfVbX/AFwOq89z14r6fFwd521pFmH5qgh0Us2mAIBsL5Anv/wVPDcwdV1hlDe12ENORuBYkvN+WWRzPCXmk+Vy9PJfLjmQKgi8lJ/U8uPHwzsn1Ts/wE92On8Wo+KHM/rRVZBcj9c1IQ0/tOtpf5G4SOm0OoA8e+3ipeRqem8T/qOMGXif18VjdDkDyNj8FLPpx6kX/masXVXBH3gCO/In4hWcjOXpfpFzQ2z5qwxHU+SlbXAPNak7Bft+C6Y578PPy+mk/KfDVbHqrCzJb5is0dtvXO/qsD2Z+K3MtuGfDpr4FTCs5arXMstbcrxr2lUc3JYmvV2NTTUzljFLGsJC23FWviC1Mnnz4t+Y1VnpK+SI3je5h5tcR8FY6FWELe9vPcbPl2WyelvaEFh13WAcJBf1XVUH0g5R++p2u7Wut6FeRItbrGo96pfpAUp9+GVvdY/NSMXTns86mVvew/JfOiK9qaj6SHTZs3/Uf/8AN35Kjum7Zo+28/8Arf8Akvm5E7U1H0RN08UA90TO7o/zIUZVfSGgH7umld/M5jR6XXhSJ2pqPV676QtU79zBDH2uLnn0wrl9qdLG0p7h1S5gPCIBnq0YvVckGFZW0/NZuX7dMcLfiKT1L5HYnuc9x1c5xc4+JzWxSUquihaFutksOxcM8/qPoen9NJe2TNA0AeHxOvksVTtXA/Juh56jMKrH6C/6z/XiqvaHD2gDnfNeaSb3l5fSztuHXC6rfottxuLrNc5z48OdgGuv75Od7DzsNFmdYAcra8rAkqGhwsPsi1+S2xPw8fPJYzwm/Dr6XLpjZl5rHtXZ73uu11hYmxytYcLLPszZ72e87F2C9uHE96tNT8MvEkfksjK62nL5iyW59erU4+L3fc+/9bbgHC+l/O1+HkVg2hUNY3EcyNANNSM+y4VIanty+B71a+oByPM92p/Nc5jqvVlnvDxdWxP7n71UQa4VDQ02uHZWJzFi22Z7vko+tEZe50QdgJGHLDlYaDlktKidG0uJYMQxaADhpz5rEKo593D0Vyxlv4zTy8GNw/LPLe2eTJumYwnzOfz9VryHCRwsRf1HzVH1PA8WZev5rTlqL27vQ5FbwwrXLyzH4Z72cR3HzyK1XtBkA1uQT+vJWSyFwBv7Q17bLDFIcRJXfHHXl4eTml1jrxvf/G5MQCOy/dzHwWq0ceNv8JNNe/65BYwdfBbxx1HHl5JlkvJ/X671R5zWPEqArenC5tfErg5Y7pdddPn9mUPVxesIKrdTTc5GUOVS5YcSqHKaama8gKhYFTEl0LZVepCp1SqHKgcnk1j+jqgnVhVxK26eU/H9L8AV1grC5UxI1uT4ZWuV2JYWlXEqabmfhmxrIZFqYlUyLPVucrbEvHl8lUTLS6xV6xOjU5211vy/P8le2bxutESKrZbJcFx9Rpumf5J1/wAPmtEyJ1qnRf5KSjqbDzVDOo5sir1qnttfy7pvMqs/13fmqGpWh1iOete3GP5V03BVZhYXS/MeawY1RzlZhHLLntjOJs1R0q18SFy11c/eutMhcmLJY7pdXTn3ZMapiVl0umjutREWnJVERFVREUUCIiKuVAqoo0oiqiAUREFWoURF+lEciIn0oiIqiiqiIQQIiAiIgoqoiIKhREFFREVYEREFU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8" name="AutoShape 4" descr="data:image/jpeg;base64,/9j/4AAQSkZJRgABAQAAAQABAAD/2wCEAAkGBhQSEBUUEhQUFBUVEhUUFRQUFBUYFBQVFRUVFBQUFxQXHCYeFxkjHRUUHy8gJCcpLCwsFR4xNTAqNSYrLCkBCQoKDgwOGg8PGiwfHyUsLCksLCksKSwpLCwpLCwsKSwsLCwsKSwpLCkpLCksLCkpKSwsLCksLCwvLCwsLCwpKf/AABEIALEBHAMBIgACEQEDEQH/xAAcAAEAAQUBAQAAAAAAAAAAAAAABQECAwQGBwj/xABBEAABAwIDBAcEBwcDBQAAAAABAAIDBBESITEFBkFRBxNhcYGRoSIyscEIFEJSYtHwIzNjcoKS4VOywhYkQ4OT/8QAGQEBAQEBAQEAAAAAAAAAAAAAAAECAwQF/8QAJREBAQACAgEEAgMBAQAAAAAAAAECEQMSIQQTMUEiURQycYFh/9oADAMBAAIRAxEAPwDw1ERAREQEREF0chaQRqDddDC5sgNrcxz7QucWemkI0QdFSxguA5m3mpZvsvwnTh3cFz1HU3OLi3Uf8h2KUgqusy+0NEGvvNSYZcXB7Gu/4n4LVpLujwtNntOJljqRwB5/5U1tpuOCM8Wl7D6OHz8lzAeWlBJRbSkcC0Rsa95wvlAIcQTY5aAniRmVG7ZIvloHFo7m8fEknxW6zaWYcWhxHG5GfaBqtKVuJpv337eaCMREQEREBERAREQEREBERAREQEREBERAREQEREBERAREQEREBVa6xVEQbsMtiHN/XYpJhyD25DK4+7fTwyNj2EcFCQyWPYpOkqLDu4cHNNrjzt6Hgg6rZszaiMsOTredtHDtHqLrm9qUhY8tcLEfryWzTvwOa9hPMcwug2zRipgErR7bR7Q5jj6m/ig4B5IOWXcsb5SdST3lZ6hlitYoKIiICIiAiIgIiICIiAiIgIiICIiAiIgIiICIiAiIgIiICIiAiIgLPTz2OeiwIgnaR5w5cCuw3eLi0WBzkaLW4YXY/C1rrh9kuJFvxZLvYdoCOIRXyt7ThrbR2facvDtQcVvBTtbK/DoHEDu4KDKntt2u4gWHab8eagEBERAREQEREBERAREQEREBERAREQEREBERAREQEREBERARFK7s7tTV1Q2CAXccy4+6xo957jwAuO8kDigil0+w+javqgHR07msP/kltGy3MF9i4dwK9y3Q6MKShaHBgmmGs0gBIP4G6MHdn2rrHhbmP7ZteK7O+j9IQDUVcTPwxMc8+bi34Kah6D6Bnvy1Mh7HRsHlgJ9V6NMVG1D1LccflN2uf2f0Z7NjILYpCRnd0z9R2AgK+p3NoM/2TsyB++l+zp9pShmswm/ED1v8lGbVlsH9jzx53XK83HPuNaz/AE53ae4mz3/6zf5Zif8AeCudrOjKmP7qpkZ2SMa8ebS34KWrK1RU9V2lc/exvxV6Z/cc/X9HVQzON0U4/A+zv7XgX7hdc1U0r43FsjXMcNWuBBHgV3hrnDRyvk2gJW4KhjZWcL+83ta7Vp7lqckNV52ind4t2+oAlicXwuOEE+9G618D7cbXIPGx0tZQS6giIgIiICIiAiIgIiICIiAiIgIiICIiAiIgIiIC9q+jyyPDVadbiiB59XZ1rdmK/kF4qpzc/eaWhqmzRHPRzT7r28WkJLrya2+s3gAXK5zbe9cUANzmBewsTpcZarnzv+yvhAgcY5CAHRXHWA5XLLizxrpn2LyneeaV1RIx5c0B1i0ggm3Ma6heDm5OXPPrj+M/f7eni48NdsvP/jvNq9KQJLGD2vayGZFjrlf15Lltp9I0xcS0ltwMu7K+GyitlyRthkjIfd1jZrmNabfec4592asgpI8YccIF9DI31uVznDjvzu/67d9f1kicqN5JhCxrj7Th1js7YcR9hpy1tfzTam9Di8jPC9oub/eAIPgVC7UqYySS9pOtgb+vctOrrWm1iNANeQsvRMOP9Mds/wBsNXtlzHFpLgQTppYizfTkqRbYuTne9teHdzP5rSrTjINwclpmArft4fpPd5PvynxWEq+Oqv3qyPZsgY27SHEDK2fkum3b6LqqocHTf9tDe5fKD1jhyZF7x7zYZ6nRc8cd/wBXTk663fDDBBj2ZXvf7jI4rH+K6ZnVgdtsXhdecr6A6Rtx5Ts2Gl2dE5zBO1zwC3G84XgyyE2vnh7B2AZc7sr6PMrmg1FSyM/djjMluwuLmjyC9mOFk08Fs28hRey1P0dXD3KwH+eAj1Dz8F5rvfuq/Z9SaeR7HkNa8OjvYh2moBByVssEIiIoCIiAiIgIiICIiAiIgIiICIiAirZLIKIrw1ZI4C4gAEkmwAFyTyAGqm2pjWGyvhGYXb7B6JKqezpbU7D/AKmchHZGNP6iF11V0TUkVLLhc+Sfq3Fj3usA8ZizG2Fja2d9VrVTxHltPMWroKfemQtDZcMzRkGzND7D8Lj7TfAhQrKcg2ItbUclnbTLGjaXkdRy+/DLGf4E5Df7JWv+Kx/9P0bvdqZ2dj4GP9WyD4LRbSlZmUxTS97Gz/0ZA7SvZ/VBKD6ErIzcOE618fhBKfjZWRUZKkabZ6mqvesUW4FGPfrZHdkdNb1dJ8lP7K2Ps6AgthmncNHSvAAytk1gCspNnKZo6IDgtdN/LN5KlKKtcT+xijiyyc1vt/3uu71XQ7KoT7zyXO5lR2zabNdBA2wW5JPhjzflBb478to43Di1uIniBwA7SSB3kLxav6X617iWODBwGbj4km3kAvWqvdyGu+sCoa5wM+FtnOaQIwACCDnnc53C4Db/AEKEXdRzYv4c1g7uEjcj4gd6t2k19tPYPSdPLK1k73C7gAWucGuN/dc0kjPQEcbLZ6bNmMvTVUZuJIzGf6PbYfJ7h/SFwrtiTU9SyOaN8bsbT7Q1AIJc0jJw7Qui362zjpKWG9y10sh7AThb/wAvJZ39Na8+HDoiKKIiICIiAiIgIiICIiAiIgIiIL8KuDVfhUpu7sN1VUMhblc3c77rBm53l6kLG3o6a81s7r7ny1r/AGfYjafblcPZb2Afad2edl6tsbY9LQN/ZMxPtnK+xeeef2R2C3isphbBE2KIYWMFgB6k8ydSVzO19pldpOrz5Z3K6nwn63eo6A2UXNvJ953quSmqyVoSSlS5M6SksDZHEjW+vPldVbs8jhfuWhQ1WF2ehXTUiyqNZSrYjpVNNpA7grxs1BHQUqk6anCzRbPW9T0KsiWroKbJSFNAqwUilKSiHFaRs0Edlu1M4YwuOgBPgM1YJAG24fFRO0an6wDE3MH2SR2apotXRbYpxGHGeEB13XMrBfFnz/VlFV+9sDQerxTH+G04fGR1m27rrNFuhHHo1o7gLrbpNgw8W4j+LTyXSRztcHVU1TtCQYrMjacgL4GXyJv9p5GV/K2a5bpB3IlgcZ2Eyw2AOVjFYAAED7HI9ufM+6PpQBYAAcgLBaVTSgghwBBBBBFwQciCOIW/bli42yvl+youm393X+pVRa2/VSDHF2C9iy/4Tl3ELmrLy2auq9GlqKqojIiIgIiICIiAiIgIiICIiDcAXonQ3TB01Q77QiYB3OcSf9oXnhPquo6M94m0lc0vNo5R1bzwFz7J8/iuePzt7OX+uo9S2rTGxXFbTpjcgr1us2WHi7cwVy21d38XCxXoyeCPLKhtjZa0gXT7Z2E5uZHiuckjIyK5tI2qnspHYW8vVkNfct4HkoyshWq2NB7BsurY8Agggqep4AV4ds6vmgdeJxtxbw8l3GxekUZCUYT25LSPR4tngrbj2WFAUG+MLre0PNS8W88P32+YWolSUOy1uNoA0Ln5t+4GZBwc7gG5k+AUVtGDaG0/2bMVLTn33n2ZHjiGt1F+2w79ETaYG3oHzGIOxm9jgPsjmL8+GS1d+t6fqVLip+qbKXsGFzR7h95wbxPujxPJRY6Nn07mugeWllrX0yXO7+7xsnApTAySdpt1uMtDDyaB73bc2Hbw55Z9Zd+HTjxtyn2rs/pUqGOBn6ueM64Q1kjb8gLDzHiF6TDUAuaRezgCL5GxFxccCvKNxd1GGo/b2kbGzGQ0kta64wNcdDfPLs7F6/seidI8yFtmD3b6u7e5Y9PnlZ87d/UTGXUmmxX1EcMZkle2Ng1c42GegHMnkMyuZpN/KOaURsdJm4ND3RObHc5D2jmM+Y4rS6Vo6moEcEFLO8MfjxsaS03aWkZd+tx6rb3G3CqMEX1toijjIcIQG45HDMGRwJs2/wBkEX4refNyTLWETDDj6byvlznTtswNpaZ9vaEzmDucy59WBeLWXrPT5vM2aqjpYjdtMHGQjTrX2u3+loHi4jgvK8KZ57uzDDwwkKllmwJgWdreNhslllDFURJtPbrDZLLMyPNXNhU7LOK1r2VLLMWI6JXaXjrDZLLLgVC1XbPSsdksr8CqWptOlYkV+FMKbTrW08fksL9FsFuSwuaueNe3kxen9G3S51IbT1hJYMmSnVo4B3Z2r2iIRTsDmFrmkXBabhfIDhZdBuzv3VULh1MhLOMbs2Hw4LtK+fY+kazdtjuC47bfRliuYiAfun3T3Hgse7nTrTy2bVNMLvvas8+C9C2ftmCdodDKx4P3XA+i14qPBdr7ozQm0kbmj71rtP8AUMlDSbDOoX086IEWIBHIhRdTunSvzMLQebRh9Bl6J1R85s2e4agqSpqHFkW37xde3ncSn4DzAKyxboRN0DfJOqPIqLdUPP7oDwt8F1Oyej5h96IHvvb1XoUGxmN0AW/FC0K6NIbY+6scQ9ljW/ytA+AXQRQAaBVEidamqviMjowRmuC2h0Q0klQZsczSTcsYRa51zINl3GJXNulwl+WplZ8IjZO6kEDQ1jAGjO2pJ5uccyVNtAGi0do7Xgp24p5o4m85Htb5XOa8/wB4unyigu2la+qfwIuyIH+dwxHwb4qeJ4PNeol4AJJAAFyTkABqSeAXlW//AExta11Ps09ZIcnVDc2R3ytGftu/FoOF+Hl+8nSBXbSuJpMEROUEV2x8PeF7v/qJ8FzkcE7D7Nj/AGkeTl58+T6le3j9PZJlljb/AIyTUjyS4gk3Nydb53J4k81hEClG11S8WkPs2IsxrB3j2BplnmqfVbX/AFwOq89z14r6fFwd521pFmH5qgh0Us2mAIBsL5Anv/wVPDcwdV1hlDe12ENORuBYkvN+WWRzPCXmk+Vy9PJfLjmQKgi8lJ/U8uPHwzsn1Ts/wE92On8Wo+KHM/rRVZBcj9c1IQ0/tOtpf5G4SOm0OoA8e+3ipeRqem8T/qOMGXif18VjdDkDyNj8FLPpx6kX/masXVXBH3gCO/In4hWcjOXpfpFzQ2z5qwxHU+SlbXAPNak7Bft+C6Y578PPy+mk/KfDVbHqrCzJb5is0dtvXO/qsD2Z+K3MtuGfDpr4FTCs5arXMstbcrxr2lUc3JYmvV2NTTUzljFLGsJC23FWviC1Mnnz4t+Y1VnpK+SI3je5h5tcR8FY6FWELe9vPcbPl2WyelvaEFh13WAcJBf1XVUH0g5R++p2u7Wut6FeRItbrGo96pfpAUp9+GVvdY/NSMXTns86mVvew/JfOiK9qaj6SHTZs3/Uf/8AN35Kjum7Zo+28/8Arf8Akvm5E7U1H0RN08UA90TO7o/zIUZVfSGgH7umld/M5jR6XXhSJ2pqPV676QtU79zBDH2uLnn0wrl9qdLG0p7h1S5gPCIBnq0YvVckGFZW0/NZuX7dMcLfiKT1L5HYnuc9x1c5xc4+JzWxSUquihaFutksOxcM8/qPoen9NJe2TNA0AeHxOvksVTtXA/Juh56jMKrH6C/6z/XiqvaHD2gDnfNeaSb3l5fSztuHXC6rfottxuLrNc5z48OdgGuv75Od7DzsNFmdYAcra8rAkqGhwsPsi1+S2xPw8fPJYzwm/Dr6XLpjZl5rHtXZ73uu11hYmxytYcLLPszZ72e87F2C9uHE96tNT8MvEkfksjK62nL5iyW59erU4+L3fc+/9bbgHC+l/O1+HkVg2hUNY3EcyNANNSM+y4VIanty+B71a+oByPM92p/Nc5jqvVlnvDxdWxP7n71UQa4VDQ02uHZWJzFi22Z7vko+tEZe50QdgJGHLDlYaDlktKidG0uJYMQxaADhpz5rEKo593D0Vyxlv4zTy8GNw/LPLe2eTJumYwnzOfz9VryHCRwsRf1HzVH1PA8WZev5rTlqL27vQ5FbwwrXLyzH4Z72cR3HzyK1XtBkA1uQT+vJWSyFwBv7Q17bLDFIcRJXfHHXl4eTml1jrxvf/G5MQCOy/dzHwWq0ceNv8JNNe/65BYwdfBbxx1HHl5JlkvJ/X671R5zWPEqArenC5tfErg5Y7pdddPn9mUPVxesIKrdTTc5GUOVS5YcSqHKaama8gKhYFTEl0LZVepCp1SqHKgcnk1j+jqgnVhVxK26eU/H9L8AV1grC5UxI1uT4ZWuV2JYWlXEqabmfhmxrIZFqYlUyLPVucrbEvHl8lUTLS6xV6xOjU5211vy/P8le2bxutESKrZbJcFx9Rpumf5J1/wAPmtEyJ1qnRf5KSjqbDzVDOo5sir1qnttfy7pvMqs/13fmqGpWh1iOete3GP5V03BVZhYXS/MeawY1RzlZhHLLntjOJs1R0q18SFy11c/eutMhcmLJY7pdXTn3ZMapiVl0umjutREWnJVERFVREUUCIiKuVAqoo0oiqiAUREFWoURF+lEciIn0oiIqiiqiIQQIiAiIgoqoiIKhREFFREVYEREFU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30" name="AutoShape 6" descr="data:image/jpeg;base64,/9j/4AAQSkZJRgABAQAAAQABAAD/2wCEAAkGBhQSEBUUEhQUFBUVEhUUFRQUFBUYFBQVFRUVFBQUFxQXHCYeFxkjHRUUHy8gJCcpLCwsFR4xNTAqNSYrLCkBCQoKDgwOGg8PGiwfHyUsLCksLCksKSwpLCwpLCwsKSwsLCwsKSwpLCkpLCksLCkpKSwsLCksLCwvLCwsLCwpKf/AABEIALEBHAMBIgACEQEDEQH/xAAcAAEAAQUBAQAAAAAAAAAAAAAABQECAwQGBwj/xABBEAABAwIDBAcEBwcDBQAAAAABAAIDBBESITEFBkFRBxNhcYGRoSIyscEIFEJSYtHwIzNjcoKS4VOywhYkQ4OT/8QAGQEBAQEBAQEAAAAAAAAAAAAAAAECAwQF/8QAJREBAQACAgEEAgMBAQAAAAAAAAECEQMSIQQTMUEiURQycYFh/9oADAMBAAIRAxEAPwDw1ERAREQEREF0chaQRqDddDC5sgNrcxz7QucWemkI0QdFSxguA5m3mpZvsvwnTh3cFz1HU3OLi3Uf8h2KUgqusy+0NEGvvNSYZcXB7Gu/4n4LVpLujwtNntOJljqRwB5/5U1tpuOCM8Wl7D6OHz8lzAeWlBJRbSkcC0Rsa95wvlAIcQTY5aAniRmVG7ZIvloHFo7m8fEknxW6zaWYcWhxHG5GfaBqtKVuJpv337eaCMREQEREBERAREQEREBERAREQEREBERAREQEREBERAREQEREBVa6xVEQbsMtiHN/XYpJhyD25DK4+7fTwyNj2EcFCQyWPYpOkqLDu4cHNNrjzt6Hgg6rZszaiMsOTredtHDtHqLrm9qUhY8tcLEfryWzTvwOa9hPMcwug2zRipgErR7bR7Q5jj6m/ig4B5IOWXcsb5SdST3lZ6hlitYoKIiICIiAiIgIiICIiAiIgIiICIiAiIgIiICIiAiIgIiICIiAiIgLPTz2OeiwIgnaR5w5cCuw3eLi0WBzkaLW4YXY/C1rrh9kuJFvxZLvYdoCOIRXyt7ThrbR2facvDtQcVvBTtbK/DoHEDu4KDKntt2u4gWHab8eagEBERAREQEREBERAREQEREBERAREQEREBERAREQEREBERARFK7s7tTV1Q2CAXccy4+6xo957jwAuO8kDigil0+w+javqgHR07msP/kltGy3MF9i4dwK9y3Q6MKShaHBgmmGs0gBIP4G6MHdn2rrHhbmP7ZteK7O+j9IQDUVcTPwxMc8+bi34Kah6D6Bnvy1Mh7HRsHlgJ9V6NMVG1D1LccflN2uf2f0Z7NjILYpCRnd0z9R2AgK+p3NoM/2TsyB++l+zp9pShmswm/ED1v8lGbVlsH9jzx53XK83HPuNaz/AE53ae4mz3/6zf5Zif8AeCudrOjKmP7qpkZ2SMa8ebS34KWrK1RU9V2lc/exvxV6Z/cc/X9HVQzON0U4/A+zv7XgX7hdc1U0r43FsjXMcNWuBBHgV3hrnDRyvk2gJW4KhjZWcL+83ta7Vp7lqckNV52ind4t2+oAlicXwuOEE+9G618D7cbXIPGx0tZQS6giIgIiICIiAiIgIiICIiAiIgIiICIiAiIgIiIC9q+jyyPDVadbiiB59XZ1rdmK/kF4qpzc/eaWhqmzRHPRzT7r28WkJLrya2+s3gAXK5zbe9cUANzmBewsTpcZarnzv+yvhAgcY5CAHRXHWA5XLLizxrpn2LyneeaV1RIx5c0B1i0ggm3Ma6heDm5OXPPrj+M/f7eni48NdsvP/jvNq9KQJLGD2vayGZFjrlf15Lltp9I0xcS0ltwMu7K+GyitlyRthkjIfd1jZrmNabfec4592asgpI8YccIF9DI31uVznDjvzu/67d9f1kicqN5JhCxrj7Th1js7YcR9hpy1tfzTam9Di8jPC9oub/eAIPgVC7UqYySS9pOtgb+vctOrrWm1iNANeQsvRMOP9Mds/wBsNXtlzHFpLgQTppYizfTkqRbYuTne9teHdzP5rSrTjINwclpmArft4fpPd5PvynxWEq+Oqv3qyPZsgY27SHEDK2fkum3b6LqqocHTf9tDe5fKD1jhyZF7x7zYZ6nRc8cd/wBXTk663fDDBBj2ZXvf7jI4rH+K6ZnVgdtsXhdecr6A6Rtx5Ts2Gl2dE5zBO1zwC3G84XgyyE2vnh7B2AZc7sr6PMrmg1FSyM/djjMluwuLmjyC9mOFk08Fs28hRey1P0dXD3KwH+eAj1Dz8F5rvfuq/Z9SaeR7HkNa8OjvYh2moBByVssEIiIoCIiAiIgIiICIiAiIgIiICIiAirZLIKIrw1ZI4C4gAEkmwAFyTyAGqm2pjWGyvhGYXb7B6JKqezpbU7D/AKmchHZGNP6iF11V0TUkVLLhc+Sfq3Fj3usA8ZizG2Fja2d9VrVTxHltPMWroKfemQtDZcMzRkGzND7D8Lj7TfAhQrKcg2ItbUclnbTLGjaXkdRy+/DLGf4E5Df7JWv+Kx/9P0bvdqZ2dj4GP9WyD4LRbSlZmUxTS97Gz/0ZA7SvZ/VBKD6ErIzcOE618fhBKfjZWRUZKkabZ6mqvesUW4FGPfrZHdkdNb1dJ8lP7K2Ps6AgthmncNHSvAAytk1gCspNnKZo6IDgtdN/LN5KlKKtcT+xijiyyc1vt/3uu71XQ7KoT7zyXO5lR2zabNdBA2wW5JPhjzflBb478to43Di1uIniBwA7SSB3kLxav6X617iWODBwGbj4km3kAvWqvdyGu+sCoa5wM+FtnOaQIwACCDnnc53C4Db/AEKEXdRzYv4c1g7uEjcj4gd6t2k19tPYPSdPLK1k73C7gAWucGuN/dc0kjPQEcbLZ6bNmMvTVUZuJIzGf6PbYfJ7h/SFwrtiTU9SyOaN8bsbT7Q1AIJc0jJw7Qui362zjpKWG9y10sh7AThb/wAvJZ39Na8+HDoiKKIiICIiAiIgIiICIiAiIgIiIL8KuDVfhUpu7sN1VUMhblc3c77rBm53l6kLG3o6a81s7r7ny1r/AGfYjafblcPZb2Afad2edl6tsbY9LQN/ZMxPtnK+xeeef2R2C3isphbBE2KIYWMFgB6k8ydSVzO19pldpOrz5Z3K6nwn63eo6A2UXNvJ953quSmqyVoSSlS5M6SksDZHEjW+vPldVbs8jhfuWhQ1WF2ehXTUiyqNZSrYjpVNNpA7grxs1BHQUqk6anCzRbPW9T0KsiWroKbJSFNAqwUilKSiHFaRs0Edlu1M4YwuOgBPgM1YJAG24fFRO0an6wDE3MH2SR2apotXRbYpxGHGeEB13XMrBfFnz/VlFV+9sDQerxTH+G04fGR1m27rrNFuhHHo1o7gLrbpNgw8W4j+LTyXSRztcHVU1TtCQYrMjacgL4GXyJv9p5GV/K2a5bpB3IlgcZ2Eyw2AOVjFYAAED7HI9ufM+6PpQBYAAcgLBaVTSgghwBBBBBFwQciCOIW/bli42yvl+youm393X+pVRa2/VSDHF2C9iy/4Tl3ELmrLy2auq9GlqKqojIiIgIiICIiAiIgIiICIiDcAXonQ3TB01Q77QiYB3OcSf9oXnhPquo6M94m0lc0vNo5R1bzwFz7J8/iuePzt7OX+uo9S2rTGxXFbTpjcgr1us2WHi7cwVy21d38XCxXoyeCPLKhtjZa0gXT7Z2E5uZHiuckjIyK5tI2qnspHYW8vVkNfct4HkoyshWq2NB7BsurY8Agggqep4AV4ds6vmgdeJxtxbw8l3GxekUZCUYT25LSPR4tngrbj2WFAUG+MLre0PNS8W88P32+YWolSUOy1uNoA0Ln5t+4GZBwc7gG5k+AUVtGDaG0/2bMVLTn33n2ZHjiGt1F+2w79ETaYG3oHzGIOxm9jgPsjmL8+GS1d+t6fqVLip+qbKXsGFzR7h95wbxPujxPJRY6Nn07mugeWllrX0yXO7+7xsnApTAySdpt1uMtDDyaB73bc2Hbw55Z9Zd+HTjxtyn2rs/pUqGOBn6ueM64Q1kjb8gLDzHiF6TDUAuaRezgCL5GxFxccCvKNxd1GGo/b2kbGzGQ0kta64wNcdDfPLs7F6/seidI8yFtmD3b6u7e5Y9PnlZ87d/UTGXUmmxX1EcMZkle2Ng1c42GegHMnkMyuZpN/KOaURsdJm4ND3RObHc5D2jmM+Y4rS6Vo6moEcEFLO8MfjxsaS03aWkZd+tx6rb3G3CqMEX1toijjIcIQG45HDMGRwJs2/wBkEX4refNyTLWETDDj6byvlznTtswNpaZ9vaEzmDucy59WBeLWXrPT5vM2aqjpYjdtMHGQjTrX2u3+loHi4jgvK8KZ57uzDDwwkKllmwJgWdreNhslllDFURJtPbrDZLLMyPNXNhU7LOK1r2VLLMWI6JXaXjrDZLLLgVC1XbPSsdksr8CqWptOlYkV+FMKbTrW08fksL9FsFuSwuaueNe3kxen9G3S51IbT1hJYMmSnVo4B3Z2r2iIRTsDmFrmkXBabhfIDhZdBuzv3VULh1MhLOMbs2Hw4LtK+fY+kazdtjuC47bfRliuYiAfun3T3Hgse7nTrTy2bVNMLvvas8+C9C2ftmCdodDKx4P3XA+i14qPBdr7ozQm0kbmj71rtP8AUMlDSbDOoX086IEWIBHIhRdTunSvzMLQebRh9Bl6J1R85s2e4agqSpqHFkW37xde3ncSn4DzAKyxboRN0DfJOqPIqLdUPP7oDwt8F1Oyej5h96IHvvb1XoUGxmN0AW/FC0K6NIbY+6scQ9ljW/ytA+AXQRQAaBVEidamqviMjowRmuC2h0Q0klQZsczSTcsYRa51zINl3GJXNulwl+WplZ8IjZO6kEDQ1jAGjO2pJ5uccyVNtAGi0do7Xgp24p5o4m85Htb5XOa8/wB4unyigu2la+qfwIuyIH+dwxHwb4qeJ4PNeol4AJJAAFyTkABqSeAXlW//AExta11Ps09ZIcnVDc2R3ytGftu/FoOF+Hl+8nSBXbSuJpMEROUEV2x8PeF7v/qJ8FzkcE7D7Nj/AGkeTl58+T6le3j9PZJlljb/AIyTUjyS4gk3Nydb53J4k81hEClG11S8WkPs2IsxrB3j2BplnmqfVbX/AFwOq89z14r6fFwd521pFmH5qgh0Us2mAIBsL5Anv/wVPDcwdV1hlDe12ENORuBYkvN+WWRzPCXmk+Vy9PJfLjmQKgi8lJ/U8uPHwzsn1Ts/wE92On8Wo+KHM/rRVZBcj9c1IQ0/tOtpf5G4SOm0OoA8e+3ipeRqem8T/qOMGXif18VjdDkDyNj8FLPpx6kX/masXVXBH3gCO/In4hWcjOXpfpFzQ2z5qwxHU+SlbXAPNak7Bft+C6Y578PPy+mk/KfDVbHqrCzJb5is0dtvXO/qsD2Z+K3MtuGfDpr4FTCs5arXMstbcrxr2lUc3JYmvV2NTTUzljFLGsJC23FWviC1Mnnz4t+Y1VnpK+SI3je5h5tcR8FY6FWELe9vPcbPl2WyelvaEFh13WAcJBf1XVUH0g5R++p2u7Wut6FeRItbrGo96pfpAUp9+GVvdY/NSMXTns86mVvew/JfOiK9qaj6SHTZs3/Uf/8AN35Kjum7Zo+28/8Arf8Akvm5E7U1H0RN08UA90TO7o/zIUZVfSGgH7umld/M5jR6XXhSJ2pqPV676QtU79zBDH2uLnn0wrl9qdLG0p7h1S5gPCIBnq0YvVckGFZW0/NZuX7dMcLfiKT1L5HYnuc9x1c5xc4+JzWxSUquihaFutksOxcM8/qPoen9NJe2TNA0AeHxOvksVTtXA/Juh56jMKrH6C/6z/XiqvaHD2gDnfNeaSb3l5fSztuHXC6rfottxuLrNc5z48OdgGuv75Od7DzsNFmdYAcra8rAkqGhwsPsi1+S2xPw8fPJYzwm/Dr6XLpjZl5rHtXZ73uu11hYmxytYcLLPszZ72e87F2C9uHE96tNT8MvEkfksjK62nL5iyW59erU4+L3fc+/9bbgHC+l/O1+HkVg2hUNY3EcyNANNSM+y4VIanty+B71a+oByPM92p/Nc5jqvVlnvDxdWxP7n71UQa4VDQ02uHZWJzFi22Z7vko+tEZe50QdgJGHLDlYaDlktKidG0uJYMQxaADhpz5rEKo593D0Vyxlv4zTy8GNw/LPLe2eTJumYwnzOfz9VryHCRwsRf1HzVH1PA8WZev5rTlqL27vQ5FbwwrXLyzH4Z72cR3HzyK1XtBkA1uQT+vJWSyFwBv7Q17bLDFIcRJXfHHXl4eTml1jrxvf/G5MQCOy/dzHwWq0ceNv8JNNe/65BYwdfBbxx1HHl5JlkvJ/X671R5zWPEqArenC5tfErg5Y7pdddPn9mUPVxesIKrdTTc5GUOVS5YcSqHKaama8gKhYFTEl0LZVepCp1SqHKgcnk1j+jqgnVhVxK26eU/H9L8AV1grC5UxI1uT4ZWuV2JYWlXEqabmfhmxrIZFqYlUyLPVucrbEvHl8lUTLS6xV6xOjU5211vy/P8le2bxutESKrZbJcFx9Rpumf5J1/wAPmtEyJ1qnRf5KSjqbDzVDOo5sir1qnttfy7pvMqs/13fmqGpWh1iOete3GP5V03BVZhYXS/MeawY1RzlZhHLLntjOJs1R0q18SFy11c/eutMhcmLJY7pdXTn3ZMapiVl0umjutREWnJVERFVREUUCIiKuVAqoo0oiqiAUREFWoURF+lEciIn0oiIqiiqiIQQIiAiIgoqoiIKhREFFREVYEREFU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32" name="Picture 8" descr="https://encrypted-tbn0.gstatic.com/images?q=tbn:ANd9GcS4X4-j5jJjXcka8e5HEbrHj0RpvCxK-67OBTnOhHLHycqFfWvgSg"/>
          <p:cNvPicPr>
            <a:picLocks noChangeAspect="1" noChangeArrowheads="1"/>
          </p:cNvPicPr>
          <p:nvPr/>
        </p:nvPicPr>
        <p:blipFill>
          <a:blip r:embed="rId4" cstate="print"/>
          <a:srcRect t="11210" r="13636" b="13398"/>
          <a:stretch>
            <a:fillRect/>
          </a:stretch>
        </p:blipFill>
        <p:spPr bwMode="auto">
          <a:xfrm>
            <a:off x="611560" y="4437112"/>
            <a:ext cx="3096344" cy="1955586"/>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par>
                          <p:cTn id="13" fill="hold">
                            <p:stCondLst>
                              <p:cond delay="3000"/>
                            </p:stCondLst>
                            <p:childTnLst>
                              <p:par>
                                <p:cTn id="14" presetID="17" presetClass="entr" presetSubtype="1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par>
                          <p:cTn id="18" fill="hold">
                            <p:stCondLst>
                              <p:cond delay="4000"/>
                            </p:stCondLst>
                            <p:childTnLst>
                              <p:par>
                                <p:cTn id="19" presetID="10" presetClass="entr" presetSubtype="0" fill="hold" grpId="0" nodeType="after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par>
                          <p:cTn id="22" fill="hold">
                            <p:stCondLst>
                              <p:cond delay="6500"/>
                            </p:stCondLst>
                            <p:childTnLst>
                              <p:par>
                                <p:cTn id="23" presetID="8" presetClass="entr" presetSubtype="16" fill="hold" nodeType="afterEffect">
                                  <p:stCondLst>
                                    <p:cond delay="500"/>
                                  </p:stCondLst>
                                  <p:childTnLst>
                                    <p:set>
                                      <p:cBhvr>
                                        <p:cTn id="24" dur="1" fill="hold">
                                          <p:stCondLst>
                                            <p:cond delay="0"/>
                                          </p:stCondLst>
                                        </p:cTn>
                                        <p:tgtEl>
                                          <p:spTgt spid="1032"/>
                                        </p:tgtEl>
                                        <p:attrNameLst>
                                          <p:attrName>style.visibility</p:attrName>
                                        </p:attrNameLst>
                                      </p:cBhvr>
                                      <p:to>
                                        <p:strVal val="visible"/>
                                      </p:to>
                                    </p:set>
                                    <p:animEffect transition="in" filter="diamond(in)">
                                      <p:cBhvr>
                                        <p:cTn id="25"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Горизонтальный свиток 2"/>
          <p:cNvSpPr/>
          <p:nvPr/>
        </p:nvSpPr>
        <p:spPr>
          <a:xfrm>
            <a:off x="467544" y="260648"/>
            <a:ext cx="8352928" cy="2736304"/>
          </a:xfrm>
          <a:prstGeom prst="horizontalScroll">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1187624" y="620688"/>
            <a:ext cx="7128792" cy="2031325"/>
          </a:xfrm>
          <a:prstGeom prst="rect">
            <a:avLst/>
          </a:prstGeom>
        </p:spPr>
        <p:txBody>
          <a:bodyPr wrap="square">
            <a:spAutoFit/>
          </a:bodyPr>
          <a:lstStyle/>
          <a:p>
            <a:pPr>
              <a:buFont typeface="Wingdings" pitchFamily="2" charset="2"/>
              <a:buChar char="§"/>
            </a:pPr>
            <a:r>
              <a:rPr lang="ru-RU" dirty="0" smtClean="0"/>
              <a:t>Шоколад, що виготовляється з какао є слабким стимулятором, переважно завдяки вмісту в ньому теоброміну та теофіліну, хоча він також містить невелику кількість кофеїну. Але вміст цих речовин у шоколаді надто малий для ефекту, який можна порівняти із дією кави на організм людини. Плитка молочного шоколаду вагою 28г містить приблизно стільки кофеїну, як і чашка декофеїнізованої кави.</a:t>
            </a:r>
          </a:p>
          <a:p>
            <a:r>
              <a:rPr lang="ru-RU" dirty="0" smtClean="0"/>
              <a:t>Кофеїн також продається як медикамент у вигляді таблеток.</a:t>
            </a:r>
            <a:endParaRPr lang="ru-RU" dirty="0"/>
          </a:p>
        </p:txBody>
      </p:sp>
      <p:sp>
        <p:nvSpPr>
          <p:cNvPr id="20482" name="AutoShape 2" descr="data:image/jpeg;base64,/9j/4AAQSkZJRgABAQAAAQABAAD/2wCEAAkGBxQSEhUUExMWFhUVGBgaFxgYGBwbGBwXHBUXGBoYHRgYHSggHBwlHBUUIjEhJSkrLi4uFx8zODMsNygtLisBCgoKDg0OGxAQGywkICQsLCwsLCwsLCwsLCwsLCwsLCwsLCwsLCwsLCwsLCwsLCwsLCwsLCwsLCwsLCwsLCwsLP/AABEIAL0BCwMBIgACEQEDEQH/xAAcAAACAwEBAQEAAAAAAAAAAAAEBQIDBgEHAAj/xAA/EAABAgQEAwYEBAUCBwEBAAABAhEAAwQhBRIxQVFhcQYTIoGRoTKxwfAUQlLRI2Jy4fEHFTNDU4KSorLCFv/EABoBAAMBAQEBAAAAAAAAAAAAAAECAwAEBQb/xAAjEQADAQACAgIDAQEBAAAAAAAAAQIRAyESMUFREyJhBDJx/9oADAMBAAIRAxEAPwAEUxmKLCw3izIU2h0ZQAYCJnCCwVM8KTxj5502e2sQw7BKlyiqavXRNngBfZNdTPmz56mExRISNW2D9Gh1hxQhB7sWSHeCaHE+8QpSgUMbcTzh1bSwnUp1oJKwanlBggW43MCVE2WLBA9IjNxBJUcpJHEwFNAUfiIEDtmBMXqErT3f5OG0ef4xgypRK0eJHDcRrsYlzACUXAfqYUYfXmahQUkggF3EV4nU9r0FpNYZadWZktHcOps0tSk/Ek2MDU1DNnTTLlpzFz0A5xo6TCJkgZVLA4tHZyUpWb2R4k6rtdAtBjhHhX0feGX+8BKXzP1hXiGHJUXBYwirUrRZWnGJrhjk9D1dca77N52CrO/rCTdklvWNvWT/ABEHaPH+xE6YKod2D8JzNsnjGrrMQUC2ck3cneOb/TwP8mIfgvynWW4nW5l5QbRGUraEK5igSTccRBcitTxgrj8V0M3o4Cd4HnTPC6rRUMQBGoYQDjFb4Lfm0jKG3htxaGiqTxjkycDvCCXOi1M0xX8OA89G34kR8iaDCgricpR4xnxIKsdIvE5t2EB0dPNVcJLcTYQxFK3xKvwERqcY6rSlCI5l9IMQlI0Dga8RE1BNr2P2zQMYXQgqsSCDYPDeio5ikCYtBSlQs/3aB5oSpwt2G4ax2hge2au8R30tPd5EomZfzNbOQdyN+UVcprpEnTT9kBLDsA5OkVLmcbN5eUEdopJlTElJeWtKVyljdB0PUaeUI5s5zckmEU6U3Q9VUlm34/SITqgm4DceELjObgIqXWg7lR5RVcYjpBpqW08+EWpY3gCWFnSUfMtF4kTP0o/8jGqUFUeuU2Gd3Lzr++kSnTZasktZdag6QbsNiYaVdL3xTmJypLs7Bh84TrnIlkzVISlyyHNy0cmYTT0MzmX4Mua92DBuMZ+vrihSlFlKJsBoBzj7E8TUZJLgrmqOh0QIy8yYrRJvu+8FdmGEypJOzHdmMXhVuXGEiKhYNwYayKg6EQ6MwgB4zuO1Ikg7PvDqdPZiNjfpCHt9LCqfMDooQ8JOkhW3K0I7A1MhEqetQ/iK0PKE+JVmdZjMYdWqRYHWHlJQzZhshXnb5xa+NTbph4rTnoKl0+YPAOPKlZAkXVvyjSSsGqMoGQdXhfWdialSs3gIcOM0aLhPtgvyaxIs7NUJo6QzlJZdR8L65Nv384WTqjMbiNF2okVc0JKpYCUpCQlJcACMaZxSWUCDzjQ/Nug54JIeYfThZYHyMRxzDRJLgE8hFGFYgUrTlGYksBxJjfTsOKZeZY8ateAg01KETbro88koW3gkknnC2fInzF+JCidgA/yjfyJCUWdyo6/SOpn5QQAx/wAv5wk8uP0Vrj35MbTYNOOqG/qLQbKwJY1WkephyucLuSTtFK6mwYaBn43gfkpjeCQBMwm1lZjwaNNhOD06ZMlWdKpk5JIJOigWKCn8t94Q/i2uCQQzMYX1T/GksX9D+xgpOumK+uzU1iVIPi1BuODHQwJWVCQfC54OIIq8RFTSSqjSagmTPH8yQ6F+ad+UZypqwNTCKG2Mq1aGKqeNoHXUdTAkkTJn/DlqVz29dIOlYLNPxzEo5JuYp4qfbBu+ikqJ6RGbIzJaxOwfXlB6MEl7qWs9W+UXpoZaNJY843nK9GabFqMUUaZFOtJV3S1GUvghXxSz0VfziMrC56/y92nirX0gyYi4mJYZSCU8RxHMRocIxKXWEyTacPgJsVcEna+xgO87SAlnTM5KwKWLqJWfQeggpEtKR4UhIHARKfVFClWbUEK22Y21H0hbNqDuYn+1eyqSXoPmrSACT1H7RBVVLe2ZoWmY+geOueI9RDqANno+IY8tYIEzIlQa2oEJFIkICVTZpWVEsC5IH7wHLS/U6wDjUl0HYvYxzzIpPEatBYI8ISLB3PWKZVeXD7Rm/wAUxvqNYORWaFi0dH4sQqpM0C5xZwbGGMpS2HiSYyya5t4YUGLHQs0TcNGYVjlZlQcoL7wpxOXMqkS5SLqUQCdkgak9IrxnEHJAOthD3snTZJRmq/P4U/0jUjqbeRh0vFKgNeXRTQdlpFOczqWsbqZh0AEMF1DaNbjH1VNH3xhdUTgx05QlN29ZRSpWIJ/3T4gCyho2h47/AG0UyseW7G43hL3hufKBcUqe7QEj4lXPSHXCmB0pWm5lz1qUoOxS2YHUOHAI6QHU0qXzEAk7sPnFPZumMmmSVfHN8ZfVj8I9GPnEps0qOumkJUqXiDD1aziFZVBSQyklwbWPIEQymdpjkQVMtSHC31mIJ1J0s7WHCM7VzAxb7d+EABdjz/tDTOhaQ5XX94fClm033tfc3j5EmZNKtbG5Nr7+cIMSrjKSlKSytSRrxEabBZSpdOjN8a/Gp9XVcP5NDVHjOiqtrChWHkfm9oHm0Y/Uo+VoPnzSePKAamcwe7+l+kTTY+FE6jCU5gp7s244PyPHkYjS0qllsoKd/E1vMR8heZKvFewCbubjTa0MEugMODHm+sWWk6FK8OUhYl5ykrN72IGhPEgPGjp+z8iWkTEjvXLZlXZXAp2MLsQy5Ugs5AWlQfMguQ33yiGB48ZE/JUEmTNOWZyf83l8QMBuqXQOpGy5uocBgWBsLajkeEATasef+f7RzGpBkzVy1XKSz8RqCORBB84VTJ3SJzOlNQcuvJDAaP8AbxRMrCblV+ULptWkal+kSlCYr4JR6nT3iqjPYvkvgJVPJ5NAlYggpmSzlUC4I2Vr7wYminn4lISOX+IIRR2IUsqcXDWgqpT9gctr0fYziyKgpnBkrmJBmp4TRZZbgWzecKpalLLS0FZ9vWGdLToTNSFywpJu5LBTDQnjGmVRIUgTJJAl6F/yHYFtjsYV0p9GWvpmSl4RNV/xFhI4Jv8A2gpODyN8x5kn6QUqpSAoKd9m48DyZ/MCAzVnYGE87Y/gvoJRWDctC6tr9SdB8I4nnCmorgnUlxxt7QuXPVNVfSLRw/LIVyJevYZSYeuZdwHvBkvBp2yxBeGqCABDiVNGrwl8tJ9BmEZqbRTEXKXbUi8CqxBuXzjZJmpe7X2hZjPZ1M4OjwrO+3mIEcybyzVNJfqZylWZ01KEXKlBIfiS31j0+Zll93LBZCMiX5Ah1H3Mefdkqf8ADT5s2eCPw6LAAl1zCUJPD4c+vKDa/tWFE5UHqT9BFeWXVZPoTirJ2uhzVzylRSSxBIO+nD94X1E4kAOfUf4hGvGydUj1P7xz/dAdQ3SFXC0U/LP2Mk+NSRsPkLk/MwDR05q6tKD8JV4uSE3V7BvSL6eoTkmKBDpQW6qIT8iYI7KT5dOiZOmEAq/hpGpYMpZbm6PQxT/lNiV+zSNhUHNMSkMHLDYOQQkcrsIQrmsS7b6h2PTjrC6s7SIJLJJgGZjYUXKT6xFcVP4K/kldaMaiYSw0a9g3mw5NEEkKWLMkfIXP1gE4ilW7cv7wVJmDu5qnFkMC+6iB9YdS0DzT7AqCR+Kq0pPwlTq/oT4lewI8438051hI3f8A+Sw9WEZPseEykzJyyA/8NBPkpf8A+PWCZ+Pywpwp+kDl2ni+BePpa/kZVigzAPzdhtq1+PrCmqLsLDfci/M3ZgPWB5+OIWXJVzsPoYoVXJVofXWFnja9lPNfYfREd4CNEAn039YNTN04wFh6PAs8WT8yfkItqJoQhRDuzDkdPrDiUAz6kFROYNoL7RColiYkkEFhccuI5gxRT06RsPO8MJU9hZh5QXi9GxtYz5P4ifkl5My0ICQeKUixJ5JYeUESuzp/50wn+VH7mKJE8yVFYe+jFiFbeRiunx5S82a67i9ix3tuIV+WfqFYnjHEuklyg6EAa31Lhnub7j1jsybo5Z/8QpGJKylL2JBI5h2PuYgKrmTEvB/JXUNjWy0kG6huDxa4froYHqKtKvhS3F9IXTKk8hz3ilVSnck+X7w64xXSGE+eCkIclOvRW5Ht6CPsAxo0c5pjqp1+Can+RWpHzHMQu/Fp/SfX+0SVPQsMpLN1LjdJ+bxRT8P0Ttp+hrjlMZE5cvM4B8KtlJIdKuhSQfOFJqB+qBps0mzkgWD3sLAekVZTBmMXZnyM9Pr5FPNS0yWlXUX6xlcQ7LIHikOG/Kb+kPErfUwUmVZ8130jih1PoLSfswyFZVMRcWaCETAHCjY7wT2wo2R3qQyk68x/aMlTVfiBLqvYa+28dMx5zoHaTwfpxFKF3L7Q8oa8KDbnSJ4F2AmT2m1BMqWQ4T/zD5H4fONbLl01Ck92gAhg+qj1J00Jjn5KhevZT2ef9rFKlJSliDMJJdwSAGHldUZQzOQjV9osRRV1CcwLCwILWJcxopPZzC9HzFv+or6GLxzLjhanpG+N0+jzHPyEczD9Ij0v/wDlqIglKCzs+dX7wlxXszLZ5Cg4eyi4LbPxik/6Ybwm+KkZKnqshJCUlw1w8fT6nMzpFuGnpDDCKWXNXMkzQUTwHl3YFhdPM7+sJ1ZgpSVBiHaLLGyb1IlnT+n3j7On9J9YpWSOZ6R8hKzwEUwTyZdnT+kxfS1KUlmsdc2nLSBkyFHeJKpFQvQy8voJWUkMXDaAF/nFORHOPshA29Ygon9PvGQXv0T7tHE+kdElP6vaBZlRl1SY+RWA7GD4sXzRqsAmpEtaczl0kDgLv9I+xOd8KeNz8h8jCPDK0JmJLEcbbeUMaibmWpT2Jt0FhEanGdMUmi1Ki7uBZr9G0jqZjc+v7QIakDRPrEDVq2YeUL4sp5pDAqKne76wtq6ZSVZgC4ubaj9X0MTFUv8AUfWLk1amY3579H4coMpyJbVHypo1ihc49I6RFeWCkZsi8deOolE7RNclKWzrD/pR4le1oOivr2QUqOB4c4fgE2aXEspTtmN/QRqKDsUfzQj5EgeSMEmSenWJmTzPoY9UkdjpThwDDNPZeT+kekJ+R/Qj5PoxUpQBYk3v9N/OC5kyzFT329vQQrnJAU5LDX74XhZiWMhJyJudLRzTLfo6n0H40szELQkOVAhI4k6RrewXYaVRoTOnATKgh3N0o5JHHnGd7OyvGkq1t/iNvX4sEpvq2n30MCraXivQrlN6RxvF/wAiFMS9zoNP31jzztNipUojMSkafvBOM4y+YOb/AN/nGMr6pzDcHFr1j0/FEBUMrNwhlh9aq17bvGbMxzDKjmM0d1wsOaeTWaWbiBFgSOkCzsSIs7QvmVELp0+JTxJlKvBlWTxNKVPlmILoWNbaCLMUlCcjvgBmNpgGy+PRUIFVENMPUoX2UGVwY7dXZubRVw5xokqVagnB8K/EEJSwU1hx4Drr9mLFYYEnV+LW66i0aLsnhJE0AhSJivgcFJEwXyEG4zJuObRb2rpxLmZgGEwZm4HRQ/8ALN7RB8jdYi8SkuzKiQU6OIhMl8YtnVQ0F/viYEmVB2Ye/vFUmzOpRLu+CfMxBUriR6xUqYTqXiLw+E3SJzKVKgxUn3/aA5VApKnIt8+YgmJgEwybQjlU9OpOwDCJAR9LlmCESDCNjlGWIlPrDGTRklgDGswPsimYxN4SuVIDaMbT0KjoPm/sIb0PZyYblPkSwj0mm7PolCyRHZ1O2giT5KF8/o8+T2Yb4l+QH1MBVuDKT8DHrrHo6cKVM3yjjDCnwGWkaOr9Ruf7QJutFqmeXSMHmLTfwmHfZ/AJckupOZX6jrG7lYc5OZiNi14rqMJa4uI3I6+GKmjtClDeECCzKcNCtMopNodUCnS5hIp7hmilNGBckvBiF20jkxYEUmdFXQmHkeDU/wCLWFLdEvVhqeQPDnDqo7K0mbMkKSrY5iR6GKpQCQALNBM2d4E/4jkuq39Xh6K7XYLSUypa8pI8O/EbEQLimIkqN+XQfvFeOVLS0rFik5S3A3f1MZmTMmVExMqUkrWs+EfU8uZinHDteTA2pOYhV6sYQVU6PX8K/wBO5MtGeqUZszdILIHEWupo5iuA0aQwp5Y10HoeMWn/AExHSWkrir/h45IMHS5o30jSYhgEk/AkoPI29ISU+DzFTxJl+Im77BO6jwAjpXLFrSK46grJKmCbnhrBH+yKbNMcDgP3j0CmwSRRynICpjB1q0zcmvGZ7S4tdkpSRYg6+wPEHWOeOd3WQuvsu+NJbZDsz2M/GLygGWhiVLIJYBnbiXUkNzj0ChNFh6hLlJzTgP8AizACRbRP6fL1MC/6bV5XRzVKXmX3mQJ2RLSkKsNA6lqJI1s+kUYlQIqVZgfgN23HD1iPNdu/Fvo3Go9svrp4mzSrxBSiCFDUFPwq6/QxjO2WMLqJ6ivw5bMxDn8ym0BJuY2NGglRcfDxhB2o7NzptQDLQC6U5i4CQWu78gIPC1Ndh8tloxjx8I0w7D1AAUpSA+wJJ+Te+8Wyeyi9MpLbtHU+aPsjn2ZQCC6fDZqyyUE9L+8aum7KEKBUSw2Fo12HEItlAidc6+DajDUHYeoXdWVA/mN/QQ+p+wcpAebMUrchNvpGymSEzUt8iR8onTUCs3xOng31gqt9sm7ZlsPwilQq8ksTbNc+kaWZ2dkTUsZYHBQsR98DDJNKgFwA8XFTQKaF1mQV2YXLU1lJOih9RsYcYVTd07wfMqOsd7nML7wjSb02sBn4qlyAdIAn1q8wISCl79ItnYWxL3gCXSrlrJd0bBtIOrQmkkLBETCi/KEgHe/CcqhpyMPqRBCQFXU1+Dw3XwKWpQ4j5E0JLax91ivXSBqRsKcSQDdIY8NRFdHMVluGg5ErjF4bSBv8DglnTy/KJCsEHz6F7p9IXqpeURfkh+jEy5JBYe8fVZYNBPZyvTUVIlkJypKjmV8LJD6bmxhX2pmLKypKk5ToEpy3fZzp+xic8dN9nY7SEvaZTU6z/T/9CNJ/pbhAlSTUr+NdhyTr9IxVVNK05Vk5Trd9C8eh4FiCBRISkpzJJt5ki3nFeTY4vH+g8dvy/gfX4gR/Tax1Z3L/AHvCPEa3MOPT008oVYpi6XOUcX5u+44dYR/ji79biJ8fE32PWDWqnWOm++0X9k8TlyxOWqyiwf8AkTdn/qPsIUJWqajOoKEoFisDVRDsHs7Awtn1AbKlOVAdgDvxJOpjpnh1YyTvBnj2PLqFMh2vpqeghEumYBSywUAQB8RBe/LQjjy1idKoMtRAOUJIBJv40ghhrY8RYmA6qoKjv568PW0dUQp6khV72zsmpXKVmlTFIVcEpJFuDjURouzPbY06VS50vvErU5mP40uw00UAxLW1jKtFUyHcTXsi6fweoUfaqnVnKVswdleEm7NfXyh9JnpWQsKBSeb2YcLbx4nJkbq09zDPDsbnyCnIslCfyKuliSSG21Okc9/5k/8AllJt52e6GoSwA8zzP2fSLZEtJIy68eUeaUP+oiFApmyu70Yocp/eNVS4+BkMshSFi8wFwDwf0jlrjqPaHTVejTzpQPxDzgSbRekX0tZ4XUX2ESM8DfXaBuitYC0iFJUOEPHgWUtJ1DGOVM3hDLoV9ls2oAgSbUPpC2bPIPi9Yt/EWdCc3nFZSYrCqWrJUxAbZvtoOExy328KVyFEuAbw3o5bJD6w9YKRMgv4fOOz6Czjzggq8oX4hNVYJUxOg3PpCdV7CcpqPKp4PWtoGw2mWB4zcxZVST5QjWehvZ8lTwBiWJGVol/l9+8fKSRpHwyrssCNFL5C0F4VX96gK4/eh06QwTA1PKSkWAA5RYS8FvQF3eAR3veQgdSgNYoNYOEbcMeI4XNUgAhw/DhuPODKhKlpBUq+3CBsJmIfxKGVOpe2lrb9IjVYkhStfDu9iR97RSltF5TwEngAa6k/ftEMPxcySoC4UNIDxPEQtRyhht0gOjplzVskO11HZI4k7CKLiVL9jPl8cUjSpRNWxbLm429IqVL7sgKZRGw08+PSC51acoQi5Auti/lwHPWA/wANYKWWSQCGuSC7FuDpI67FjBlGpouNeZqkpmzFBCXYDQE6kCwcsH6coCmFQJe456wPNUNufpZvrHZUxW2m/CKpEGSXfT0itm1i/Ok8j6wOmStZZIf74nSChWmVKL29oKk0+W6rq4bDrxPKDF00uSwTNC1sMygDlSTqlJOraFW+1taFg9RAb30NMpdslKp8xdTgOHLWZw9w7apALaqEV1hAdKQwHqb6k+Q0taOzp1hckh9ywBCbAdQr1EDLSLat7vGSC6K1B+vSJ0+ITpIIlzFJBLlIPhfjl0ePlIs50itMpS3YFhqdg+jmH6+ST79Gww//AFHmjKmbKSUpADosbAB2NibcRG0wTtLIqLomjN+k2UP+0/SPI5VJ4SQHuxPPp5RCoo2ItlNmvfe/LT3fQxz3wcdeuiqdr2e+rqrODFsieTrcR4fhvaupkWKu8TwXr5K19XjeYB2tl1KSlLpmgE5DuBrlOh+fKOa+G479oKqaNtNkBYaA8Nw9co3U4jPYficwHcB2B4xtKBasgKg7/KJeedDeAxli0cJaJoIO7RfKKE6BzxP0hvNCeILNQQnMrThv/aBE1jfCnXflzMOZhcQgqMUKSQAkXOr6aeZikdmwbJm2c25Gx5wNWVraG0B06jPlhZVlJG2nvF1KjKnK+biTv5QySXsDO0w7xOa3Jt4B75JVle4hlJlZRy9oT14abmcqtYEBgeupjeMsCbHkqyQ8VTqttIXoqCRcwrxvHpNKnNNWBwSLqVyA3+UJj3EEbTZz6wtnY5IQopVOlpUNQVAEeTx5rivbafUKKZf8KXsB8ZHNW3l6mM0oKMVnh+wrsfS8Gly7LmLmHfIyU+7kwBXU8svlCh1U8G98+lyYonFKCM4c28OzcSR8v8Q0p72XbWYLqbCFqdROWWNVtryA3MMO/CElMsZRZudiHPFXy2j6uxOZOCRnZKHyoTZIdnLbmwuXNgNAIAVOOig/MRXG/ZFNSXyZgOYlL5WJuwIzAF93IIFr3iioqiq3Eu51dmfrEFKcMDbVvvyi+nptzbnw/vDYB0USaW9xfh+52icyflFrtw0HSO1NYAMqNNzuY5JpGus9E/vw+cM+hEm2V0kgqubD0fkIlMTlUQDoeNv7wQuSVDM4bQDQas3AcYtqkS0JIANz4XZyLgK0cONnPW103SuJLALvX+IecfJQdUH76RVlKiGGtgw1IA99PWC/9uVlKsyXGoc/PR/OCK8KZSMxZWsUT1sbRMzSze8SpZCCQVuQPypLFXLMdOrQRc0FlSSq504/QQQ7BhYffvBNVVZlE92lCfypQ4CRsA5PqbmKFMrQ+sD2MsXouQoIDhQKmP5dMwIOupazEfnJgObMJ84lOJLD9IYDgHJb1UfWI5IKQGylQii4LgkEXBFiDxBghaotl026vIfvDbgni6DqXtHVJyqKysJOit+LEdNY9t7J42idRiahKgnOtIza+Ei+p3OxaPC0U5VwAYm9gw1bj0F7QXRYrNpVfwJhSHOYaoUOaFBuN9Q+sc3LxK/XTLTsn6BE8EEqDARKXMfQx5fgXbyXOSmTUNIWSXmP/CJYl1E3Rwa40vG0k4inu0qSsKCtCCCC27jaOO+Op9oZUn6NCidFU5aGfKPSE5x1ABDh2tCam7UArEpSTclzwF2vvtDcQKWo08mozJzDTgIoOIhJHyipEw5SkWEAzKUO5LAXMX1EcG82qJhbX1KJaSuYoJSNSSwjLY92+kynTI/jL4g/wx/3fm8vUR5/iGJzapeacsqP5RokdBt8zGjifth/8NZj/wDqAbopQ23eKH/yk/M+kYhfeTl5lKK1q3UXJg+jpQCCQ+nTj+3pGjw6gEyYG+OZu1kIAufQN0Bi2qekOuP5ZlZGHzAoeFQJ0tY+caJFKEhsoLQ2q5ySp0/CkZJY/lFirqdfOAy25ETutZaZxCe0mwIUWuq9v6bffKBZkhanUs5Re5BDs3ANuIIRPSEMwKnIPhJsCk34JLkOD+VmDvAVbWlT3JJLqU9yeJO8UlCNgsy2/wDa/sbe8STOtdj8/WOSpDs/kBqf2EGqqEy0kML6pZx5vqflFMJOgYSx8Q2OhiE6cqYWSDyAD+w1jtMjMeCdz96xNMxSCcpLeloG4bxTWhi8L7ggTFIM1gSkKCu7fZTWz8tuug1QL6v6g+8UkJVy++MR8SeYjYHcWBK5ykJHMrsGAYhDXGt0/DtkHGBACs3NhvwiSfGQPttfrBZCZYvc7J+p5wUhXRKnlJSHLgcPzK68BygWqqzMISkW2AiMqetS3GpBHIAhieVjBMlXdgpRqrVTX6DcCM3hpnSkyDLZ2KiNiC3pvFRllnyluP31EM6ZASErIcuCymIIBOzg5XQQ4Ox4tFGJVYPhS2gzWFze1gLB9D5k2ZSnSWAaZhGt+UdZKtLHn+8dlSSq5LDjqSeQ3MF1dLLShzmSra7k/wBQ28veGEeAhTlurygVa3sPIRakEgjUawTQ1XdHMjwrGixdQPEH8p5i4jaDxIS6Myz/ABAQr9JGnUceW0XKmp4OeJ4xUsL1dwfP5xXnG4bpAzR1WLEETFgAbEpBsp9hq1tQTxBUdbQOogs+gfr9v9YuMxGQpyeL9Tn04AeTk7wMqMkK6KZojtDVzZReXMUh9WNj1Gh846uKzeHJsfI7VTbZkpU3kfa3tB+E9pEKmDvU5HIALuPPhGWRKi2ZIaJVxw/geXR6xj/a6TSjK/eTGshJH/sdE/PlHmeN9paisJExeWX/ANNDhLc91efoIXBI0gpNAprC0aZmDeLooRIfhBkiSGv5df2ihVOpOojqSRuRBfZSVnwOqCWFKA9em8aeTLyS30mVDt/JIGp829jxjM9m5yTOSmcrKhVlKZyBq1uLN5w9xGsKiqYQ2YMkfpliwHoBEvRV9gtRPS5IslIsOQhHMqHJJIv98IHra5yQICzxlH2bzSL5xVlCdE3I6lgT/wCifSPkSPXnoIjSjxMbx9VzjoLCLpHK2dnTgkMk33PGOU1IVDMpwkDzP7DmfeO0NMCCs3YgAbOzuePSL+9Je5c78uHTT0EBv4Q0z8s6iWpRSlIABOVOyXJZsxtvqTEainCUuS5Omo33CgCLer8jBmKAImFAc5bOTfdJdmBFhZrZQOLqqicVFzARRsrmKD20+9RF6ZMwJzZTl+XMjUDnE6eUAU8Td+HQcecdrZ5SSkHqdzDYSdFPeNcBlCJU1GZhdS0oS91KcsOOUXJ5D2iNIgEKJuwiBUU6GB/BvHrQ6pmyQSiTnCBopYAUo/qVl05Db1gdXL1EcQy9RfjFK05TYxkgeTROcsWCQzC53Jcl/QgeUdkyXNw/AceZ5Ryn8RvtBlXM7seHU6mDgGzsycJVyyl+yeTQuOaYSSepMfUsvvFsSdz6AmCFq2FhsIzeBmd7ZyXL2T58Ysm0hSklYI0As2z+dmsIPoZLhKknKUqADC90TC4IIL/wjq48ZtxXVszxZRYJcAbc7cyPlwhSjfRQxBLHTcOzOz9IkZwPxDzFoNk0wKDN4ZUlIJvmFyVO+2nyiNaWQOYtZgBwAGkEm2BKAGhd4pWtusWTi1opCYZCMiEvDalwtRlmZbw2Z7v04/sYoppIF4Y08kEiJ1ZWOP5K6WgKikJuV6DccflA2IICSQNB9vG0TTiXInzR8QWJKX/KllEnqcreZjDV6rtAQ7zGcw2nzKzHQadYfSkjrwHGAJEsJAAhvSoclLs4QH1sRoxszl4S61jzPijiFOwI6+egY8r+YiYoUKuQGGpFvbR4lMTfr/YD2Ah7hNEkzkJUHShK5pH6ihJVlPAHK3nCLW8C3i0STsB7pacyh8IWoNdINwDzZvWAsWqbE8fltDXEqlS3UouqaoqUfOw6RmsVW6gOUMlrA287FhR7x8IvMuzxCK6T9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0484" name="AutoShape 4" descr="data:image/jpeg;base64,/9j/4AAQSkZJRgABAQAAAQABAAD/2wCEAAkGBxQTEhQUEhQWFRUXFxcYFhgYGBcWFxcYFBQWFxQXFBQeHCggGBwlHBQUITEhJSkrLi4uFx8zODMsNygtLisBCgoKDg0OGhAQGywkICQsLCwsLCwtLCwsLCwsLCwsLCwsLCwvLCwsLCwsLCwsLCwsLCwsLCwsLCwsLCwsLCwsLP/AABEIALEBHAMBIgACEQEDEQH/xAAcAAACAgMBAQAAAAAAAAAAAAAFBgMEAQIHAAj/xABKEAABAgMEBwUEBwQIBQUAAAABAgMABBEFEiExBkFRYXGBkRMiMqGxQlLB0QcUM3KS4fAjU2KCFUNUssLS4vEkNESDkxYXY3Oi/8QAGQEBAQEBAQEAAAAAAAAAAAAAAgEDAAQF/8QAKhEAAgIBBAIBAwQDAQAAAAAAAAECETEDEiFBE1FhMnGRIkKhsRRS8AT/2gAMAwEAAhEDEQA/ABwjcKiNTZGcZTHxz75KV4QoWm5VRhonVUbUd0Jcw5jGukjLVfBgRImIEqiUKjYxTJI1MYrGaxCmRGaRhMbxCmkamJI0McczEaGNo1MULNmM46KwpwoT3hkPSOcs5x0uxppPZIvY90ZcIMhwwDJphZOdYhl2yFC9WlcYavrUvrBiB9cucqiBs+Rb+qYx2A3KrAAOOwmD00ZaWTeVQRyxawlYuVptGBEEFWus0CiFgZXs43jqpLlHnlotvhjJOaaStaBN7lFYaasDJo9IBfWQcQ2npGQ84fC2Okd5H/yO8S9fyMI03R7LSz/KYpTWnb2SGSOIMVWZSbVkmnIRStAvNEBw0rwjnOVEWnG+vyW7TBnmSpabi0444VhZsyz6KCk4FJ9IsLtFSiUi+rhlG8terihQEByt2aKFKgxOsNv0U6nvUzBhfteQbqbmoQdakxmrpXGKs0lOIS2QdpwiydkjSL2h9uBlstLp/DWIhpc4XbimQoE0FBAGbASnvkAnfEMhbYZUClV4jKojlqPDOekuWjoukNgBTQdbF1dK0HoYU2lhY91YzBjVzTh0+I1ECbRny6QtFARswMWcovlEhGS4YcSRkoYxOtKFIKaCBoddQkds2Sn3gInlXEKNUK5RCs3lm7opAmcshRWSNcFphJGMVV2gRhSOaXZU30UionOLcnKlZ3RPI2SpWJwEH2JVLYxjCMLN5TSwA7es/wD4ZYSMqE8jjHLnlYx160rYSAUpx1bo59a1ljFacBrHyjaLinRlKMmrAIVEgcEaPOpBpWIFOxs4mG6i6FiM1iiHIkS9B2iUi6kxuDFVD0TBUFoakSVjUxiseiFs9Gqo2jBEUhq3DfZKqtJ5jzhSSIfNBS2W1hZFQrCuwj8oMo2KMtvJUdJiBSjth2W3L6ynqIquMSu1PWB4vkfm+BSD6hrjP11XGGN1mU95PWKTyZT3omxrs7yJ9FCUtgoOQhqldLkKaKAAhepVIU5qSbIq0sHdFVEkqlagRYylEMowkPVg6SuMrP1g32z7Q1cog0t0ukl5ILpGWoCFBDriBTMdRFJxhtau/VG2NPI6oz8SuywrTJKD+zZQmIXNOndSUjlF9Nhyl2uJI3xWXIywybrzjrS7OpvoGv6YTCvapwEUV2y8o4rV1g39UYJwbHWLLViy6hmUHrETTK1JZFxm+4oDEkmg15wwWtoo5LtpWsjGmGupiZmzTLrS6ypLl01pr6QStLTlLwuPS4POEkqdhbdqgJISBU0o5iKEmShwbKio4GG+TYbcYU40FNUyBxCjuGuAkwxQd7ByuQ+MFxoSldo7JZCGphhJABBA9IW9ItCAarY7qt2RhVsPSByWPcPEHKGiX09r42+hjdThJcnn2Tg+BPM89LquPJJG/wCBi+3PS6xWoG6GKctCUm03V4E7RTzhcmtCgVVbcF3VBcH1yNTXfAZtC1kNcdgham7VcdNBlsEVCwSauHlmYstqCR3QBv1x5XI9UY1glalQMVnlFK1VhSVakgGmHSNnHyrAVMVJ44XescnyJrgQp5o3iaRWBIhsfkwdUV/6NGyPWtVUeJ6Mr4F9LpiVL8Gv6KERuWSIu+LJ45oHoeEWm17DED9nkaukVQpSTFpPBNzWQuldY3Biiy/XjFpDkZuJrGVkwjJEapjcwTQ0hi0alr61pKwgXQqp40+MAKQasM/tBQgVbOeWBERnfYPPWW3/AGhEV3rLbGPboMSrTXJTZ6fKITKqOSEnhdMHj0W37Ac2sA0Sq9viqXTDELLFe82rkIsIlUp8LCudBEo7cLDTDpPdSYJd8Jo5WpypnBhRdpRKUIG0qEU3JdFavPp4J7xjvsd9wehtYyKvKLISLp7QEnUaRL9blEanF+UaLtmW/dH8USi2imyO9Qnu1gnNFhOASpROREUVT8urIKT5x5tQGKFXh6co6i2FZGdl28FIUCcyRlFyZspDwvMqGOz4wKtScDzYTdSVjJWR4b4DyjjySezvYZ01cRC4wDnIVmpZxipIwivKWihSu82kkayIsMWyp5JbdxOowDdT2blRlHYwdnI9Ss8hSComl3oOAiuuRYdNQoVO+AwIUi4n+sKR1MMCtAzd7rigqNEnLozbUewfMaPe6oxCiyFpxBrG05o1OteEqUNxPpFJFtzDJuupJ+8KHrEcUsoqk3hluYvpxAI9IrItFQHtciaQRldImXMFi6d+UWFWe2vvJIodkWvTJftFY9mkYVWrbkkfOCtk6LvupDvZhSDiLy7ld+WUAbZZLC+zUReABNNRUAbvIGH6V0nkn2EMPFIASnAkpoQKeIUjHTgm3ZvqycUtpQVZ7rOH1M02oIX+cLlq2WpSryGnRXMFBzjq9idg0mjS1lBySVX0j7tcR11wRU42dkejw2snlWu08HCBYjx/ql/hPyjU2K6M2l/hMd4CUbo2bQjdE/x/kX+S/RwJdlODNChyio8wRmKR13TCzp1wENJaU3sSKL51+EcznEuNm64lSTsUMOhjKcNrNoam5AJ5uBk1KgwwvNhWWCtmo8NkDXm4sXRJRTFp1opOEWpV0Kzzi3MMVgXMMKSaiN01I8zTiws2YmECpSbrgYvocgSjRtGSZMYuSV68m6CSEnwipz2QPUuCVgT6WnkqVWgCgab4NCbDbrcx2YuggDHJOsVxFfKA6J929S6F77vrshhty0Sk91Q7K5U0zJrXPpCjY9pJS6suKISUkkJFSo1BCQdVccYjXoilxyMbCqovOG4NoWoD8+UVStB8C1L34/GANoWgp1VchqA1CJbMmbhocjEr2W/RaXMLbWCUpUNihUHjEk1bqqd1ppPBAiw8pKhQ5QGmmaYHFO2OwS7KUxOKUSTnHmWHFjupWo7hh1h70X0flnGw5gpWw5A7xrg45YX8WGwYDoIdegbueTlIkHx7B8o2StaPECk8xDxaNkBNbtQoecL7xViFY7jAb9o0UfTKstaFcFdRnzg1ILN9JvXTUd8Y1G+A/wDRaVK7qgnjl+US9i6wQfEndiIldo63hjRpBY4TRaSkKIBCk+Fddo1GFiZeN7vDA4HcYnTbBWm4L17JOwg5pVsocjG6ZYqR36HaQRhxO2E6skbo9LOhBSdSVJV0IMdrsm0mnmw6gi7r3UzrHDA5TuhNeMGLMtt9pJQkpSg5gjA1haeqog1NFyOjWnp7ItEpvFZGHdFfOBJ0ts6Z7rgu199OHWOdzYYWTVNxW1Ph6QMmJBScQbydo+Ih+VsPiSOl2loCy6m/KuDaKGqfyhRmNH5xpRRcXh7pwgZYWkT0qq80sjak+E8RHbdGbcbm2EukXVZKGwiladY5KMvgjlKHycd0ltArfWs+2bw5jEcjUQNQ/E1rMqQShxOI5V4HUYCKcKdpHpxGr03xlGFo9MtTa6GmRth1vwOKG6uHSDEvplMJzIMILc7viwicibZLB26EsnSJfT9Y8Sehi8z9ISdaVfrnHL0zUSB6sXfNHePTZ12W+kdnJV8csPWDKbTlJ1NxVxzccxw1iOFpXFhh8pIKSQRkRFWtLsL/APPHoeNJtCVsguMVcazKfbQP8Q3wpKQFZ5+9/m+cOGjOnykURMd4e+Mx94a+UH7S0alp1Pay60tuHG8nFC/vJ1HePOOcFLmH4DvlDif5ORzEqRmOGw8DFN2WrDpatgzEtg833PeHfbPMeHyMC1SiFZG6d+Keoy5wLaNOGJkzZxzTgYhQ+U4KFPSHJyyl0qBeG0EGKLtng+JMNavszej3EBB6sSNvxZdsAHwqI8xESdHXTkonXgNQ1wt0H2Gpro9M2gpYSiuwAZDnGqlBDqEIF+vdNdZUaHzpGEWbcNSaq1Qa0Qsu+926h+zaxx1r9gD16bY5OPRJbuy1b1kolwBUK24AEHcRAaVaqSTkPOCOk84XHLqcSK14n5CB0i0pVW8cCSqgrh8BA+R30GZSTW6grSklIwqATU7tsVFk6hhr/wBob5K1JRbaWlDswigAOAypWojZ/RlpwXmHPO8OsV28EVL6hKkplSFFCVEBVMjTXhDTZ+kT7XddQVDacD1yMDp6xnGvGi8NtK+caMPqR4Dgc0qxSdxBgbqHtsak29Ku+M3TvFPOIJyUlnvC4murEVhdXKtuglH7JwZoPhP3TqgcmSWSMNdOBGdRC3WFRrDCloWApBqCKbT84HtVFaq7vrwEXZ+dVcS1WqUjiSdqj8IN6OaOpWlLrveriE6ucGrdId0rkApGy3Hj3E0TrP5wyS+iqOzosqB3HDpDOhsJFAABsEYUI0Wmlkyeq3gUjo+Eexf31xgbOWXRwXhRBww1HVWHhxMVXWkqBSoYGOcEctRiLM2A6K0F6myBza1Nk6txhuZUttwKbUpxsmikEEKFMKgHWIu25YKXkkpFF6jt4wVH0Nz9ilKyrD6hfqgn2k080646rorKS8vLpQ0sKFSSVEVKjSuGrIYRxt1tbSqEFJEEW59VM4cJ1kGppt4Y52vZTM+CuWeStRGLbh738q9fPrHO7VsVxhZStCgRqIIUN4OsbxDRaU8FUKmrpzSqtFU2hV0HoYyxpGu72bwTMte65gtP3FjGsBSXRq065E1thpf2iKn3kns1jnSiv5gTvicaKdp/y8ygn3Hv2SuAXihXUQxTNhS8yayjlxz9y6QlddiF+FfkYXptt2XUUPIUkjaCPKHukZ7Yv4Kk9o5OsYuS7gT7yRfT+IVHnA5M0Rn8ocrF0qeYp2bhu+6TeT01coZ2dJpKZwnJVsk5ruj++KKEVSTyc4SWDlzc3FpqYjoU1oBZ8yCqSf7NXulV5PXxDnWFO2dAZyWqq5fQPaTiOoy5xHBHR1Gio27BKzLYdYNWlkbsweIhXUtaDRSSOIp55RIidgbGuUa+RPhnW7G+kj2X0biU4jmk/nFycFlzKSpKksroTebN013tnA9KxyFE1E6JoQt0sPkGyN2uDpLWhiy2FtzDZJxopKkYbzmDupFl7RGY9gtOJoKXllKjhjXD4xzhNprpS+qmGFTTPZBdGmEyBQO5bk/KItvorU/aGh3RGY/szZ3pdbrwxML00XZVwpKFN3qVSoDEblUx5RXc0wmj/XKHAJHnSBblpqUsKcUpZBGKlEmlcsYEkv22KKl+6jK5Pt5u5kmoKzlRIAr8ucE7ftNDDYaZASB4QNVc1HaYGqtDs3FLTjeTQjVhlGJKyO3Sp91dBXAZ1p4iRqFMAIXQHmwDJvm8pWJJwTxOuHtlgScsQSL5FVHll1J6wv2DLpXMAgUbb75GeI8A648o00ltNT7hQjEDEnVhrO4ZRb4DXPINl58B9Kl94XwVjUUk94dKx2B/QO4rtJR5Teuh7yTyjjbUgu6aCpOOyG2xbcmZcAB1VON4dDURylBZOcZywH5m2lMOFmbbp/EnFKhtunVFS1rOl3Edo042knaoAHdui5MaQomkXJhpK9hT3Fg7gcK84WWCph28G7wxAC01w24VFeESTX3RYJ/Zkc5KONYLHdUMFA1BG46xHkrV3UpNSrAHjgBDpLzbE0i4aBVMUHAg/wAO2F227F+r4+JBNAdYO+C1S4wOMrdPJqdFX6VNK7jWGCwO0bo2oGlK1pQAg5cx6QJsm3VtgJWSsbDiobKH5wYlreaWoJNUKOV7CvOFDb0wz3tU0GqxgxhMbERsechciqsRcWIquxGJFV5AURFlh+ndUeBiqs4xBPrwFIllqza3LJS+k6ljI/OOfPoW0ooNQQYeRPqNNo84suSjb3fUBWlDyiNKWBRk45DNr6BLuVl3LwA+ycxH8qs0/rGOfzlmlKyhaS0v3V5HgrKn6rHUdGNK2pxm44bq6d9IUUqSfeQoGtN8GpixG30XHrr6fZURRwcaZneKcI56SlzEkdZxdSOEPMqTgtPUehzi+zazgRcXR5r3HR2iR91Y76OUPFqaAuor9WcC0fu3MacD/txhRtCx3Gie0YcbI1p7yeurrGTUomycJgSZsqWdxZWqVX7q6utHgsd9PNJgbNWfMsi8pvtEfvGj2qOJKcU/zAQcug+0D95Jr1FT5xs21dNUgpO1pZB+JhLUXaOem19LFmWtcVqFUO2tD1hnsnTqZa8Ll4bFd7zzivNoQv7VCHDtcbur/wDKghZ5mBsxY7BxShxv7rl5PmkkczFTj06C1PtWOZ0wlJgUm5RCj7yKJVxwoetYoTFiWS99m+5Lk6lpvJ64fGFNNkjU6scQIuy1jFWTteNE+pxjt/ydsvovvfR+o4y03LPbr9xXQ4ecD5jQu0G/+nUsbUFLn90mLzmjTyfEVD/tqI6xJJSD16626u9sQlYPQKhb0Hx+hZmJWYb+0YdR95Ck+oiuJ4w9qm55oYTD1N5XTniYrqtucObgVxDaj5oibol2zQmKnt8Sy4dcNG23F/dQpXoIbDac37yRwS2nzCIrvLmF+N5RGztFEfhrSLugTbMHOWK+gAvBKK+yVoK+aAaiCUsAG1UIAKSnyziNixXl17MV20Bpz1RAqwXlYVI26hGbakzRJxRTbtEobLaBio4keI1wAg7oto6XCq+aISf2h2qHsg6wMR1OuJNHtGKLvAhawDRVapSch8+UHrRmkMNBls4JHeVtOsmK+EZ3bBVtTEu0KBAAxA1qOFKwDsF0KLhc8ATQ7ak92m/AwKmXlTD2Fboz3DUIPSFnYhlIzVU8TnXcBh1iNUhKVugjY1mqeqWxhtVkn5mkEp+zmkYKUta9ZrTyiC17T7AdgwaBIosjMq1gHV86wHafIRVRwxOOyCqwN3ksTbYTRxoju4lCsa01pOcWLQ0gEw1dCaEEXhnhlVJ8ucBRPJUCQcMq7axPJyhbQ6c0lIAOsd9Jp5ecVqkG7abD0hbLTdENNUKgAVHOvxECNJZsEJ94E04H84jkmyVimrEwH0ie75Gz/c+sSLb4FJKLsddDrdLh7Jw94DA8Mx0x6w3Ujk+iCFCbaFKGtTwun5x1oiN44PPLJAuKb5i44YGTzlI5nJFVxyIlKvCkQqXE0qmsCzSqIGGaqMSqRSLqW6RWdVQxaDdixMWeUKDksojWADiPuK18Djq70MOj/wBIjjZuvgmmF4YEU95P64RVfstxkktd9GtBz5QOfaaewIuqyoe6sbgrIjcawYyaG4pr2dhsjSxl8AhSVcMCOOsQYvpWO6pJ3KHxEfOT0m6yq8gk01jur6a+VYLWTp2+3gs3wNuCo2Wr7MXo/wCp1e17MbxLsjfT77Vxfl3VCFN+Ss1RoHXGFe64lRA3Yg05GL1i/SK2qgKrp2HDzhlcnZWbSA8225sJAqOChiOsc4qWKIpSjmzn83o73asPNvJ/hUCfwE+kL8xJqScjxTgeaY6NaX0fSztVSzqmlakq76OviHUwp2lo9OytStsuN++j9onjh3k5axGE9Nro9ENVPsWSjdUa6D1T8owJe94DjsJ9D8/KCPbNuZ4H9a40ckTmk135Hrr5wDQpItZ9nuhxxvdeIBG0Y0I3iLmjulSpV0rpfChRQOZxrWsaLWaXXEhQ3inPHunjnFc2WyrIqQfLoa15EQk1fDC7rlHQpRElPC+wv6u9rCALtf42TQc005xG9oe/XASzw1EKLajxBFB1jnS7KeQatkKpkQbivPDziZNvzzQxW8kDaKjqQRGnDyvwZcrD/I7/APpKZ/saePbtU/vRsrRSaH/TND/uIJ6gwjnTqcp/zCuiP8sUZzSeYc8b7hGy+QOgNINR9P8AgVz7a/kOWg67LrKFVQoZpCwoY/dJEVZ6++G8aCvexpgaYivA9YWVz0FJa0VrAwx4QVChOdji5aCGGuzZwAGKte8wmz82uYV2TIJHtK1dYuqlgunak090YV4nODLJS2yAEBA101iuGevKKmrA00gXZ0glhO07dZVt5fKDTS/qzXaH7Zwdwe4n3v184ikUpxfd+zRgke+rUkboET84p5wqVr6AagIkpWKMaIR3zjlr3xVtBS3VhloV27OZ2CCcrLFYNMEjAnfnQDWd3WLzLBA/ZoNNZArXirI8Mo5VE5tyZasjRdltsKWS4RqySDrw1njBCypcKWsEVTdII+9h6RXaBS2E5DEk54nUNuoQYslm4ipwJxO7YOQhrnkzfCorWww22KISE3jVVMMhHOFo7Z+g9pZPKpPpDTpXauCqHPBPxhbsOqb7+pAKU73F4CnAEmJ3YuqG7RGRHbrczuC6OOv49IdFQt6EtXZYHWpSjxxhhWY0jgzlkgeVACfexgjaUxQQvPuwJMcF2Zv4wakWaJECbMYvrGwYmGW5SLFHTfRXWIpON1MX3IhuwgICCbflFdm+klOr/SrXwPlE85LNzKbzRBUNRwPA6xxjpc9Zzb6SlaQoGEK2dB3WjflVE09mtFDgrXwMCWm18jjqRfwxTK1oJQcaZoXn/KrXEMxLNu7lbFYHkrXzrBKanK/s5tshQyUBdWOWRED5hmg7pDiNR1jiM0xndG1XkETUgpB18/gcjGJe1HWj3VqTTj6QUbfIwBw91WI6/OIn5dtWBFw9U8tnKEpILiwnZun0wil6ix0MOVj/AEnNmgcqjjiOojlE5Za04pxHUdcxzgaXynBVRxy6xopS6ZlKMe0fQLzFnTwvFKLx9tshKq7SRgeYMBJz6P3E1VKzAWNSXO6eF8VB6CORS88UmqVEHaDQ9RDFZum801Sjl4bFY+efnHNxf1I5KS+lh6ds+bY+3l1U94C8nmpNR1gel9lX8J/WyDtnfSqoU7Vvmk/A/OCZ0vsyY+3aTXapuivxp+cFwi8P8iWpJZX4FREuPYX0P+0TIQse0DxoPSGI2XZDv2b3ZnYl0ei6xn/0Owv7KcVTeEr9CInil1/ZfLHv+hdcQo53Vcj84gMgD7CBwuf5Yaf/AG/UPBODm2R6LMZGgr2ubQOCVH4iO2anonk0/aFB2ya4gA+fomLMquVSAHEO3tZwAB10ANaQzq0ISkVcnTyQAOpXCnpJIMMirc2HlVAugCu83go0gy05LlocdSL4TNZ+WRQuS5JpiBnxwPoYmkh9ZQmpoE4uqOATQYU2+0ecLbU6UmqT+fKLy7QeUi5S6k4nCleOsxEVktqz/aEJQKITghOwa1K3mKrSQVJbCgmp7yjhQa1fKKrk0lHdGKjnuG2DOj0i+4CppjtCrG+pIuo4LUbnkYqjQXJPgLqtKWaSlKEFwJGHu8yfEScSaHGML0kQsXSCjzHWANvMqaVRx1C3DmlJUu6P4lkAA7hWBCHL6qCOuVlUY0M6w52ilocSUqIpX2APdGVPyghOWmLgQg4AYnbtJ8zCsgBGs9aDpGxZU5hiEnPVXnsi0wuii+pUy7QeEa9g28TBK11XENMNpoBVXEnAY69fMxes+RHhQANp1RppA4lCEJGJCsDup3upu9I44b7AaLbLaTqSMt+Iif8ApJKlFKakjM0wHOKsnNBuXQtw0CW016Cg4wqWrpG4tRuHs06gM+ZhSlQYx3Bi0piqjAq8VqCRiTFCTmlrwxUa0G2GSzJfsiKUU8SBtCAc676QVyN8cBqzZMNIA1nOJ1qjJVESjGxgaKiMmN1GISqIUr6Laf0o3M55Bzb98auMdGlJ9CwCCCDHKLS0FvArk3A4n3VGihuCvgaQFkbWmpFd1QUka0LBA5fMRVJx+o5xjL6Truk8k2puq5cvJ13aX07wMD0jnc1Ysus/8M+Eq9x2qDwCjn5wy2Dp625QKN1Ww/A64MT9nyc4KrF1Z9tBormMlc4soKXKJGThwzlc7IONYOoIHvZpPBQwitcOrLYcRD1O6DzTVTKPB1Pu1uK5oPdMKU+y60qj7JQfu9nXhQXTxpHnlBo9EZqWCilRScKp8xGrzSF+JPNPxTFkOJO6MGVBy8oPIuGBHrBScWz0ND0OHSKTlnOpwqDuV3T54ecMi2SPz+cYClDDGnUdDGi1H2B6S6FtTLyRVTS6bQCpP4hUecRJnN8NCCAagXTtSSg/KLBmFEUKkrH/AMqEOeagYu+LDsmsCqmaiVudINQSDuwMH3Gm1eKVZO9IUnybWn0isuSZ/dXeDi0+S70d+k79ZWRb7wyedH86vnGVaQvnN93/AMi/nGF2U3scH8yFf4BFddlJ1LWOLY9b8dx7O59Eb0+pWKlE8TX1iEzkTixwf6w/g/1mJW7AQc3D5elPjFqJLkD/AK8Qag4xYFouLwEXBYzY1g8SYISqEIyCDxBPllEcorBVCTyDrJkXQ4lYF8pIVQgkVBqKgZ406Q+qtW0HBitQ3BCE+qPjAH+l3aUSug2JSkD0is9aTxzW51UIO9l8aCL2jzjiitwJqcyTSvJJjRWjoT4lIH8tfUQHFprSahaq/eMeXbThPeNYlioMo7NvJKSdt1I6UHxjzF55VBgNZ1CKDbgUcSQNm2u2Lq7TSE3G8Bu184oQjMTCW03G+Z2wpXy/MJB8NaHckHH4x6cnyolCPEczsGuMobuJCUiqlYbz+tkWu2S+kGNIbYDpCUfZpy1VNM/lAeXlluquoFdpyCRtUdQicSoT9qT9xNCr+Y5I8zughKNrdohCbjed1OA4qUcTxPKB3yadUiWSbS0LrJvLOCnd59lpO3fDPZMkG04+I5nM474js6z0tDafTh84ulUaJezKT6RIpURlUalUROOUxMMButUV1LiFyYrlGKjWYhSu3MuMG8lRFNY/xDWIJPaTtOt3ZhpDm/Ch+R/WEUlYwBtGTUiqkeHWNn5RFJou1MKq0YlpmqpZamle4rvJHMYgb8orLs60JTEArQMinvikBpSeUhQU2ooUMiDD3Yf0gigTMoH/ANidf3k/LpCi4v4DJSXyBZHT51s0cQcNnyMMknp8w4LrhFDmFDDnXCCE1Ly04Ko7Je5SQf8A9JIUk8RCna+hyE1PYuI/iaUHU/hNFDpGn6kD9LD7tlWfMCqUpQTrbN3y8PlAqa0D1sPg7lCh/EPlCiuxSk/sZhNdiqtL4UPzjdNoT0viSum099P4sfWA9ryhpyWGE5vRycazbKxtTRfkMYFLWpJotBB3gg9DBKT+kN5PjSFdR84LNafMOCjzfUBQgOEXhiWpJZQr30HaIz2Q1EQ1drZj3uoJ2Eo8svKNV6KS68WnyON1Q8qQXpPoa1l2K5ZOyPZZ1HKsG3tEHk+BxCuZB6RVcsGbT7FeBSfjBenL0NakX2ClEbuQpE8pJFzwjmTh51iVyRmB4mVfgJiEyTv7hf4VQdrLuRaVYK6YEdf9oqvWM8NVeYis8lxOJQtPEEfCIk2osZKV1NOkUhJ9VpgtJHlBzR60ky3ibQ6gmt66O0TqwPtDDKAiLaJ8WO+PCZQa0XQE1pxhRdchkr4D1p/SAsKIZQm6MiQfTCkL8/pjMOAhS7oPuinnEbyW6HvE74quWPfTebx6RpvbM9qQOXMb4klZtIOIqdUbGxlDNSU8SPSIXZMJOCr3IiJSObkX1ToiBc2o/wAI8+QiJtsnAeXzi3Lyo1947BlzVr5dY7g7lm9lsVrQUAzJ+J2wV7e73W8VHM6/yG6JJSzFrpXuJ1f6U/GD0jZyG8hU7TnB5YlSBdmWIVEKcwH6yH65wzMNpQKJFP1rOuI78aqfAhJJEcmyyVxqVwJmbZbRmoV2DE+UCJvSf3E8z8o6yUM7kwBAyanRXEwpzFrOLzUeWEUlvE5mJYqGeZttKR3e8ryEBHrUcUalRgeVxZYkVrFQMI466H2In8jHo9HAE17MxMjXwjMegmoTsD7RMdPkvAIxHo9Gng8upkT9Os0wM0WzVGY9B/cP9gC0l+1MA1R6PRGVEjUFbK8QjMegrIuh/svIQZbj0ej0IwZIIw5lHo9HEFfSv7FfCOcR6PRhqZPRp4NDE0vnHo9AQzeayjzPhj0ejmFEa4rqzjMejkVltn7P+aClkeJMej0c8nLA2IiSPR6GAjcgPbngMYj0RlQrLiIx6PQDQ1MamMx6KFmBDPIfZp4CMx6Eg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0486" name="AutoShape 6" descr="data:image/jpeg;base64,/9j/4AAQSkZJRgABAQAAAQABAAD/2wCEAAkGBhQSEBUUEhQVFRUWFRUXGBgXFBcUFBQYFRQVFBUVFRQXHCYeFxkjGhQUHy8gIycpLCwsFR4xNTAqNSYrLCkBCQoKDgwOGg8PGiokHyQpLCwsLCwqKSksLCwpLCwsLCwpLCwpLCwsLCksLCwsKSksLCwsLCwpLCwsKSksLCwsLP/AABEIAMIBAwMBIgACEQEDEQH/xAAcAAABBQEBAQAAAAAAAAAAAAAEAAIDBQYBBwj/xABAEAABAwIEAwYDBQYGAQUAAAABAAIRAyEEBRIxBkFRImFxgZGhEzKxQlLB0fAUM3KCkuEHFRYjYrLxQ1NzosL/xAAZAQADAQEBAAAAAAAAAAAAAAABAgMABAX/xAAmEQACAgICAgICAgMAAAAAAAAAAQIRAyESMUFREyIEMmFxFFKB/9oADAMBAAIRAxEAPwC8G5Tl2F0BRLHAuhdAXQFjHAEk6FyFjHEoToShYwwrgROGwpe6APPkPFG/5KBu4nwEJHOMewlTKaSrj/LWDr6/kmnDUxyHqSl+VGop0oVqXMHT0Cifjmjmh8v8BoAFF3Q+6zfFeXYj56PMQeThbv5LVVc4YN3D1VbjOIaQ3c36pJT5DwuLtHleIyvEuPame9390P8A6drnn7k/gvRa/EtAHl5D+yhqcQs0kgeyZZKM4Sl4MEOFq/3j5NckOFKnNzvT+62FTiIHYHb+6BxGbPMaQIN+sdSnWVi/CzPHhx4+0/1CExGVad3O/qWkxWJdEi8t6Tv06HvVNXphz4ibdSblOptmeKijfTPIn1SE9Vc4nBta3YTA9zEKOphQBsNp27kymK8TRVse4c5V7w/WPxWGYAcAb9bc0JTwvcPREMo2tyN/W3stKSMoM9AGK1tLZuO9EYat2L8lkOFvmf5H3Kua9chxjmitoV6ZYYczN1IWnqo8vpkNkokhMhXshcE26e8wgauLvZYAZKSB/aCkhYLNtC7C6ugJCpwBKE6EyrU09/cErdBqxwCEx2ZMpNLnHbpuqzGZy4uLW9mPVeeZrnFU1HBzjEmOimsnJ1Et8VK5G+bxxQ/5D+VF4LimhVqNYwnU9wa0REkmAvMWV6houfyERbdTcM5q8Yygfu1Advugn8E9sVxXg9yx2fU8NTDHOEgctyeZhZfGcft+w0nxMLJY7FOqPLnGSSgyZXIrltnQsUV2aSpxzUOzR7lB1eLKx+0B4AKmZZdaLe6ahuK9FjWzqs6nd7pnrFon8lWVMW9wMudfv67J73SAOSiAWSQxLgKfWefPoCfwUOYmRTj7kxO28+4KcHEfrpsoHkdR6orsHggN/X8ETqin4+235lCnFUwbvb6hMGYUz9sD1PsFSmxLS8kzakR5/RLEYqNJFyG7RbYgg+Me6r35ozlJ8AUz9qLvlp1D4NKZRYrmvYXVrztYAAR4BckQXSdYiB3bkplLCV3bUXD+KAiamR1rRpPiYhHS8i9+AR51b93slVdq3RlPIKp3cwepUreHT9qp6NQ5RXkPCT8Fa5/TouCp+vKFeUsiYBdzieewUlPKqbdh7ofJEPxyIuFRZ5/hH1KvaLRquq/D0msnQAJQ2PqVGGZsU0MiekSyYX2a2LJpWJOZVfvO9Uw4up953qVXkyPE1uKMmFD+yLOUsdVGznfX6opueVG/NB8RHuFrYriWhokJIIZ9/wAf/t/ZJazcD0mEoToSCUc5CCzdxazUDBBR7gqfPmlzQGuAjr1U8n60Pj/YzeOxXwwXu3cIE9TuVlsdhqTu18QdSJ3ROc8PYiq4n4gI77AeCp2cOBp7byT3BTxxS8l5yk9KIsZmjS0MFh07ht5p3D1doxVIz9qPNzS1vuQiqXC2qNNJ0f8AKw90fheDocCS1sEG0l1jNj1VXKKTRNQm3ZPjMaxhMuiN5BF4VTX4kpN+849w/NX2e8P/ABWS0HV1uSVS4PgZ5PbAaPcqMOFfY6MnO/qCM4jc8xSoucfGfoE/FYzFtAJpMZN7uBP/AGWxweRNY0NFh3fim5lw8KgEOiOomfRbnG9IHxyrcjzrEZziB8x0/wAoCGObVTvUd5H8l6Li8gZh8M8tvUOmXEbCdgOW6qcVkFaBJpmRMEDbvkbqyyQ9Ii8M/wDZmPNcz2nv9/xU+EbRc6HOI73WHryWrwvCVNwHxHM8GNEetvojMJwfh2O1QXEbA/KPLn5ovPBCf402A4HhKmIL7joOfS/RWtPKKDdqbfOT9VY6WzsY8d1HiGNbHOWzvz6LllllLydkcUYroh+G0bNaPBoCRrDqo6FVpBJaLeZRWFqAwYbEbgeam37KUQh07XSLD0KIdW5C0rpcTzWsIN8B3RL9ldE2RI37l0YMuB5AopgZVV6ga0lxAAQtDNqThJdCC4q7NMCTd3qs5RqiRO3RXhi5Rs555uMqNoM2o83SgsbnLXR0Czz8QDsIC4XA2JKdYkhHmstjm45BNGbE8gqxtKE0OvCqooi5ssTm7kLVzdxtKZXbobHM3KCABdZMooRyYaMWeqSkbhx0SWoHL+T3fEVQwEusAs/is/dNiGjl1QvEmJqB7gSbOt03VNSolzzqMrjeRvo64YktsuH5g527ioKmIaBLnADqU13Ta30WWz4F1XSSQGj36pI3J0WaUVaLTMOIA0dgFxNhNvZHZPlZAD6oAebxHyz+KzuT5eCWHn8Ro74lbkBNKo6QIu+xpautb0Tk4ggXG91MoMK61dLbSnCkSJ8PdYxxhifBSMa3n4/2CYRC61soGIcwo/FBEWLmz0A1AkekqHG4Yuc1ulpEGdVx978F3Nsd8ClqP3miOom/oJUIxDarA4O+YSCNjEjzEjZbfZvFEVWgKZEFmlxs0GSBE9NvzUFatDo2T8Q14c142IjqRInbaO5CVWmb7+nsj/YFoJFbkfr1TpBaR52TDhy9vQx66Tfzj6KSlRMiD090AldhxuFZYSkLCO4RsF1uEhxI6omkyLothSIjT/FdbTUoanAJQkTKSz3FWaVaOgMMAgrY4bSWmRygeKy3GbWtojVd3JUxpclZOd8XRhs0zd9Yt1cvRBvEXXajFzWea9FKtI8ptt2ySnW6qdu4i6gp4gBNdiVqCnQfWJkX8k+mwN7TvIIc49pAPMBQHHTySpMZyRPVfJJKioMg/ikKo/QU9Cm53L2hMJYUCkiKdEQJbf8Ajj8ElrMez8RZL8dvZs4bet1na2UOpDU+AFvH/msRmWINVx1bTsuHIkjtxOT0Vf7Ux8tYZcL+Soc1ex1W2qRYxcGyvv8AKW3iRPSyj/ySnzn1U00nZ0NNoqMton41OxA1D2utbqVdTyljXB0G190Nk+aVcVjhh6bBp1HU4AkhrZkymb5vQP0VsufioqvjPicrhWw4PJO5RLeD2Ado+6SpCPLEzFTHBtiWDeASOahZnjGTNRgPTUOdySN9lYZ/llCzGtB+9+SrGZZTbsxo8ggUi210MxGeUbRV1/wMe65JJ2b4DyQmO4wp0GSKVV7jtLPhtB8XEn2Vu2kBEAIfOstGIphh3BNzzBi3smTSewtNqjy/Nc5xGKJeQ7SLdkOIHdKMyXiWpQo/CdTDmhxcCTDu1uL8purjieg3DU6VCmbBpe4x8znfMfYDwAWSfddkeM41WjimpQd3sv8A/Wz/AP2x5v6bW0/qFylxM7VLqUnckvdJn+VV/DmCFXFU2naS4zzDAXx5wvSzh2b6W+gU8nCDqimLnNXZkP8AWbrf7ItMdp1p8lBhuLKrXE6GkEzHaEeEcltfgt+630C6KTfuj0Clyh6LcZ+zMO40qnfDwO7V+ITG8auntUjHcTP0Wu+J3KJ1Jp3aPTdC4eg1P2Zo8btn926E88b0gPld6K8fl9Nw+QeiEfw9TPJH6egff2RUON8Pp3IPQgrLZ9xAK7+oGy0dbhhnIBCVeGgOSeHCLsSXNqjGvrTsIVlk2TMrOOt4b4q2OTtH2Va5Tl7W30j0VZZdaJRw7+xV4rhjD02yCHnuM+qzNfL7mGr0ypQbFmhZbMcG8nstNuiXHkdjZMUasyxwTugCe3AD7RWjyfhqtiKgaGlrebiNgrnH8H4ek3tlziO+F0c10cbgYdrmCzRqKn/aH84HgnV2NBOgQJUQTAo4aiS7oSQGPpSo3fzWGq0jqNjufqt49wG5hZzOs4Y06aYBPMwuPIkzpxNp6RRubG9k1R42o6t2CTfpZV2KwpaNJc4AfrdQ0dabLLEuhjj0afoov8J8Y2i3EVHi7nNaDzsCT9QqKthwRBc6PEgIjhfHUmmpTa4fMCJPzWgkJoOk6FnG6TPSavFo5NVVi8+qVLTA7lWal1gkpXJsKxxQiuJOG+xgkWuLJNKQqODki4JryI7/ANQuU2z+HisYw/Hb5rjuY0fj5brKPKu+KMSHYh5kRMA+AhUT6rfFejhVRR535D+5bcKVIxtHvcR/Uxw/Felry3hiuP2yhb/1B72XqIUPyP2Rb8XcWdcuFJNXOdR0OTnJkrupYByUtSRTVjDi5McF1KUQUQuoA7hdDYTyUwlazUNcVbZE+kTDxfqqZxTBUhFOtiyjao9Gpik1p0ACy8b4tzFxxD2g2BWpo529oiV5/m1bVWeTzJXViaZx5IOAI4poSceahbV1GAYHVdBzh1PByJlo8d/ouqB2Ivz9UkDHu/FLiCwA9fqhGZGC9us/M0mO/eFc55gC8se2JYTv03WPxme/7svfBadhsIXm5FJyPQxv6lpSwBD3tHVseCnwmTSSahlo5IBvEVJ9bU14iIjbzV1l2c0TLdbdR2EiSuSSnEvaowf+IBaKT/hiBrAHhzXmzAZEL1viwMfTqNi8H1Gy80p4JrT23R9V6X48ko0zlzRbaLTBYLEkjW+o0RO5kjuR5wtbZtWr7lHZfiDXFOoyoToAa4bSRYSOkKzrYp3xGhmw+cm43sPHZSlJ2XhGNGfquxrbCrU6Rp6ctlyg3MXENFRwaSJJ0gDvuFqxVcbkz5RuYU7beaHyP+A8EyjoZLir68W6JMBtNhPdJItYCwRz8tmmWOq1iCIJDg0kfytFu5WDnyPL9SoXjl+SVybCopHlOfZK6jVc0yehJuRyPeqttLqFuuPcLam8d7T9R+KxT134ZuUdnn58ajLRNk2KbRxFOo8EtY4E6Y1eU2XorOIKDmhwqENO2pjmkxaYusDkeSuxNUNDXFgu8gfKL8+piB/ZaevkrybtcALCG2EDYRaAp5+Last+MpJN+C6Gc0on4rPNwH1UtPHMd8r2nwcD+Kof8rbABpnbm0z4qF2U0/ufVctROv7GoFVI1lmauQFjGvBe1rtod+W2yi/Zqg+Ws/zJP1WpPya36NWKylw7HVHaWAk9yyGvEjarPiB+SmpZ7jaYOhzASIkNEo8PTQHL+DY4rLalMS5tuu6BNVZ9nF+PB7bhUEEaXARfwUI4iqD5qXoUeDFU15NIaqYaizzeJx9qm4e6k/1NSO8jyW4S9B5R9l0XqNzlWNz6kftJzc0pnZwQp+g2vYZrWMzGoPiOPetJjMwY1khwJjYLJVzqdJK6cCe2zk/IktJERfO6HDSD0RbABdMbUJXUcdEzBYSkkxwi6SWhj3nifMnB3wxYC89ZWXqYZrtwCr/iumS9ru6D5FUMrzp3ez0MVcdEP7Cz7qWHy2mKjXGRBF+aliymZsElljWUMJhawFwT3rzrjfLKQefhjbor+pinMa4tMQD9F5zmmYVan2nEuNx3qsPszmnjrZYcIiHVW2Bc0QCYkCZjv2Wop0RpaAPHxEbqryPhkUe0+KjiBv8AZ6wryi3T8rSPBwIv3FDJJORXHBxidosc6S6NPId82KnrAgk8iLeShbXcNy6OhaOs7gIfE5hq3IEA+fQQfzU+ynRK/EbgbIerWdEgaiBtMT3Sgm5oOc+lvZEUsfTds4T4wfRGmaxcQZf8XDvA5N1t6ktiR43K8vqNXrb3z5ny/VgvPuJsvFPEPAFjB8NQDo91fBKnRDPDkrLXgO1Kv11UvC4qfkVpQ2DpJF7C43HT9c1nOErYd8G5q3EbQwAX3MyfRW2Moy2eYBHl/wCbpMrubHxJqCQUKlt/zQmMxpIdBMMMHzQ1SpUAAEkWIgXH5IrDYUuaddi4GRbfeZU6rZSyXDuOne8f2U7cOXRDZIH3Z9THgoqbeyPBWmQ44UqwLvlcC09BMX9vdJINsFpZZqIJpiOum1u9C4jLKYNmn+owvWW4NpaLCDdVmLyGkZ7A9Ij0UflSAp2eXvwjBs2RtMlTUsma64sReDcLcnhalEQYmd1VcQ5UaLZbGk91wnjkUug2ZoZXTdZ1iJ+UIBuVUviaXXHhHqjg6LoPFMvMwrpgaBMXkdMOtEeCos+ZTY8NpnYX8VqahkLE5neo4966cNt7Ob8ilHRA1y5PVNldaF1nCSBMZvZS6fVSUqWkXuYt3d6U1E1HLS5oIG/eElZZfSBpgk9f+xSUnJ2No03EWeYh1TRTPsnZflr2tl1Ulx3HIKxp09Wp0TAJPgq2tVeCSBY2F1xvJ4PQ4pFi3UN4PsnjFAbgj3CrKOYyYki6mxWLFMjU5t9pSFET5pjG/BfDh8p8b2VFwlS7Ly5vSCRyVrUbq+yHc+V1Fgsawvc1v2QJHqinpoNbTLLUu61GXLspBiRtQrpqHmmNKe56wRjqTTu1p/lCgq5VRdvTHkSEQ0rpKBjCZ5mLsPiC2g5zA2LTIOxuDYqpxWf1qjy97g5xEEljbwIBgCJgKfiK+JqfxFMyHhytjKmiiyYjU4nSxgPNzjYbHvtsvSxxjwTZ5uaUubSD+D242rW+HhWGprc0O1NJpt5anuHyAA7yLdV7Qf8ADo6BLwXR2oBa0nuBJMeJWjyjCYfD0WUqLQxjAAAPck83Hck3KJrYwAdl1+/ZRyJT2CM5x0mYWvwTUZsJ8HfmO5VGOofA/edkd4/KVs814pcw6WBjz/FELK5hmhqumrRd5XA8FzuKXk7Mbm/2Kiliqbvlc0/zCfQqf9nkfr9c0n4fCv8AmGk/8mrtLJWC9Gtp7g63pshRU0mS8Umm1tOr2mt2ePmAOwcOcK4bn1F0kPgDqCPqsQ/K68Wcx3iBPtCiriuGaXUge1Mgls281KWNPsWl4NViOLKcHQHOI6A/VZvOM/q1rEaG9NyVWPxbmR/suBHR0z6oetnNu0yp6A+8p444ro1USG8k3UdRrXfMuUcaHbNd/SpAxpN9Q/lKemByQNWbqEjoRCwOLYQ8g9Vv3Pa0kagqLO8LTnUCC48gunDKnRz54qSuzMU2ElFtwhAkqYkNHKUO6oTuuvZxKh3xOn6705gLiBuSogjcDvDbuj0WMWdDJ36R2vZJSNqVAIkeqS3EXk/Rv+HXQS132hA77myqs7wjqVRwYLbx49FtMFw8yuaNQWAEui0lWOY8JMqXBMgQvJnjcZWj0HlT7PG2lxqAC0kKTO6rA46xJAGgd5XoWJ4Bdq1NgkLOZzwVXf8AMNiCI6AowklVj801pmTwNN4c4iRYRP2XAyo86pGlpqsdDiTJbtZa6lwtWgw0uJj9FA8R8POGGIc3S5lx3g7p/kTkh1VUZ/K+N6zXCnUbTe1xAJLYde0gjZbCiwuEx7yvMHUTNgvS8nqSxp6geqrmhHtE8UpbTJnM0jUdvf0TH1QjPixuo62Fa/e3hb2XNR0WDCqnfFUVTLnDY2/XVV1fH/DkG5H63QqxjL8UUYxL++D6iVov8PMc5lKqxpDT8RjnWuRphoP9Lv6igcbnNJzXOdSeakQ0jSR3STyG+yruDMaWYhzXH962JP3m9ob9e0PNdtN4q9HE2llT9npTswJ7pO7SQmjFPvFR3ncFBsqJ2tcezstEjqr9y1rvCxXGYsDcPb4bJfETdfO86vqELZtBAxTXfbaf42/ikcG132Gnva6EJiHAkS0b3MJV6LRtM9QYC3/DBBwgbsajPOQpqVWoNq48HBCtc4Ds1DPQ3SOOqc2sf5XTJr2BphxxdbmynUHcVDUxtP8A9TDuHgEKMwZPapub/CSpmY+mdqr29zhKbsSq8HRUwu7SWnvQ2YZsKe0OB6I9rdWzqVTxsUHmGXdgn4IkCZa63omVrwK+L7MZi67KjzqGkKvxjmMkNMp2bVDqgCEE2jAl3ouyD1bOPLHdIGcSTJXE6o6SoatUDxVSHQ59aLI/I60VCeWk/gqdiLw1TS6RYrMWy3qVLnkuomnhXReJXEeQ9v2ek5BxEaLix22ox3XWywvEjHc1n804Za9xcyxm/QoNuSVR5bXXDvpo6Xwls9Ao49rtiE+QV5bUxVak6CSCEZheKqrdzKS4sPwPwei06QvYC9oWW42pNLCCNwuYPjVttYIVD/iBxTTDRpdJIU5wtVECjKLtnn+Z4drZ0iFpMnP+yzwG11jsPha+NqFtFsxv0APMr27hzg+hSwbKRA16RrcLkui5lWlBqFeQxyVK2Y6tS1g7Wjfz5qFuILd/zHqjeIspfQqll9DxIcNzpkws9hnPZTcGEkuuCRqAIvebXCgvaOpTRdDFiCVkcQC5533V9TxU0ml7QCSZgWIjcdxQVZnZJY3wnb19Fk2mPporXYEATaNyenj6KOphWzAZrePIDxKHxrakTWe2CTDQZgAXIb1vA6RPRWnDeYSND6Y0Fx0E8zpBc0O6gAFWaaV2S5Jyony+nVaO1UA/4gTy2JJ/AKxZinD5hq7xv6Fcdg2cnFvj2h67qJ1MNB7Yt1BB6i2+1/NStsrSXkLp4hpsDfvt9VKVWF+0jVO0CfNEMfGxjuNx6IA/oJISJUf7SebQd9jB9CkMU0np42Wo1jtSe2tDY75lcLUwhAIjVumYiHchKTgmOWo1nBTZGxBUZDwCGvdB5SpLeaQKO10b+zLZ474ZAsSVS1KxJR2fV5ru7tlWkL0ccaSPNyzuRwlBvBJnqpnPXCLKpz9jGthE4UAuGowOsIcBSU3RsgzI2FOoCARskqShTcWgiUkvIbifR76aXwE9xUYrJWg2CYvK2P8AmaCqXF8KDdhjuK1IqAptSmpSxp9lI5JLo86xuCdR+e3fyWT4rbLmxe2/L1XpufMkXQWDyOm9sOaD5JI4qdos87qmjz/gZ5ZWeATdoNu4/wB16Dg87qNNzI9/VTUODaTCXUxpcR5eCDxWXPpm4t15eqXLadj4pJqmG5lmgrsDdWlzHBwLmyJgiJFxvus8zDAOLiNJaQYG0mZHSJvPeUY5/cmYv92YO1//AAot2XUEihzLEkefPojuGsAX6qb6geYLndQ1xHZkW9PDwDdVg3AJ7+R6+N1CXGCWuLXQQdNpbAmD0tsmS0Z3YPxLWpUqZohjSZcS4iXl1g0lwNoiwFu5U2DxpDLENAPZg31WN2zJBnco7H/7jiHC8ASeUDbvKqK1EN2F7+SvGqoi007NVg8f8WjrAvBt3hD1qYOiHPmGk9nnAD9R7oWcyvMjh3FrgSx8a23sNpB5GD52WtwuElofRqBzb6ZJG+4IjyP0QceDvwa3NAj6Mu1ay0j7eoxy+UC5O4spTjqjHtFSXgi4IGruMbzZG1KJLtWgNABsxwEmeROw8FV43BVHE1X7k2DQYE2AEWA2U5OLGjGUS+a1puLe4TdM8wfb6rmGpkMaDvAnpsnVqWykXshdQANpae5KXjmHKShUlxY4b7c4hQYlrmHu6o2BKyQYgfaBHummoDsom4xOJa5GgHHlND7qqzfGvomW3HQoZnFQjtUzPcnWNtWhJZFHTKrOm/7zvFU9SpJ7kRmOOdVeSREqKnhzC746WzzZvlLRGPVSTsVK7DARdSNpNstyQFFkAKkoU5IlcqgaoAsiadOAilYrdFrTqgAAbBJVkpI8UCz6WKiSSUWVQ1TU9l1JDwYo88Fiocp2SSQiMXdNOqNSSQYUZTNKYDzAAv0Ve3n/AAu/6lJJcHg9GPRQvaPhgxfS76lQ4X5x/MkkqxA/IG9vbH8Q+qqn/vf5x/3C4krQJyLU0gRcD0CIydoD4FgZsLD0SSUWViW1fZTV/wBy3/5G/wD5SSSm8D2jf9c11+ySSQc5lv7x/io8eOxU8Ukln0zR/YzzSpWFJJUQZAWd/KFQAJJLpx9HJl7O1m9kqI7BJJVRzy7O1PlCippJI+CXkdS3PiiCuJK66IsaVxJJ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0488" name="Picture 8" descr="https://encrypted-tbn1.gstatic.com/images?q=tbn:ANd9GcQbGHbUMw58YkNZyPG67cJGo4qkDyLy1HoqJWPJMs7s0rV_ZuHsLQ"/>
          <p:cNvPicPr>
            <a:picLocks noChangeAspect="1" noChangeArrowheads="1"/>
          </p:cNvPicPr>
          <p:nvPr/>
        </p:nvPicPr>
        <p:blipFill>
          <a:blip r:embed="rId3" cstate="print"/>
          <a:srcRect/>
          <a:stretch>
            <a:fillRect/>
          </a:stretch>
        </p:blipFill>
        <p:spPr bwMode="auto">
          <a:xfrm>
            <a:off x="251520" y="2996952"/>
            <a:ext cx="4499992" cy="2804574"/>
          </a:xfrm>
          <a:prstGeom prst="ellipse">
            <a:avLst/>
          </a:prstGeom>
          <a:ln>
            <a:noFill/>
          </a:ln>
          <a:effectLst>
            <a:softEdge rad="112500"/>
          </a:effectLst>
        </p:spPr>
      </p:pic>
      <p:sp>
        <p:nvSpPr>
          <p:cNvPr id="20490" name="AutoShape 10" descr="data:image/jpeg;base64,/9j/4AAQSkZJRgABAQAAAQABAAD/2wCEAAkGBxQSEhUUEhIWFhUXGBgYGBgYFRcXFhgXGhUYFhYXGB0YHCgjGBomGxcXITEhJykrLi4uFx8zODMsNygtLisBCgoKDg0OFxAQGywkHyQsLCwsLCwsLCw1LCwsLDQsLDQsLCwsLCwsLCwsLCwsLCwsLCwsLCwsLCwsLCwsLCwsLP/AABEIAMIBAwMBIgACEQEDEQH/xAAcAAEAAgMBAQEAAAAAAAAAAAAABAUCAwcGAQj/xABBEAABAwIDBQUECQMCBgMAAAABAAIRAyEEEjEFIkFRYQYTMnGRgaHB8AcUIzNCUmKx0XKS4YKyFRYkc6LxQ1Oz/8QAGQEBAQEBAQEAAAAAAAAAAAAAAAECAwUE/8QALBEBAQACAQMDAgUEAwAAAAAAAAECEQMSITEEMnFBURORodHwBWGx4RQiQv/aAAwDAQACEQMRAD8A7iiIgIiICIiAiIgIiICIiAiIgIiICIiAiIgIiICIiAiIgIo1bGsbqZ6C620K7XiWmR86psbEREBERAREQEREBERAREQEREBERAREQEREBERAREQERYVKzW+IgeZQZoq7FbYps4/D/KrK/aAmcrTAgEgczHHXnYKbhp6Nzo1USvtKmzV38epsvM4nEVHjMH24/mjXW4BuPVQQ0uHM+bnmbz0sbWvpzU2unocR2gme7aXeV+fEwOEcVArY6pUyy/LmnhmBECCC3d48eSi5QBv2gbuY5uOpYOHD3L4xm603c0c9xtj+UeXvUG92MbTAzPzHoOscNBJ4n2rZgdoPBzNYWjk4+IfqH4f3UV1QaNcQAcsMbBvcX4W4g3uNbL42gc26GsJ0JOZ4N85gGBJgx1J6KVXr8DjW1WyLHiDqFKXmaEtgg7w48+cq+wmKzjSDxHxHMLWN+lSpCIi0giIgIiICIiAiIgIiICIiAiIgIvkrRWxrG6uHsugkIqTF9oWNBy3jlvH0H8qrxW3Hk3cGi0gzmud0w3nBHv4XnUunqa+KYzxOA9t1VYntJSaDBBjW+l4NhOh1mI4rzFLEVHAhxkk/jaGBpaPEGjeykgnWSL2WzC4OxLSG3iGggcZ3rF+siYvyWd00s8ZtuqRLRDTYkkMgwC03uZnhfjHODUrPLMxJcSZzDcaCLgOzmY0WFAZTlDhwkMGYkA2knw6fubAGNwoAuuNRYvdLpHDJpxPr1UVrLHS1waCL2aM3ESCXRl/xzCzbRIlwIbc5oGZwkSW25SItMDyQNJcQ7NAtwDRIGsWiIv1KwZWps+zlsm0U/FMTG7GW0G506KjKoSR4CdYNQhoFvWPVa6dYOOVri4AwRSbDQcodBM6QQfjcA/X4Z34Wh3hOZ5n1EWIIGs/upTdmuePtHTIh0WaesevzEERy4MBJDWCxDozuiJIcODgI4nX10tw73kbr3WguqOABBB4NuTcDly4q4w2Cp0/CI8vnqVvz8ggrmbMcRBeQIAhoDREGRbmTy4ecy6GDYzz58T8ytpcviDPOBoFu2a8mt/oP+5sKIXeqnbIpy4v4QBHmZP7ILZERbQREQEREBERAREQEUXG7RpURNWoxg/U4D0nVeU2r9JWFpyKWaqegyt9XX9AVm5SeW8OPPP2x7VfHOA1MLm+yfpJ76pkqtbSDjuOBkf0uJ/ey9FipeDmcR1m4/wAKTOXwvJxZYXWUXeI2lTZq7+PUqtr7fnwCdbi+nM6BUzxSBNy58ECN46cJsTvDXpyWD6cEF0bzj4iTEz4W2iSTIvryJTdYSqu06jwSTp+EfaHiRZthIHqel4WNqubvmRF4c4gEAw8ADSRwJiSBzWuscwgB7gZBiKVPS+Y8onqptEAthsBw3iGRNwW2k2Pt15yZioGIpOjdzRI3XHI0tIPI3F7z08ltDZc0Z3PIFgwRAkeJ3EWHnfyW2o0/lENPiqOvB0sBxMEA8eEo059HOeOAAyMjgJA9/TqiMszGukim2ZmDLtenWR5rF1IFsw46/eugXMjqRvR8hSqeBLmwWgQZEE6RlvOstkHppoCtrNmsBlxLjwzGY5+ftlUQHVQd1rzpBbTAiehI5eemqkUsITBDcruu8RpETp1HPjzsCWt0HVYGsZQQxssl2apUc7WBMNB8gpNGi1tgPXpa/Oy2lfCgyDl8JUV2Opg5c0nMGGATDjo0nQHoqmn2gNVgNNjmguaMxY6oWtdRdVa7I0XJIDRciTMni21MLV+o+Ix1NkZngEloA1MueGAQP1GFS43vyMQ2rUayi5sBxAzNzUabRAY4kfa95Y3vYmREeuaTYs+q9jctMmzXEVmvuGS41RqTl3sr/wBSm25xz6/ouNnbWFao9jRZonN/rewjzGX3+cTZt7b/AAKjbLG7MNa10OaA3LlDhmIdzdmJJsNVuqYtg4yeirPT1X/rGwNPrr/Kt9kCzvNee+uOd4GfFXmwGuyuzm8/BWLlx3Gbq1REWnIREQEREHwlU+0+1GEoT3mIYCJloOZ9rEZWyZChfSOHf8PrFji1wNJwIsRFemeGi4vjMN3s1B95Je9o4zd1RnMkyXDnJHEDnnnZ4fVwcE5O9rpO0/pWpC1Ci95/M85G6WIiSR6Lx+1fpAxlb/5e7b+WmMo9fF715EvWJcuVytelh6Tjw+iViMY55lzi4nUkkk+ZK0F61OetXfiJ+Bv5c1l9GpEkvXs+yna5oy0MWQW6Me4+HgGu5t5Hhb2c+dV10IifNpXwMJ/b00Ks7OfJxzlnTY71iacDM0OIMSxkcJkC41m+p4hYsomCXU2sAkyd50QbkAcjBHpwXj/o77Qvztw1W7XWpuJu0gE5T+kxbkYGht0ruxxXXG7jxufhy4sunJUYdmaAQ6oJ8biBaBwGo0UjD4F/4iAOTZBPMkm8n2+t1YZuQWD6nMrTi1UcCxl+JEEm5I5GfNSAQNAtTneq1OqXaCRJnKJgmNQOdv2VG6pW5e3oteY+34/5VXiNt0mh2Q94W5WkCRd1buAHWJEOnhoJEyFoZtio4MLaTocKDt1jn2dVe2s0uIAs1reRvIlTbc48l5VcAC5xDQNSSAAOpKiVtqU2Fou4HJdokND392xzr6F0gROh5KHtdtB8tdWh1R1KIcX6V6QaA0aAvY0E8JcZF1FwbqR7t1OlUeZDQ92Z0gVg5rnZd2PtTUaT4QbRBAm1mE1upFPa1Z4zNonJnDQQC9xH2rXWgaFrL6b3RQKrKtRjmYmr3Mmm6S5hdIo06RADTDYxDmVJ0GdnMxYUqFU5DWqBrQwh7AQBmIeDOW0bzYufB1lfKTqFJ2am0l0NYXGRAysaNYsRTboNUdMZb7Z/Plg3GNId3VN1Ul4qgkZW53NYQQeAAc0kcLrZhaNVoqAinTpwMjW2A/MTlIg3ix4dVmypVfZjQwdBAEW48COWkLdT2YTeo6TrabdJKLcJj7rJ+qDSwdFsZi+q7IxhJJAIZlc02MeJs8buPNTabifu6Yb5AaxH7WU2lhWN0b63W5XTN5MJ4m/n9kEYNzvG74rfTwjRwnzusMdtGlRbmq1A0SBe5JdOVoAuSYMACTBVW3tVRfl7rM7OMQQS1zIOHaHPa5rgHTvAaIxeXOr5WuyfCfP4BcnrdpquIo13tqmi6nTo91SblD61WqwPHiBLmEkNaBrEnVdV2GD3e94pvynKJhJ5YqxREW2RERAREQVPavZzsThatFkZnARNhLXNcB0nLHtXEMYHMYzgWuNxYtMm0z0m3/v9CL8/baIDWzYl9TyO8b+fD5vz5H2+jvmK/EYcVgXMEVBdzRo4cXsHA82+0cQKd5jVT6dWHWMEQQQb9CD5rXtHEtqEHu4qSQ+PA6R94GxumQJAMbx5Ljp6nHl9EFpzaXXz6s64sBqPiPnmt1OR7fmVko+jpx+rWzDNGt9fZ5cltDuQhfECiy68Lbss+MZh/wDvU/fUaF25cM7Ou/6vD8+/o/8A6NXcC60hdeN4/wDUvfj8MiY1XxzZWAv88OSzY2Aujznn678RV75rTlaQxrXAOp5D3hFQhzhMhgFwDe4iYWVCpSpPZVqPpmsWNovLGjffmcAS7hei8X0gqRXwIdmFeqXAucQ3k0lpDOoGUcBqV9oup07Uqd+ZudXHqT43/wBx5rL6JjbO0/nyxwVJpFRrKAEZspfJBcatWoQ4EcKkOgTAqCDaxmEqQ018RBDnOytjQw0NJDRmGXNw/F0CkkVX6nKPT/K+swLfxGfd5KmsZ7r+XdFYyizLkphxaAATc2kg34y4mevkpAqVX2G77rfutuJ+zY4sbcNJEAkyBIsLnyFyo5o1ahiS1ms2D5zAxA0aRmB0NwqzeTGeJ+Y/Z7RvVHcCDwEdSfm634OhTvlAMWJjU+Z1UFlbDNqii6sHVSS0MLiTdpOQxYEN5kGFGo9od6hkoD6vXqmiypnhxdD4dkDbMPdmDMwJgWRnLlzy816OFrZXaXFoc0ubEgEEiZiQNJg+i8psXbTsTialOpLqFYVO6GRzWgUnlhAeAM+dkPsTEgW0Vr2SwRoYcNczIc9VxFvCazyySP0FuvBHNiztNSfUo06cOdUq1KZBcA5gpipLy25yl1OBpMyq/Ym3frVerRqOHdVA51HISwhlOqWPBc0gyRkfY2D1GOJwGHDWvr969lStVHd3JNY1JkstZtQtEu4BQWdr6tQNo4DBmGDIJaXBjQN2zbNFhq5Z27Y8GeXfXb73ssdmdn3PwuFAb3bxiBWqu8FWGmtBmJL4c2J0C249mBw5ZmqhvdtrNDGuLy7v470viXFxLZkkeJV9Ls7tDE3xWJ7tp1YDP/iyG+9XGz+xOFp3c11U/rO7/a2B6yndvo4sfdlv4/dSN7SU8zW4LBB72NDGPcyXtaBAaMoLstuLl0PsVUxDsOXYluV5e6BAENhsaE9dbrRQoNYMrGta3k0AD0CvNl+D2laxl33c+TPCzWOOv8paIi24iIiAiIg+FcArkZpqA5TUqBw1ggkBwHk4E/M9/K4hTwre+AsWmpVBbHGX39B7lzzfZ6P3VS7T2IaWV7TmpEbp1iR4SeI0g9FSvFyvaPnDFwIL8O4kEETlPH54+a1/8q0qv2lOtDDeIBjpM29q52benxWY3u8atlGg55hjS48mgk+5etdhMBhxvOFV3Iuze5lvVaT2sgZMNQvMRl05Q1mvDjxWdfd267fEQMJ2VxDxJaGD9Rv6Cb+annYeFo/f1c1gYJyAg9BJt5rW3C7QxMl32QPXJDhaREuvqrHB9iaQvVe6oZmPCL69T6rUn9mLn961bL2vhqdaizD0jeoxueA2QXQ10mXOiTYxqV0h+IY3V0npe/wXntn7MpUyBTptbJAkC/qblegp4Bg1v5reO3n+ruFst20ux5NmNn55BO5qv8Rgcv8AAU5rQNBC14isGCSQ0SBJIFyYAE8Vp8n4sntjTTwDRqSfcFIa0NsAB5Kr2vttlAsbldUdUDi1rct2tjO4ue4NaBmGpVPtPa9RvfFu6W4F+IaQ5r2h8lrTYQ8buaTOtrIxlnll5r1Waf3H8KDjdpMpO7uHve5uYU2MLnZJiSbNYJtLiAqrZVbEvxVQuaGE4SiWAuc+lmNV8uMBoDzeQOAbfljt/s+a1QVK1SiGdx3T3PYbOLy4vY0uhpg2JJjqjGkjG7aq/WTh6TQ0htJxeab6zvtM1srIayMt3OdHIFV1TE4mtUcBDqTNotZIJzhjC05Ya2O7AuXEmZ6So20No7NpOnfruyU6Za1zjTLabcrM0kNfxuc2pQdo8dibYTDZGkznideOZ0Nn2FZ6o74+nzs3Zqfe9lqzZlQ16dVzBh6dKpVe4d8HsqZ84Lg2AGudmlz3GREDVVTMbgMHkH1ipiO6z91TBa9tIOkOyloaCYcWy5xIBIESVH/5Yr1nt+vYu5NmNJeZ5SYa3UaNKt8P2aoUXbmFFVzchDqhzSHF2YQd1pGQf3NTuvTw4+bv4/eqqn2rxNVop4DBhjGwxu6XNa0DdiAGNHCLrWey2LxJP13F5ZjcDs+Vw0OVsMbbiJXrm4YhuWrVIs7daeBaJiB4Rci1g5Sn4NrWENpzEWgX9bcTf94hNH4+vZjJ+t/NTbH7F4Sm1rshqnKINU5rEAwWgBpGmoleiBawBoho0DQI5CAB5j1UQYN7vG/lPWJuBox1xpNwTyiSMK3MX5d4mZ62uOXhb/aOS1I45Z5Ze67b0XwrAOMdZhGWZKudmfdj2/uqECeH+CrvZDpZ5OI98/FWeROREWkEREBERB8K4u0/bt/79YDpd8+y/uXaCuIVq4GJ08NepJvZpdVjpqSfKVzzfZ6PzV1QYCKjSAQXOtqDOoVHieyTXOJZVLQb5cs+jpHPipjq5vlJGZ7ri+VwZJkHUQDbpbQK4oUdOUyBxE6jyuVny9HG3HuptndmsO3xNLyL7xMEc4EW11UnF1WUyKVFjQ59srQ0SQJ5QIFy4gxaxOlu1gaLBUNCiC9rqVVhxDmCQ85g1pAe4ta2Llxm5/EU8L1dV3UPCYCrUrYhpqNDmd3EsFVm80uAHeSQOcfAKfsPEVBDajQwyWFoIgHKXNc0SSwENcI00I4qs2bgwKuK+s1HHIWOeQ5zWukOcCYibEQOsKZ2XwWVpdlygudUy/lkFtNnmGucf9TVI1l4r1FDxN8x+6lbR27TpVO6hzq2Vjm0wIz53ljQD5tcTyDSSqyjid5vIkQenGfb+4WrtHsjDvrOrYmuKf2TGMIIZUpvZUdUFVhnXeAiDx1W4831eN6sYx27tutGM7mq2kMIxpO4HmpVczvAze0bENFpJPSDA23hsViHtNTCuqsJwjmNztFBujsS2s2ZkuLm5i10NHW+vaXaHA96KjcP9YrjLFRzQ2S0Q03F3dQ1bRjtqYr7umKDDxIye98uPm0KdUcp6bPW8u0/v2/23P7Jsosw5qVqNMUTXdvU2vYDWc12WkKhAAZlgEg6AwvmM7TYKkZ38TU7ruXOLQGuZJdDpAbBJPhb7l9wvYPOc+KxDqjuOWf9z5J9AvR7P2Bh6F6dFoI/ERmd6ukj2J3q64cfNuXx2n7vLDbe0cUIw9DumcHRw/qqQD/pasW9kH1DmxmKc9wBJayXkRc7z7N9IXp8cKecvqVNSBABkaN1Fw3M3X3i6+EOBHdUgCATvalxzZhPDRvnm806U/5NnbCSf5/NHwGwMPQe3JhgbSaj99zbO5yAZDdPzdFvxNR0xUqgN3hDJJkAOItEbrXWIJ3vXbVaSSH1bixAbzaCNOIyuPkSscLTZDXUqeawyudJMBrWA313YEyDEzxVccsssru3bdTptkllPea6N43lzg58G/DK608OKwr0Xljs7osQBTE3LHtPKbuaQDxYANVJFJ7mw4hpzO8JOhBDfbcHzCwc2lTbvHiXb1yS0BpMRvECP3RlpwwYXjLTESTmInxDNIIENMkSOoClYcVCZflAjwideZPlwWv6251qbJvEmwBgH268CsXU6hMufAES0D1B5ifdKLr7pdSs1sknToeAk+zqtAxmbwNn+qR+IAnTSJOvBZUKDQAAJgGJuRpIM+Q/tW3J6fNlTsh06dV436mS1wwCeMEE+f8A4jrMylRDRA99+Mz6lbaVInwNJ8tPUqXS2Y4+Ihvlc/whtDVrsdsMPVxKzpbOYNRmP6r+7RSwFZEERFpBERAREQfCuEY2k/vnZAQ5uJrRvAyC95yuHDQx0K7uVw/abD37zT8ZxFWBwJD3xrxufX158j7PR+6p2y61OsxzSN4mXNOo0Guto11Cu6IsvLOb3/2lI93iGeJuk8Pn0K20O1jWAtrU3h7dQAIn2kQsSvQ6bfD08qjxex98PpmHM8Lg4BzR+QgghzbwJggWuq2p2mrVt3D4c+e87/bAHqox2Nja4LatTI0GQ2RodbM3SRfUpvbcwuPm6ZVabKdSq/FV23LSQDmdYQ12VtpHCxAhK3apvhoUXPOgm28DMxcmZmdSvlPYGCw4+3q5yPwh0WmwLWXMaareO0lNm5hcPJ/pDZ9jQSfco35+j5RoY/EOF+5aTI/BBNjpL+PFX+A+j+mDmr1X1TxA3B7TJcfUKowbcfWqMLiKTMzSR4ZAIJECXeq6UtSSvh9XzZ4WTG6+ELAbIoUPuqTGdQN72uNz6qaixe2Vt5ttveo+IqvmGMkQDmkfmIIAPEATNxdRDg3OJNR5ggWaSAQHTcGRa3DnzVgWzf2+SwfiGNIE3JgDW5OgRIi1MEWty02NvmmRzD3g6/8A2EazqbKQ3DEtAc4zLp0kgzlmLEgR6e1YnEvMZaZE8TwkB08tJHQj1yq4Uv8AE7d5ARNm630kG3VF192DadOkANSIAm54M8gTIHCZX1mJc/wMI8Jl1gQZkeYgaE6yt7MMwWDQLzpqbGT1lrT7AtpMaodkT6s5wHeP4QWtAyn1uePRbQwCABOvW5udfMrfSwznHdaSDqTYecn4KTQ2OT43xzDOfQn+ENq9x+T7wttGg53haT+0eZt6K6oYCmzRt+Z3j6lSk6aipo7LcfE4DyufU/wplLAMb+GTzN/30UpFrUR8AX1EVBERAREQEREBERBD2vjO4o1KsZu7Y50TEwJhcSx+MLi6qwkTWe9ogWzOc7z0IkLsPbA/9DibT9i//aea4ViXHuQQRvPloMeIAtjXQifO65cj7vRyatXTHDE79I93iGaiYzdfL/0VHd2jpeHE4f7RstO60nMNLu0n4hUOHL2FrgcpaNRYnzB0M+epV9Q7Q0Na+HD6gEZgxhn+7RY29DCbML2hr1JGHw0NOliYPGIhoHmVv/4Tja/31bI38oPwZb3qNiu2TzalTa0czLj7AIA96pMZtatV8dVxHKYb6CApuO0xv2kej/4ZgsP97Vzu5Tx/pZf1WFTtVTpjLh6AA5mGj0br6ryLnQFg+qNPm+nmpv7LcZ/6u3o6XaCvVq0wXkDOzdbujxC3M+q7E50XXAdkNJr0bie9Zm8w4QbaAjj0C760fPwW8Hl/1DW8dMH3t89CtLHVDPCCRcWgOgGeMgTy3hyUoCELlt58Q/qJd95ULpFwLNm949qlU6LW6D28fVSaWFe7RsdXbv8An3KVS2X+dx8m2Hrr+yq21XOcBqVtp4d7vCwxzO6Pff3K5o4VjPC0DrqfU3W5XSKunssnxP8AY0fE/wCFKoYCmwyGCeZufUqUivTEERFQREQEREBERAREQEREBERAREQYVaYcC1wBBBBBEgg2II4hcn7bdlHYXM+iCaDnZjxNN0RBP5eXzPW1hVpBwLXAEEQQRIIOoKmU26cXLeO7j83VAoNXUroXbnsc7DE1aILqJ14mmeR/TyPsPXn9exPl8V8+Us7Pb9PyY5940uMLX3tpj38ufJbabpnp88FIweyalV0U2OdMGGg68/2WXfLLU3tXZuU3uB1m4PtW1uH/AIty5Fe92N9GGJqQamWi39V3eg4+a9xsj6NsJSvUDqzv1GG+g/lbmGVfJn6viw+u/hyTs/gnvr0sjHOiowmATADgT7l3Klg6jtGx1db3aq1wmCp0hlpsawcmtA/ZSF0xw0831HqPxrLrWldS2WPxOJ6DdH8+9TKOHa3wtA9l/VbUW9R8wiIqCIiAiIgIiICIiAiIgIiICIiAiIgIiICIiAiIgxqUw4EOAIIIIIkEHUEcQudbV+i+m4u7l0ZnSC5zppsJlzGgDe6E305X6Oilxl8t4cmWF3jXiNh/RnhaEGpmqu5usPKGr2GEwdOkMtNjWDk0ALeiSSGWeWXuoiIqwIiICIiAiIgIiICIiAiIgIiICIiAiIgIiICIiAiIgIiICIiAiIgIiICIiAiIgIiICIiAiIgIiICIiAiIgIiICIiAiI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0492" name="AutoShape 12" descr="data:image/jpeg;base64,/9j/4AAQSkZJRgABAQAAAQABAAD/2wCEAAkGBxQSEhUUEhIWFhUXGBgYGBgYFRcXFhgXGhUYFhYXGB0YHCgjGBomGxcXITEhJykrLi4uFx8zODMsNygtLisBCgoKDg0OFxAQGywkHyQsLCwsLCwsLCw1LCwsLDQsLDQsLCwsLCwsLCwsLCwsLCwsLCwsLCwsLCwsLCwsLCwsLP/AABEIAMIBAwMBIgACEQEDEQH/xAAcAAEAAgMBAQEAAAAAAAAAAAAABAUCAwcGAQj/xABBEAABAwIDBQUECQMCBgMAAAABAAIRAyEEEjEFIkFRYQYTMnGRgaHB8AcUIzNCUmKx0XKS4YKyFRYkc6LxQ1Oz/8QAGQEBAQEBAQEAAAAAAAAAAAAAAAECAwUE/8QALBEBAQACAQMDAgUEAwAAAAAAAAECEQMSITEEMnFBURORodHwBWGx4RQiQv/aAAwDAQACEQMRAD8A7iiIgIiICIiAiIgIiICIiAiIgIiICIiAiIgIiICIiAiIgIo1bGsbqZ6C620K7XiWmR86psbEREBERAREQEREBERAREQEREBERAREQEREBERAREQERYVKzW+IgeZQZoq7FbYps4/D/KrK/aAmcrTAgEgczHHXnYKbhp6Nzo1USvtKmzV38epsvM4nEVHjMH24/mjXW4BuPVQQ0uHM+bnmbz0sbWvpzU2unocR2gme7aXeV+fEwOEcVArY6pUyy/LmnhmBECCC3d48eSi5QBv2gbuY5uOpYOHD3L4xm603c0c9xtj+UeXvUG92MbTAzPzHoOscNBJ4n2rZgdoPBzNYWjk4+IfqH4f3UV1QaNcQAcsMbBvcX4W4g3uNbL42gc26GsJ0JOZ4N85gGBJgx1J6KVXr8DjW1WyLHiDqFKXmaEtgg7w48+cq+wmKzjSDxHxHMLWN+lSpCIi0giIgIiICIiAiIgIiICIiAiIgIvkrRWxrG6uHsugkIqTF9oWNBy3jlvH0H8qrxW3Hk3cGi0gzmud0w3nBHv4XnUunqa+KYzxOA9t1VYntJSaDBBjW+l4NhOh1mI4rzFLEVHAhxkk/jaGBpaPEGjeykgnWSL2WzC4OxLSG3iGggcZ3rF+siYvyWd00s8ZtuqRLRDTYkkMgwC03uZnhfjHODUrPLMxJcSZzDcaCLgOzmY0WFAZTlDhwkMGYkA2knw6fubAGNwoAuuNRYvdLpHDJpxPr1UVrLHS1waCL2aM3ESCXRl/xzCzbRIlwIbc5oGZwkSW25SItMDyQNJcQ7NAtwDRIGsWiIv1KwZWps+zlsm0U/FMTG7GW0G506KjKoSR4CdYNQhoFvWPVa6dYOOVri4AwRSbDQcodBM6QQfjcA/X4Z34Wh3hOZ5n1EWIIGs/upTdmuePtHTIh0WaesevzEERy4MBJDWCxDozuiJIcODgI4nX10tw73kbr3WguqOABBB4NuTcDly4q4w2Cp0/CI8vnqVvz8ggrmbMcRBeQIAhoDREGRbmTy4ecy6GDYzz58T8ytpcviDPOBoFu2a8mt/oP+5sKIXeqnbIpy4v4QBHmZP7ILZERbQREQEREBERAREQEUXG7RpURNWoxg/U4D0nVeU2r9JWFpyKWaqegyt9XX9AVm5SeW8OPPP2x7VfHOA1MLm+yfpJ76pkqtbSDjuOBkf0uJ/ey9FipeDmcR1m4/wAKTOXwvJxZYXWUXeI2lTZq7+PUqtr7fnwCdbi+nM6BUzxSBNy58ECN46cJsTvDXpyWD6cEF0bzj4iTEz4W2iSTIvryJTdYSqu06jwSTp+EfaHiRZthIHqel4WNqubvmRF4c4gEAw8ADSRwJiSBzWuscwgB7gZBiKVPS+Y8onqptEAthsBw3iGRNwW2k2Pt15yZioGIpOjdzRI3XHI0tIPI3F7z08ltDZc0Z3PIFgwRAkeJ3EWHnfyW2o0/lENPiqOvB0sBxMEA8eEo059HOeOAAyMjgJA9/TqiMszGukim2ZmDLtenWR5rF1IFsw46/eugXMjqRvR8hSqeBLmwWgQZEE6RlvOstkHppoCtrNmsBlxLjwzGY5+ftlUQHVQd1rzpBbTAiehI5eemqkUsITBDcruu8RpETp1HPjzsCWt0HVYGsZQQxssl2apUc7WBMNB8gpNGi1tgPXpa/Oy2lfCgyDl8JUV2Opg5c0nMGGATDjo0nQHoqmn2gNVgNNjmguaMxY6oWtdRdVa7I0XJIDRciTMni21MLV+o+Ix1NkZngEloA1MueGAQP1GFS43vyMQ2rUayi5sBxAzNzUabRAY4kfa95Y3vYmREeuaTYs+q9jctMmzXEVmvuGS41RqTl3sr/wBSm25xz6/ouNnbWFao9jRZonN/rewjzGX3+cTZt7b/AAKjbLG7MNa10OaA3LlDhmIdzdmJJsNVuqYtg4yeirPT1X/rGwNPrr/Kt9kCzvNee+uOd4GfFXmwGuyuzm8/BWLlx3Gbq1REWnIREQEREHwlU+0+1GEoT3mIYCJloOZ9rEZWyZChfSOHf8PrFji1wNJwIsRFemeGi4vjMN3s1B95Je9o4zd1RnMkyXDnJHEDnnnZ4fVwcE5O9rpO0/pWpC1Ci95/M85G6WIiSR6Lx+1fpAxlb/5e7b+WmMo9fF715EvWJcuVytelh6Tjw+iViMY55lzi4nUkkk+ZK0F61OetXfiJ+Bv5c1l9GpEkvXs+yna5oy0MWQW6Me4+HgGu5t5Hhb2c+dV10IifNpXwMJ/b00Ks7OfJxzlnTY71iacDM0OIMSxkcJkC41m+p4hYsomCXU2sAkyd50QbkAcjBHpwXj/o77Qvztw1W7XWpuJu0gE5T+kxbkYGht0ruxxXXG7jxufhy4sunJUYdmaAQ6oJ8biBaBwGo0UjD4F/4iAOTZBPMkm8n2+t1YZuQWD6nMrTi1UcCxl+JEEm5I5GfNSAQNAtTneq1OqXaCRJnKJgmNQOdv2VG6pW5e3oteY+34/5VXiNt0mh2Q94W5WkCRd1buAHWJEOnhoJEyFoZtio4MLaTocKDt1jn2dVe2s0uIAs1reRvIlTbc48l5VcAC5xDQNSSAAOpKiVtqU2Fou4HJdokND392xzr6F0gROh5KHtdtB8tdWh1R1KIcX6V6QaA0aAvY0E8JcZF1FwbqR7t1OlUeZDQ92Z0gVg5rnZd2PtTUaT4QbRBAm1mE1upFPa1Z4zNonJnDQQC9xH2rXWgaFrL6b3RQKrKtRjmYmr3Mmm6S5hdIo06RADTDYxDmVJ0GdnMxYUqFU5DWqBrQwh7AQBmIeDOW0bzYufB1lfKTqFJ2am0l0NYXGRAysaNYsRTboNUdMZb7Z/Plg3GNId3VN1Ul4qgkZW53NYQQeAAc0kcLrZhaNVoqAinTpwMjW2A/MTlIg3ix4dVmypVfZjQwdBAEW48COWkLdT2YTeo6TrabdJKLcJj7rJ+qDSwdFsZi+q7IxhJJAIZlc02MeJs8buPNTabifu6Yb5AaxH7WU2lhWN0b63W5XTN5MJ4m/n9kEYNzvG74rfTwjRwnzusMdtGlRbmq1A0SBe5JdOVoAuSYMACTBVW3tVRfl7rM7OMQQS1zIOHaHPa5rgHTvAaIxeXOr5WuyfCfP4BcnrdpquIo13tqmi6nTo91SblD61WqwPHiBLmEkNaBrEnVdV2GD3e94pvynKJhJ5YqxREW2RERAREQVPavZzsThatFkZnARNhLXNcB0nLHtXEMYHMYzgWuNxYtMm0z0m3/v9CL8/baIDWzYl9TyO8b+fD5vz5H2+jvmK/EYcVgXMEVBdzRo4cXsHA82+0cQKd5jVT6dWHWMEQQQb9CD5rXtHEtqEHu4qSQ+PA6R94GxumQJAMbx5Ljp6nHl9EFpzaXXz6s64sBqPiPnmt1OR7fmVko+jpx+rWzDNGt9fZ5cltDuQhfECiy68Lbss+MZh/wDvU/fUaF25cM7Ou/6vD8+/o/8A6NXcC60hdeN4/wDUvfj8MiY1XxzZWAv88OSzY2Aujznn678RV75rTlaQxrXAOp5D3hFQhzhMhgFwDe4iYWVCpSpPZVqPpmsWNovLGjffmcAS7hei8X0gqRXwIdmFeqXAucQ3k0lpDOoGUcBqV9oup07Uqd+ZudXHqT43/wBx5rL6JjbO0/nyxwVJpFRrKAEZspfJBcatWoQ4EcKkOgTAqCDaxmEqQ018RBDnOytjQw0NJDRmGXNw/F0CkkVX6nKPT/K+swLfxGfd5KmsZ7r+XdFYyizLkphxaAATc2kg34y4mevkpAqVX2G77rfutuJ+zY4sbcNJEAkyBIsLnyFyo5o1ahiS1ms2D5zAxA0aRmB0NwqzeTGeJ+Y/Z7RvVHcCDwEdSfm634OhTvlAMWJjU+Z1UFlbDNqii6sHVSS0MLiTdpOQxYEN5kGFGo9od6hkoD6vXqmiypnhxdD4dkDbMPdmDMwJgWRnLlzy816OFrZXaXFoc0ubEgEEiZiQNJg+i8psXbTsTialOpLqFYVO6GRzWgUnlhAeAM+dkPsTEgW0Vr2SwRoYcNczIc9VxFvCazyySP0FuvBHNiztNSfUo06cOdUq1KZBcA5gpipLy25yl1OBpMyq/Ym3frVerRqOHdVA51HISwhlOqWPBc0gyRkfY2D1GOJwGHDWvr969lStVHd3JNY1JkstZtQtEu4BQWdr6tQNo4DBmGDIJaXBjQN2zbNFhq5Z27Y8GeXfXb73ssdmdn3PwuFAb3bxiBWqu8FWGmtBmJL4c2J0C249mBw5ZmqhvdtrNDGuLy7v470viXFxLZkkeJV9Ls7tDE3xWJ7tp1YDP/iyG+9XGz+xOFp3c11U/rO7/a2B6yndvo4sfdlv4/dSN7SU8zW4LBB72NDGPcyXtaBAaMoLstuLl0PsVUxDsOXYluV5e6BAENhsaE9dbrRQoNYMrGta3k0AD0CvNl+D2laxl33c+TPCzWOOv8paIi24iIiAiIg+FcArkZpqA5TUqBw1ggkBwHk4E/M9/K4hTwre+AsWmpVBbHGX39B7lzzfZ6P3VS7T2IaWV7TmpEbp1iR4SeI0g9FSvFyvaPnDFwIL8O4kEETlPH54+a1/8q0qv2lOtDDeIBjpM29q52benxWY3u8atlGg55hjS48mgk+5etdhMBhxvOFV3Iuze5lvVaT2sgZMNQvMRl05Q1mvDjxWdfd267fEQMJ2VxDxJaGD9Rv6Cb+annYeFo/f1c1gYJyAg9BJt5rW3C7QxMl32QPXJDhaREuvqrHB9iaQvVe6oZmPCL69T6rUn9mLn961bL2vhqdaizD0jeoxueA2QXQ10mXOiTYxqV0h+IY3V0npe/wXntn7MpUyBTptbJAkC/qblegp4Bg1v5reO3n+ruFst20ux5NmNn55BO5qv8Rgcv8AAU5rQNBC14isGCSQ0SBJIFyYAE8Vp8n4sntjTTwDRqSfcFIa0NsAB5Kr2vttlAsbldUdUDi1rct2tjO4ue4NaBmGpVPtPa9RvfFu6W4F+IaQ5r2h8lrTYQ8buaTOtrIxlnll5r1Waf3H8KDjdpMpO7uHve5uYU2MLnZJiSbNYJtLiAqrZVbEvxVQuaGE4SiWAuc+lmNV8uMBoDzeQOAbfljt/s+a1QVK1SiGdx3T3PYbOLy4vY0uhpg2JJjqjGkjG7aq/WTh6TQ0htJxeab6zvtM1srIayMt3OdHIFV1TE4mtUcBDqTNotZIJzhjC05Ya2O7AuXEmZ6So20No7NpOnfruyU6Za1zjTLabcrM0kNfxuc2pQdo8dibYTDZGkznideOZ0Nn2FZ6o74+nzs3Zqfe9lqzZlQ16dVzBh6dKpVe4d8HsqZ84Lg2AGudmlz3GREDVVTMbgMHkH1ipiO6z91TBa9tIOkOyloaCYcWy5xIBIESVH/5Yr1nt+vYu5NmNJeZ5SYa3UaNKt8P2aoUXbmFFVzchDqhzSHF2YQd1pGQf3NTuvTw4+bv4/eqqn2rxNVop4DBhjGwxu6XNa0DdiAGNHCLrWey2LxJP13F5ZjcDs+Vw0OVsMbbiJXrm4YhuWrVIs7daeBaJiB4Rci1g5Sn4NrWENpzEWgX9bcTf94hNH4+vZjJ+t/NTbH7F4Sm1rshqnKINU5rEAwWgBpGmoleiBawBoho0DQI5CAB5j1UQYN7vG/lPWJuBox1xpNwTyiSMK3MX5d4mZ62uOXhb/aOS1I45Z5Ze67b0XwrAOMdZhGWZKudmfdj2/uqECeH+CrvZDpZ5OI98/FWeROREWkEREBERB8K4u0/bt/79YDpd8+y/uXaCuIVq4GJ08NepJvZpdVjpqSfKVzzfZ6PzV1QYCKjSAQXOtqDOoVHieyTXOJZVLQb5cs+jpHPipjq5vlJGZ7ri+VwZJkHUQDbpbQK4oUdOUyBxE6jyuVny9HG3HuptndmsO3xNLyL7xMEc4EW11UnF1WUyKVFjQ59srQ0SQJ5QIFy4gxaxOlu1gaLBUNCiC9rqVVhxDmCQ85g1pAe4ta2Llxm5/EU8L1dV3UPCYCrUrYhpqNDmd3EsFVm80uAHeSQOcfAKfsPEVBDajQwyWFoIgHKXNc0SSwENcI00I4qs2bgwKuK+s1HHIWOeQ5zWukOcCYibEQOsKZ2XwWVpdlygudUy/lkFtNnmGucf9TVI1l4r1FDxN8x+6lbR27TpVO6hzq2Vjm0wIz53ljQD5tcTyDSSqyjid5vIkQenGfb+4WrtHsjDvrOrYmuKf2TGMIIZUpvZUdUFVhnXeAiDx1W4831eN6sYx27tutGM7mq2kMIxpO4HmpVczvAze0bENFpJPSDA23hsViHtNTCuqsJwjmNztFBujsS2s2ZkuLm5i10NHW+vaXaHA96KjcP9YrjLFRzQ2S0Q03F3dQ1bRjtqYr7umKDDxIye98uPm0KdUcp6bPW8u0/v2/23P7Jsosw5qVqNMUTXdvU2vYDWc12WkKhAAZlgEg6AwvmM7TYKkZ38TU7ruXOLQGuZJdDpAbBJPhb7l9wvYPOc+KxDqjuOWf9z5J9AvR7P2Bh6F6dFoI/ERmd6ukj2J3q64cfNuXx2n7vLDbe0cUIw9DumcHRw/qqQD/pasW9kH1DmxmKc9wBJayXkRc7z7N9IXp8cKecvqVNSBABkaN1Fw3M3X3i6+EOBHdUgCATvalxzZhPDRvnm806U/5NnbCSf5/NHwGwMPQe3JhgbSaj99zbO5yAZDdPzdFvxNR0xUqgN3hDJJkAOItEbrXWIJ3vXbVaSSH1bixAbzaCNOIyuPkSscLTZDXUqeawyudJMBrWA313YEyDEzxVccsssru3bdTptkllPea6N43lzg58G/DK608OKwr0Xljs7osQBTE3LHtPKbuaQDxYANVJFJ7mw4hpzO8JOhBDfbcHzCwc2lTbvHiXb1yS0BpMRvECP3RlpwwYXjLTESTmInxDNIIENMkSOoClYcVCZflAjwideZPlwWv6251qbJvEmwBgH268CsXU6hMufAES0D1B5ifdKLr7pdSs1sknToeAk+zqtAxmbwNn+qR+IAnTSJOvBZUKDQAAJgGJuRpIM+Q/tW3J6fNlTsh06dV436mS1wwCeMEE+f8A4jrMylRDRA99+Mz6lbaVInwNJ8tPUqXS2Y4+Ihvlc/whtDVrsdsMPVxKzpbOYNRmP6r+7RSwFZEERFpBERAREQfCuEY2k/vnZAQ5uJrRvAyC95yuHDQx0K7uVw/abD37zT8ZxFWBwJD3xrxufX158j7PR+6p2y61OsxzSN4mXNOo0Guto11Cu6IsvLOb3/2lI93iGeJuk8Pn0K20O1jWAtrU3h7dQAIn2kQsSvQ6bfD08qjxex98PpmHM8Lg4BzR+QgghzbwJggWuq2p2mrVt3D4c+e87/bAHqox2Nja4LatTI0GQ2RodbM3SRfUpvbcwuPm6ZVabKdSq/FV23LSQDmdYQ12VtpHCxAhK3apvhoUXPOgm28DMxcmZmdSvlPYGCw4+3q5yPwh0WmwLWXMaareO0lNm5hcPJ/pDZ9jQSfco35+j5RoY/EOF+5aTI/BBNjpL+PFX+A+j+mDmr1X1TxA3B7TJcfUKowbcfWqMLiKTMzSR4ZAIJECXeq6UtSSvh9XzZ4WTG6+ELAbIoUPuqTGdQN72uNz6qaixe2Vt5ttveo+IqvmGMkQDmkfmIIAPEATNxdRDg3OJNR5ggWaSAQHTcGRa3DnzVgWzf2+SwfiGNIE3JgDW5OgRIi1MEWty02NvmmRzD3g6/8A2EazqbKQ3DEtAc4zLp0kgzlmLEgR6e1YnEvMZaZE8TwkB08tJHQj1yq4Uv8AE7d5ARNm630kG3VF192DadOkANSIAm54M8gTIHCZX1mJc/wMI8Jl1gQZkeYgaE6yt7MMwWDQLzpqbGT1lrT7AtpMaodkT6s5wHeP4QWtAyn1uePRbQwCABOvW5udfMrfSwznHdaSDqTYecn4KTQ2OT43xzDOfQn+ENq9x+T7wttGg53haT+0eZt6K6oYCmzRt+Z3j6lSk6aipo7LcfE4DyufU/wplLAMb+GTzN/30UpFrUR8AX1EVBERAREQEREBERBD2vjO4o1KsZu7Y50TEwJhcSx+MLi6qwkTWe9ogWzOc7z0IkLsPbA/9DibT9i//aea4ViXHuQQRvPloMeIAtjXQifO65cj7vRyatXTHDE79I93iGaiYzdfL/0VHd2jpeHE4f7RstO60nMNLu0n4hUOHL2FrgcpaNRYnzB0M+epV9Q7Q0Na+HD6gEZgxhn+7RY29DCbML2hr1JGHw0NOliYPGIhoHmVv/4Tja/31bI38oPwZb3qNiu2TzalTa0czLj7AIA96pMZtatV8dVxHKYb6CApuO0xv2kej/4ZgsP97Vzu5Tx/pZf1WFTtVTpjLh6AA5mGj0br6ryLnQFg+qNPm+nmpv7LcZ/6u3o6XaCvVq0wXkDOzdbujxC3M+q7E50XXAdkNJr0bie9Zm8w4QbaAjj0C760fPwW8Hl/1DW8dMH3t89CtLHVDPCCRcWgOgGeMgTy3hyUoCELlt58Q/qJd95ULpFwLNm949qlU6LW6D28fVSaWFe7RsdXbv8An3KVS2X+dx8m2Hrr+yq21XOcBqVtp4d7vCwxzO6Pff3K5o4VjPC0DrqfU3W5XSKunssnxP8AY0fE/wCFKoYCmwyGCeZufUqUivTEERFQREQEREBERAREQEREBERAREQYVaYcC1wBBBBBEgg2II4hcn7bdlHYXM+iCaDnZjxNN0RBP5eXzPW1hVpBwLXAEEQQRIIOoKmU26cXLeO7j83VAoNXUroXbnsc7DE1aILqJ14mmeR/TyPsPXn9exPl8V8+Us7Pb9PyY5940uMLX3tpj38ufJbabpnp88FIweyalV0U2OdMGGg68/2WXfLLU3tXZuU3uB1m4PtW1uH/AIty5Fe92N9GGJqQamWi39V3eg4+a9xsj6NsJSvUDqzv1GG+g/lbmGVfJn6viw+u/hyTs/gnvr0sjHOiowmATADgT7l3Klg6jtGx1db3aq1wmCp0hlpsawcmtA/ZSF0xw0831HqPxrLrWldS2WPxOJ6DdH8+9TKOHa3wtA9l/VbUW9R8wiIqCIiAiIgIiICIiAiIgIiICIiAiIgIiICIiAiIgxqUw4EOAIIIIIkEHUEcQudbV+i+m4u7l0ZnSC5zppsJlzGgDe6E305X6Oilxl8t4cmWF3jXiNh/RnhaEGpmqu5usPKGr2GEwdOkMtNjWDk0ALeiSSGWeWXuoiIqwIiICIiAiIgIiICIiAiIgIiICIiAiIgIiICIiAiIgIiICIiAiIgIiICIiAiIgIiICIiAiIgIiICIiAiIgIiICIiAiI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0494" name="Picture 14" descr="http://vapteke.com.ua/images/drugs/coffeine-sodium-benzoate_borschagovskyy-cpp.jpg"/>
          <p:cNvPicPr>
            <a:picLocks noChangeAspect="1" noChangeArrowheads="1"/>
          </p:cNvPicPr>
          <p:nvPr/>
        </p:nvPicPr>
        <p:blipFill>
          <a:blip r:embed="rId4" cstate="print"/>
          <a:srcRect l="4959" t="7656" r="4121" b="8123"/>
          <a:stretch>
            <a:fillRect/>
          </a:stretch>
        </p:blipFill>
        <p:spPr bwMode="auto">
          <a:xfrm>
            <a:off x="4860032" y="3212976"/>
            <a:ext cx="3960440" cy="3168352"/>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2000"/>
                            </p:stCondLst>
                            <p:childTnLst>
                              <p:par>
                                <p:cTn id="16" presetID="6" presetClass="entr" presetSubtype="16" fill="hold" nodeType="afterEffect">
                                  <p:stCondLst>
                                    <p:cond delay="500"/>
                                  </p:stCondLst>
                                  <p:childTnLst>
                                    <p:set>
                                      <p:cBhvr>
                                        <p:cTn id="17" dur="1" fill="hold">
                                          <p:stCondLst>
                                            <p:cond delay="0"/>
                                          </p:stCondLst>
                                        </p:cTn>
                                        <p:tgtEl>
                                          <p:spTgt spid="20488"/>
                                        </p:tgtEl>
                                        <p:attrNameLst>
                                          <p:attrName>style.visibility</p:attrName>
                                        </p:attrNameLst>
                                      </p:cBhvr>
                                      <p:to>
                                        <p:strVal val="visible"/>
                                      </p:to>
                                    </p:set>
                                    <p:animEffect transition="in" filter="circle(in)">
                                      <p:cBhvr>
                                        <p:cTn id="18" dur="2000"/>
                                        <p:tgtEl>
                                          <p:spTgt spid="20488"/>
                                        </p:tgtEl>
                                      </p:cBhvr>
                                    </p:animEffect>
                                  </p:childTnLst>
                                </p:cTn>
                              </p:par>
                            </p:childTnLst>
                          </p:cTn>
                        </p:par>
                        <p:par>
                          <p:cTn id="19" fill="hold">
                            <p:stCondLst>
                              <p:cond delay="4500"/>
                            </p:stCondLst>
                            <p:childTnLst>
                              <p:par>
                                <p:cTn id="20" presetID="4" presetClass="entr" presetSubtype="16" fill="hold" nodeType="afterEffect">
                                  <p:stCondLst>
                                    <p:cond delay="500"/>
                                  </p:stCondLst>
                                  <p:childTnLst>
                                    <p:set>
                                      <p:cBhvr>
                                        <p:cTn id="21" dur="1" fill="hold">
                                          <p:stCondLst>
                                            <p:cond delay="0"/>
                                          </p:stCondLst>
                                        </p:cTn>
                                        <p:tgtEl>
                                          <p:spTgt spid="20494"/>
                                        </p:tgtEl>
                                        <p:attrNameLst>
                                          <p:attrName>style.visibility</p:attrName>
                                        </p:attrNameLst>
                                      </p:cBhvr>
                                      <p:to>
                                        <p:strVal val="visible"/>
                                      </p:to>
                                    </p:set>
                                    <p:animEffect transition="in" filter="box(in)">
                                      <p:cBhvr>
                                        <p:cTn id="22"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03648" y="1124744"/>
            <a:ext cx="6336704" cy="1192778"/>
          </a:xfrm>
          <a:prstGeom prst="rect">
            <a:avLst/>
          </a:prstGeom>
        </p:spPr>
        <p:txBody>
          <a:bodyPr wrap="none">
            <a:prstTxWarp prst="textWave2">
              <a:avLst/>
            </a:prstTxWarp>
            <a:spAutoFit/>
          </a:bodyPr>
          <a:lstStyle/>
          <a:p>
            <a:r>
              <a:rPr lang="ru-RU" b="1" dirty="0" smtClean="0">
                <a:ln w="1905"/>
                <a:solidFill>
                  <a:srgbClr val="CC00FF"/>
                </a:solidFill>
                <a:effectLst>
                  <a:innerShdw blurRad="69850" dist="43180" dir="5400000">
                    <a:srgbClr val="000000">
                      <a:alpha val="65000"/>
                    </a:srgbClr>
                  </a:innerShdw>
                </a:effectLst>
              </a:rPr>
              <a:t>Фармакологічні властивості</a:t>
            </a:r>
            <a:endParaRPr lang="ru-RU" b="1" dirty="0">
              <a:ln w="1905"/>
              <a:solidFill>
                <a:srgbClr val="CC00FF"/>
              </a:solidFill>
              <a:effectLst>
                <a:innerShdw blurRad="69850" dist="43180" dir="5400000">
                  <a:srgbClr val="000000">
                    <a:alpha val="65000"/>
                  </a:srgbClr>
                </a:innerShdw>
              </a:effectLst>
            </a:endParaRPr>
          </a:p>
        </p:txBody>
      </p:sp>
      <p:pic>
        <p:nvPicPr>
          <p:cNvPr id="3" name="Рисунок 2" descr="images (31).jpg"/>
          <p:cNvPicPr>
            <a:picLocks noChangeAspect="1"/>
          </p:cNvPicPr>
          <p:nvPr/>
        </p:nvPicPr>
        <p:blipFill>
          <a:blip r:embed="rId3" cstate="print"/>
          <a:srcRect t="5172" b="8621"/>
          <a:stretch>
            <a:fillRect/>
          </a:stretch>
        </p:blipFill>
        <p:spPr>
          <a:xfrm>
            <a:off x="2339752" y="2636912"/>
            <a:ext cx="4320480" cy="3724552"/>
          </a:xfrm>
          <a:prstGeom prst="ellipse">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400"/>
                            </p:stCondLst>
                            <p:childTnLst>
                              <p:par>
                                <p:cTn id="11" presetID="12" presetClass="entr" presetSubtype="2"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slide(fromRigh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Вертикальный свиток 5"/>
          <p:cNvSpPr/>
          <p:nvPr/>
        </p:nvSpPr>
        <p:spPr>
          <a:xfrm>
            <a:off x="4031432" y="692696"/>
            <a:ext cx="5112568" cy="6165304"/>
          </a:xfrm>
          <a:prstGeom prst="verticalScroll">
            <a:avLst/>
          </a:prstGeom>
          <a:solidFill>
            <a:srgbClr val="FF3399">
              <a:alpha val="71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Вертикальный свиток 4"/>
          <p:cNvSpPr/>
          <p:nvPr/>
        </p:nvSpPr>
        <p:spPr>
          <a:xfrm>
            <a:off x="0" y="260648"/>
            <a:ext cx="4644008" cy="4968552"/>
          </a:xfrm>
          <a:prstGeom prst="verticalScroll">
            <a:avLst/>
          </a:prstGeom>
          <a:solidFill>
            <a:srgbClr val="00B0F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611560" y="908720"/>
            <a:ext cx="3600400" cy="4247317"/>
          </a:xfrm>
          <a:prstGeom prst="rect">
            <a:avLst/>
          </a:prstGeom>
        </p:spPr>
        <p:txBody>
          <a:bodyPr wrap="square">
            <a:spAutoFit/>
          </a:bodyPr>
          <a:lstStyle/>
          <a:p>
            <a:pPr>
              <a:buFont typeface="Wingdings" pitchFamily="2" charset="2"/>
              <a:buChar char="§"/>
            </a:pPr>
            <a:r>
              <a:rPr lang="ru-RU" dirty="0" smtClean="0"/>
              <a:t>Кофеїн є стимулятором центральної нервової системи (ЦНС); дослідження показують, що кофеїн підсилює процеси збудження в корі головного мозку, у відповідних дозах він підсилює позитивні умовні рефлекси і підвищує рухливу активність. Стимулююча дія призводить до підвищення розумової та фізичної працездатності, зменшення втоми та сонливості. Великі дози, щоправда, можуть призводити до виснаження нервових клітин. </a:t>
            </a:r>
            <a:endParaRPr lang="ru-RU" dirty="0"/>
          </a:p>
        </p:txBody>
      </p:sp>
      <p:sp>
        <p:nvSpPr>
          <p:cNvPr id="4" name="Прямоугольник 3"/>
          <p:cNvSpPr/>
          <p:nvPr/>
        </p:nvSpPr>
        <p:spPr>
          <a:xfrm>
            <a:off x="4644008" y="1225689"/>
            <a:ext cx="4032448" cy="5632311"/>
          </a:xfrm>
          <a:prstGeom prst="rect">
            <a:avLst/>
          </a:prstGeom>
        </p:spPr>
        <p:txBody>
          <a:bodyPr wrap="square">
            <a:spAutoFit/>
          </a:bodyPr>
          <a:lstStyle/>
          <a:p>
            <a:pPr>
              <a:buFont typeface="Wingdings" pitchFamily="2" charset="2"/>
              <a:buChar char="§"/>
            </a:pPr>
            <a:r>
              <a:rPr lang="ru-RU" dirty="0" smtClean="0"/>
              <a:t>Дозування кофеїну повинне враховувати індивідуальні особливості нервової діяльності. Кофеїн послаблює дію снодійних та наркотичних речовин, підвищує рефлекторну збудливість спинного мозку. Серцева діяльність під дією кофеїну підсилюється, серцеві скорочення стають більш інтенсивні та частіші. У колаптоїдних і шокових станах артеріальний тиск під дією кофеїну підвищується, однак при нормальному артеріальному тиску суттєвих змін не відбувається, так як одночасно із збудженням судинного центру та серця розширюються також судини скелетних м’язів та інших органів тіла (мозку, серця, нирок) (щоправда судини органів черевної порожнини звужуються).</a:t>
            </a:r>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2" presetClass="entr" presetSubtype="4"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par>
                          <p:cTn id="18" fill="hold">
                            <p:stCondLst>
                              <p:cond delay="3000"/>
                            </p:stCondLst>
                            <p:childTnLst>
                              <p:par>
                                <p:cTn id="19" presetID="47" presetClass="entr" presetSubtype="0"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55576" y="260648"/>
            <a:ext cx="8388424" cy="1477328"/>
          </a:xfrm>
          <a:prstGeom prst="rect">
            <a:avLst/>
          </a:prstGeom>
        </p:spPr>
        <p:txBody>
          <a:bodyPr wrap="square">
            <a:spAutoFit/>
          </a:bodyPr>
          <a:lstStyle/>
          <a:p>
            <a:pPr>
              <a:buFont typeface="Wingdings" pitchFamily="2" charset="2"/>
              <a:buChar char="§"/>
            </a:pPr>
            <a:r>
              <a:rPr lang="ru-RU" dirty="0" smtClean="0"/>
              <a:t>Під дією кофеїну підсилюється секреторна діяльність шлунку.</a:t>
            </a:r>
          </a:p>
          <a:p>
            <a:pPr>
              <a:buFont typeface="Wingdings" pitchFamily="2" charset="2"/>
              <a:buChar char="§"/>
            </a:pPr>
            <a:r>
              <a:rPr lang="ru-RU" dirty="0" smtClean="0"/>
              <a:t>Кофеїн застовується при отруєнні наркотиками.</a:t>
            </a:r>
          </a:p>
          <a:p>
            <a:pPr>
              <a:buFont typeface="Wingdings" pitchFamily="2" charset="2"/>
              <a:buChar char="§"/>
            </a:pPr>
            <a:r>
              <a:rPr lang="ru-RU" dirty="0" smtClean="0"/>
              <a:t>Тоді як кофеїн є відносно безпечним для людей, ця речовина значно токсичніша для деяких тварин – собак, коней, папуг – внаслідок набагато слабшої здатності до метаболізму кофеїну.</a:t>
            </a:r>
            <a:endParaRPr lang="ru-RU" dirty="0"/>
          </a:p>
        </p:txBody>
      </p:sp>
      <p:pic>
        <p:nvPicPr>
          <p:cNvPr id="21506" name="Picture 2" descr="http://upload.wikimedia.org/wikipedia/commons/thumb/1/14/Caffeinated_spiderwebs.jpg/200px-Caffeinated_spiderwebs.jpg"/>
          <p:cNvPicPr>
            <a:picLocks noChangeAspect="1" noChangeArrowheads="1"/>
          </p:cNvPicPr>
          <p:nvPr/>
        </p:nvPicPr>
        <p:blipFill>
          <a:blip r:embed="rId3" cstate="print"/>
          <a:srcRect/>
          <a:stretch>
            <a:fillRect/>
          </a:stretch>
        </p:blipFill>
        <p:spPr bwMode="auto">
          <a:xfrm>
            <a:off x="5868143" y="1484784"/>
            <a:ext cx="3110573" cy="5194657"/>
          </a:xfrm>
          <a:prstGeom prst="rect">
            <a:avLst/>
          </a:prstGeom>
          <a:noFill/>
        </p:spPr>
      </p:pic>
      <p:sp>
        <p:nvSpPr>
          <p:cNvPr id="4" name="Прямоугольник 3"/>
          <p:cNvSpPr/>
          <p:nvPr/>
        </p:nvSpPr>
        <p:spPr>
          <a:xfrm>
            <a:off x="1835696" y="5733256"/>
            <a:ext cx="4572000" cy="923330"/>
          </a:xfrm>
          <a:prstGeom prst="rect">
            <a:avLst/>
          </a:prstGeom>
        </p:spPr>
        <p:txBody>
          <a:bodyPr>
            <a:spAutoFit/>
          </a:bodyPr>
          <a:lstStyle/>
          <a:p>
            <a:r>
              <a:rPr lang="ru-RU" dirty="0" smtClean="0"/>
              <a:t>Кофеїн має виразний вплив на павуків: контрольна сітка вгорі та сітка, що була сплетена під дією кофеїну (нижня)</a:t>
            </a:r>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500"/>
                                  </p:stCondLst>
                                  <p:childTnLst>
                                    <p:set>
                                      <p:cBhvr>
                                        <p:cTn id="13" dur="1" fill="hold">
                                          <p:stCondLst>
                                            <p:cond delay="0"/>
                                          </p:stCondLst>
                                        </p:cTn>
                                        <p:tgtEl>
                                          <p:spTgt spid="2">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2">
                                            <p:txEl>
                                              <p:pRg st="1" end="1"/>
                                            </p:txEl>
                                          </p:spTgt>
                                        </p:tgtEl>
                                        <p:attrNameLst>
                                          <p:attrName>ppt_x</p:attrName>
                                        </p:attrNameLst>
                                      </p:cBhvr>
                                    </p:anim>
                                    <p:anim from="0" to="-1.0" calcmode="lin" valueType="num">
                                      <p:cBhvr>
                                        <p:cTn id="15" dur="200" decel="50000" autoRev="1" fill="hold">
                                          <p:stCondLst>
                                            <p:cond delay="600"/>
                                          </p:stCondLst>
                                        </p:cTn>
                                        <p:tgtEl>
                                          <p:spTgt spid="2">
                                            <p:txEl>
                                              <p:pRg st="1" end="1"/>
                                            </p:txEl>
                                          </p:spTgt>
                                        </p:tgtEl>
                                        <p:attrNameLst>
                                          <p:attrName>xshear</p:attrName>
                                        </p:attrNameLst>
                                      </p:cBhvr>
                                    </p:anim>
                                    <p:animScale>
                                      <p:cBhvr>
                                        <p:cTn id="16" dur="200" decel="100000" autoRev="1" fill="hold">
                                          <p:stCondLst>
                                            <p:cond delay="600"/>
                                          </p:stCondLst>
                                        </p:cTn>
                                        <p:tgtEl>
                                          <p:spTgt spid="2">
                                            <p:txEl>
                                              <p:pRg st="1" end="1"/>
                                            </p:txEl>
                                          </p:spTgt>
                                        </p:tgtEl>
                                      </p:cBhvr>
                                      <p:from x="100000" y="100000"/>
                                      <p:to x="80000" y="100000"/>
                                    </p:animScale>
                                    <p:anim by="(#ppt_h/3+#ppt_w*0.1)" calcmode="lin" valueType="num">
                                      <p:cBhvr additive="sum">
                                        <p:cTn id="17" dur="200" decel="100000" autoRev="1" fill="hold">
                                          <p:stCondLst>
                                            <p:cond delay="600"/>
                                          </p:stCondLst>
                                        </p:cTn>
                                        <p:tgtEl>
                                          <p:spTgt spid="2">
                                            <p:txEl>
                                              <p:pRg st="1" end="1"/>
                                            </p:txEl>
                                          </p:spTgt>
                                        </p:tgtEl>
                                        <p:attrNameLst>
                                          <p:attrName>ppt_x</p:attrName>
                                        </p:attrNameLst>
                                      </p:cBhvr>
                                    </p:anim>
                                  </p:childTnLst>
                                </p:cTn>
                              </p:par>
                            </p:childTnLst>
                          </p:cTn>
                        </p:par>
                        <p:par>
                          <p:cTn id="18" fill="hold">
                            <p:stCondLst>
                              <p:cond delay="2500"/>
                            </p:stCondLst>
                            <p:childTnLst>
                              <p:par>
                                <p:cTn id="19" presetID="34" presetClass="entr" presetSubtype="0" fill="hold" nodeType="afterEffect">
                                  <p:stCondLst>
                                    <p:cond delay="500"/>
                                  </p:stCondLst>
                                  <p:childTnLst>
                                    <p:set>
                                      <p:cBhvr>
                                        <p:cTn id="20" dur="1" fill="hold">
                                          <p:stCondLst>
                                            <p:cond delay="0"/>
                                          </p:stCondLst>
                                        </p:cTn>
                                        <p:tgtEl>
                                          <p:spTgt spid="2">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2">
                                            <p:txEl>
                                              <p:pRg st="2" end="2"/>
                                            </p:txEl>
                                          </p:spTgt>
                                        </p:tgtEl>
                                        <p:attrNameLst>
                                          <p:attrName>ppt_x</p:attrName>
                                        </p:attrNameLst>
                                      </p:cBhvr>
                                    </p:anim>
                                    <p:anim from="0" to="-1.0" calcmode="lin" valueType="num">
                                      <p:cBhvr>
                                        <p:cTn id="22" dur="200" decel="50000" autoRev="1" fill="hold">
                                          <p:stCondLst>
                                            <p:cond delay="600"/>
                                          </p:stCondLst>
                                        </p:cTn>
                                        <p:tgtEl>
                                          <p:spTgt spid="2">
                                            <p:txEl>
                                              <p:pRg st="2" end="2"/>
                                            </p:txEl>
                                          </p:spTgt>
                                        </p:tgtEl>
                                        <p:attrNameLst>
                                          <p:attrName>xshear</p:attrName>
                                        </p:attrNameLst>
                                      </p:cBhvr>
                                    </p:anim>
                                    <p:animScale>
                                      <p:cBhvr>
                                        <p:cTn id="23" dur="200" decel="100000" autoRev="1" fill="hold">
                                          <p:stCondLst>
                                            <p:cond delay="600"/>
                                          </p:stCondLst>
                                        </p:cTn>
                                        <p:tgtEl>
                                          <p:spTgt spid="2">
                                            <p:txEl>
                                              <p:pRg st="2" end="2"/>
                                            </p:txEl>
                                          </p:spTgt>
                                        </p:tgtEl>
                                      </p:cBhvr>
                                      <p:from x="100000" y="100000"/>
                                      <p:to x="80000" y="100000"/>
                                    </p:animScale>
                                    <p:anim by="(#ppt_h/3+#ppt_w*0.1)" calcmode="lin" valueType="num">
                                      <p:cBhvr additive="sum">
                                        <p:cTn id="24" dur="200" decel="100000" autoRev="1" fill="hold">
                                          <p:stCondLst>
                                            <p:cond delay="600"/>
                                          </p:stCondLst>
                                        </p:cTn>
                                        <p:tgtEl>
                                          <p:spTgt spid="2">
                                            <p:txEl>
                                              <p:pRg st="2" end="2"/>
                                            </p:txEl>
                                          </p:spTgt>
                                        </p:tgtEl>
                                        <p:attrNameLst>
                                          <p:attrName>ppt_x</p:attrName>
                                        </p:attrNameLst>
                                      </p:cBhvr>
                                    </p:anim>
                                  </p:childTnLst>
                                </p:cTn>
                              </p:par>
                            </p:childTnLst>
                          </p:cTn>
                        </p:par>
                        <p:par>
                          <p:cTn id="25" fill="hold">
                            <p:stCondLst>
                              <p:cond delay="4000"/>
                            </p:stCondLst>
                            <p:childTnLst>
                              <p:par>
                                <p:cTn id="26" presetID="48" presetClass="entr" presetSubtype="0" accel="50000" fill="hold" nodeType="afterEffect">
                                  <p:stCondLst>
                                    <p:cond delay="500"/>
                                  </p:stCondLst>
                                  <p:childTnLst>
                                    <p:set>
                                      <p:cBhvr>
                                        <p:cTn id="27" dur="1" fill="hold">
                                          <p:stCondLst>
                                            <p:cond delay="0"/>
                                          </p:stCondLst>
                                        </p:cTn>
                                        <p:tgtEl>
                                          <p:spTgt spid="21506"/>
                                        </p:tgtEl>
                                        <p:attrNameLst>
                                          <p:attrName>style.visibility</p:attrName>
                                        </p:attrNameLst>
                                      </p:cBhvr>
                                      <p:to>
                                        <p:strVal val="visible"/>
                                      </p:to>
                                    </p:set>
                                    <p:anim calcmode="lin" valueType="num">
                                      <p:cBhvr>
                                        <p:cTn id="28" dur="1000" fill="hold"/>
                                        <p:tgtEl>
                                          <p:spTgt spid="215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21506"/>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21506"/>
                                        </p:tgtEl>
                                        <p:attrNameLst>
                                          <p:attrName>ppt_y</p:attrName>
                                        </p:attrNameLst>
                                      </p:cBhvr>
                                      <p:tavLst>
                                        <p:tav tm="0">
                                          <p:val>
                                            <p:strVal val="#ppt_y"/>
                                          </p:val>
                                        </p:tav>
                                        <p:tav tm="100000">
                                          <p:val>
                                            <p:strVal val="#ppt_y"/>
                                          </p:val>
                                        </p:tav>
                                      </p:tavLst>
                                    </p:anim>
                                    <p:animEffect transition="in" filter="fade">
                                      <p:cBhvr>
                                        <p:cTn id="31" dur="1000"/>
                                        <p:tgtEl>
                                          <p:spTgt spid="21506"/>
                                        </p:tgtEl>
                                      </p:cBhvr>
                                    </p:animEffect>
                                  </p:childTnLst>
                                </p:cTn>
                              </p:par>
                            </p:childTnLst>
                          </p:cTn>
                        </p:par>
                        <p:par>
                          <p:cTn id="32" fill="hold">
                            <p:stCondLst>
                              <p:cond delay="5500"/>
                            </p:stCondLst>
                            <p:childTnLst>
                              <p:par>
                                <p:cTn id="33" presetID="27" presetClass="entr" presetSubtype="0" fill="hold" grpId="0" nodeType="afterEffect">
                                  <p:stCondLst>
                                    <p:cond delay="500"/>
                                  </p:stCondLst>
                                  <p:iterate type="lt">
                                    <p:tmPct val="50000"/>
                                  </p:iterate>
                                  <p:childTnLst>
                                    <p:set>
                                      <p:cBhvr>
                                        <p:cTn id="34" dur="1" fill="hold">
                                          <p:stCondLst>
                                            <p:cond delay="0"/>
                                          </p:stCondLst>
                                        </p:cTn>
                                        <p:tgtEl>
                                          <p:spTgt spid="4"/>
                                        </p:tgtEl>
                                        <p:attrNameLst>
                                          <p:attrName>style.visibility</p:attrName>
                                        </p:attrNameLst>
                                      </p:cBhvr>
                                      <p:to>
                                        <p:strVal val="visible"/>
                                      </p:to>
                                    </p:set>
                                    <p:anim calcmode="discrete" valueType="clr">
                                      <p:cBhvr override="childStyle">
                                        <p:cTn id="35"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gtEl>
                                        <p:attrNameLst>
                                          <p:attrName>fillcolor</p:attrName>
                                        </p:attrNameLst>
                                      </p:cBhvr>
                                      <p:tavLst>
                                        <p:tav tm="0">
                                          <p:val>
                                            <p:clrVal>
                                              <a:schemeClr val="accent2"/>
                                            </p:clrVal>
                                          </p:val>
                                        </p:tav>
                                        <p:tav tm="50000">
                                          <p:val>
                                            <p:clrVal>
                                              <a:schemeClr val="hlink"/>
                                            </p:clrVal>
                                          </p:val>
                                        </p:tav>
                                      </p:tavLst>
                                    </p:anim>
                                    <p:set>
                                      <p:cBhvr>
                                        <p:cTn id="37"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402</Words>
  <Application>Microsoft Office PowerPoint</Application>
  <PresentationFormat>Экран (4:3)</PresentationFormat>
  <Paragraphs>33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ук</dc:creator>
  <cp:lastModifiedBy>ук</cp:lastModifiedBy>
  <cp:revision>19</cp:revision>
  <dcterms:created xsi:type="dcterms:W3CDTF">2013-09-30T19:44:59Z</dcterms:created>
  <dcterms:modified xsi:type="dcterms:W3CDTF">2013-10-19T12:06:39Z</dcterms:modified>
</cp:coreProperties>
</file>